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666" r:id="rId2"/>
    <p:sldId id="661" r:id="rId3"/>
    <p:sldId id="662" r:id="rId4"/>
    <p:sldId id="663" r:id="rId5"/>
    <p:sldId id="664" r:id="rId6"/>
    <p:sldId id="665" r:id="rId7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786E64"/>
    <a:srgbClr val="000099"/>
    <a:srgbClr val="DDDDDD"/>
    <a:srgbClr val="006600"/>
    <a:srgbClr val="C0C0C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3" autoAdjust="0"/>
  </p:normalViewPr>
  <p:slideViewPr>
    <p:cSldViewPr>
      <p:cViewPr>
        <p:scale>
          <a:sx n="66" d="100"/>
          <a:sy n="66" d="100"/>
        </p:scale>
        <p:origin x="-918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605976-E520-459A-B8D5-31CDFB08E522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3E544AF-6FAF-4886-B6AC-55D0B1747219}">
      <dgm:prSet phldrT="[Text]" custT="1"/>
      <dgm:spPr/>
      <dgm:t>
        <a:bodyPr/>
        <a:lstStyle/>
        <a:p>
          <a:r>
            <a:rPr lang="de-DE" sz="1200" dirty="0" smtClean="0">
              <a:solidFill>
                <a:srgbClr val="000099"/>
              </a:solidFill>
            </a:rPr>
            <a:t>Geffers / Jänsch (HZI / BRICS)</a:t>
          </a:r>
          <a:endParaRPr lang="de-DE" sz="1200" dirty="0">
            <a:solidFill>
              <a:srgbClr val="000099"/>
            </a:solidFill>
          </a:endParaRPr>
        </a:p>
      </dgm:t>
    </dgm:pt>
    <dgm:pt modelId="{01C723A6-080E-4225-942E-4C60D71EE3FC}" type="parTrans" cxnId="{82F1F354-AB68-48F2-AB48-B12DDF568D6B}">
      <dgm:prSet/>
      <dgm:spPr/>
      <dgm:t>
        <a:bodyPr/>
        <a:lstStyle/>
        <a:p>
          <a:endParaRPr lang="de-DE"/>
        </a:p>
      </dgm:t>
    </dgm:pt>
    <dgm:pt modelId="{3A2A9B92-88D5-4E06-BC34-38BDF2FCF37A}" type="sibTrans" cxnId="{82F1F354-AB68-48F2-AB48-B12DDF568D6B}">
      <dgm:prSet/>
      <dgm:spPr/>
      <dgm:t>
        <a:bodyPr/>
        <a:lstStyle/>
        <a:p>
          <a:endParaRPr lang="de-DE"/>
        </a:p>
      </dgm:t>
    </dgm:pt>
    <dgm:pt modelId="{29F2A60E-9B8D-42A1-99E5-67B10555B8F2}">
      <dgm:prSet phldrT="[Text]" custT="1"/>
      <dgm:spPr/>
      <dgm:t>
        <a:bodyPr/>
        <a:lstStyle/>
        <a:p>
          <a:r>
            <a:rPr lang="de-DE" sz="1200" dirty="0" smtClean="0">
              <a:solidFill>
                <a:srgbClr val="000099"/>
              </a:solidFill>
            </a:rPr>
            <a:t>Retter (BRICS / TU BS)</a:t>
          </a:r>
          <a:endParaRPr lang="de-DE" sz="1200" dirty="0">
            <a:solidFill>
              <a:srgbClr val="000099"/>
            </a:solidFill>
          </a:endParaRPr>
        </a:p>
      </dgm:t>
    </dgm:pt>
    <dgm:pt modelId="{76F49EAF-CA19-4AB8-9CB8-8D18C866FD15}" type="parTrans" cxnId="{CD22B023-7113-4985-958E-3248E7F06AAB}">
      <dgm:prSet/>
      <dgm:spPr/>
      <dgm:t>
        <a:bodyPr/>
        <a:lstStyle/>
        <a:p>
          <a:endParaRPr lang="de-DE"/>
        </a:p>
      </dgm:t>
    </dgm:pt>
    <dgm:pt modelId="{8963D902-43D0-4894-852B-6FE4C6A828D7}" type="sibTrans" cxnId="{CD22B023-7113-4985-958E-3248E7F06AAB}">
      <dgm:prSet/>
      <dgm:spPr/>
      <dgm:t>
        <a:bodyPr/>
        <a:lstStyle/>
        <a:p>
          <a:endParaRPr lang="de-DE"/>
        </a:p>
      </dgm:t>
    </dgm:pt>
    <dgm:pt modelId="{C3E192D1-D7C3-4688-840E-2301D4B8CF69}">
      <dgm:prSet phldrT="[Text]" custT="1"/>
      <dgm:spPr/>
      <dgm:t>
        <a:bodyPr/>
        <a:lstStyle/>
        <a:p>
          <a:r>
            <a:rPr lang="de-DE" sz="1200" dirty="0" smtClean="0">
              <a:solidFill>
                <a:srgbClr val="000099"/>
              </a:solidFill>
            </a:rPr>
            <a:t>Kalinke (</a:t>
          </a:r>
          <a:r>
            <a:rPr lang="de-DE" sz="1200" dirty="0" smtClean="0">
              <a:solidFill>
                <a:srgbClr val="000099"/>
              </a:solidFill>
            </a:rPr>
            <a:t>TWINCORE)</a:t>
          </a:r>
          <a:endParaRPr lang="de-DE" sz="1200" dirty="0">
            <a:solidFill>
              <a:srgbClr val="000099"/>
            </a:solidFill>
          </a:endParaRPr>
        </a:p>
      </dgm:t>
    </dgm:pt>
    <dgm:pt modelId="{EEB609FF-6B72-4351-886F-DD1153D1B9AB}" type="parTrans" cxnId="{9F459FC8-F2F0-43E5-914F-B0CE38409B3A}">
      <dgm:prSet/>
      <dgm:spPr/>
      <dgm:t>
        <a:bodyPr/>
        <a:lstStyle/>
        <a:p>
          <a:endParaRPr lang="de-DE"/>
        </a:p>
      </dgm:t>
    </dgm:pt>
    <dgm:pt modelId="{F0AA4489-0998-4779-85D6-508903E67DB6}" type="sibTrans" cxnId="{9F459FC8-F2F0-43E5-914F-B0CE38409B3A}">
      <dgm:prSet/>
      <dgm:spPr/>
      <dgm:t>
        <a:bodyPr/>
        <a:lstStyle/>
        <a:p>
          <a:endParaRPr lang="de-DE"/>
        </a:p>
      </dgm:t>
    </dgm:pt>
    <dgm:pt modelId="{4B8F29A5-90C6-4264-980F-1B5CD2B010A7}">
      <dgm:prSet phldrT="[Text]" custT="1"/>
      <dgm:spPr/>
      <dgm:t>
        <a:bodyPr/>
        <a:lstStyle/>
        <a:p>
          <a:r>
            <a:rPr lang="de-DE" sz="1200" b="0" dirty="0" smtClean="0">
              <a:solidFill>
                <a:srgbClr val="000099"/>
              </a:solidFill>
            </a:rPr>
            <a:t>Illig (MHH)</a:t>
          </a:r>
        </a:p>
        <a:p>
          <a:r>
            <a:rPr lang="de-DE" sz="1200" b="1" dirty="0" smtClean="0">
              <a:solidFill>
                <a:srgbClr val="000099"/>
              </a:solidFill>
            </a:rPr>
            <a:t>Koordinator</a:t>
          </a:r>
          <a:endParaRPr lang="de-DE" sz="1200" b="1" dirty="0">
            <a:solidFill>
              <a:srgbClr val="000099"/>
            </a:solidFill>
          </a:endParaRPr>
        </a:p>
      </dgm:t>
    </dgm:pt>
    <dgm:pt modelId="{E7E6E5E9-BB74-496E-A1D6-B07D3CD04A0D}" type="parTrans" cxnId="{D0E7FA91-D15F-45CC-BD3E-64C2119D1169}">
      <dgm:prSet/>
      <dgm:spPr/>
      <dgm:t>
        <a:bodyPr/>
        <a:lstStyle/>
        <a:p>
          <a:endParaRPr lang="de-DE"/>
        </a:p>
      </dgm:t>
    </dgm:pt>
    <dgm:pt modelId="{2A889156-4CA7-4DF1-87DB-5B78A3BC6DA5}" type="sibTrans" cxnId="{D0E7FA91-D15F-45CC-BD3E-64C2119D1169}">
      <dgm:prSet/>
      <dgm:spPr/>
      <dgm:t>
        <a:bodyPr/>
        <a:lstStyle/>
        <a:p>
          <a:endParaRPr lang="de-DE"/>
        </a:p>
      </dgm:t>
    </dgm:pt>
    <dgm:pt modelId="{9DC82D0A-A2B0-4842-9E49-A23C4355BB1A}">
      <dgm:prSet phldrT="[Text]" custT="1"/>
      <dgm:spPr/>
      <dgm:t>
        <a:bodyPr/>
        <a:lstStyle/>
        <a:p>
          <a:r>
            <a:rPr lang="de-DE" sz="1200" dirty="0" smtClean="0">
              <a:solidFill>
                <a:srgbClr val="000099"/>
              </a:solidFill>
            </a:rPr>
            <a:t>Dittrich-</a:t>
          </a:r>
          <a:r>
            <a:rPr lang="de-DE" sz="1200" dirty="0" err="1" smtClean="0">
              <a:solidFill>
                <a:srgbClr val="000099"/>
              </a:solidFill>
            </a:rPr>
            <a:t>Breiholz</a:t>
          </a:r>
          <a:r>
            <a:rPr lang="de-DE" sz="1200" dirty="0" smtClean="0">
              <a:solidFill>
                <a:srgbClr val="000099"/>
              </a:solidFill>
            </a:rPr>
            <a:t> (MHH)</a:t>
          </a:r>
          <a:endParaRPr lang="de-DE" sz="1200" dirty="0">
            <a:solidFill>
              <a:srgbClr val="000099"/>
            </a:solidFill>
          </a:endParaRPr>
        </a:p>
      </dgm:t>
    </dgm:pt>
    <dgm:pt modelId="{3122A9A1-B4CA-46D9-8719-11C67C7C65EC}" type="sibTrans" cxnId="{1BCD7E49-F88E-4D05-872D-E206FCFCFEA9}">
      <dgm:prSet/>
      <dgm:spPr/>
      <dgm:t>
        <a:bodyPr/>
        <a:lstStyle/>
        <a:p>
          <a:endParaRPr lang="de-DE"/>
        </a:p>
      </dgm:t>
    </dgm:pt>
    <dgm:pt modelId="{86083071-C45C-4BB4-9275-2E196D2417F6}" type="parTrans" cxnId="{1BCD7E49-F88E-4D05-872D-E206FCFCFEA9}">
      <dgm:prSet/>
      <dgm:spPr/>
      <dgm:t>
        <a:bodyPr/>
        <a:lstStyle/>
        <a:p>
          <a:endParaRPr lang="de-DE"/>
        </a:p>
      </dgm:t>
    </dgm:pt>
    <dgm:pt modelId="{8C795C2A-C0C6-44F3-842F-9CCC1905C5BA}" type="pres">
      <dgm:prSet presAssocID="{90605976-E520-459A-B8D5-31CDFB08E52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D86F6CE-7288-4375-A22A-376746899019}" type="pres">
      <dgm:prSet presAssocID="{9DC82D0A-A2B0-4842-9E49-A23C4355BB1A}" presName="dummy" presStyleCnt="0"/>
      <dgm:spPr/>
    </dgm:pt>
    <dgm:pt modelId="{CB1C7FF5-DCF4-4E2E-9C94-E5B718F3B2C7}" type="pres">
      <dgm:prSet presAssocID="{9DC82D0A-A2B0-4842-9E49-A23C4355BB1A}" presName="node" presStyleLbl="revTx" presStyleIdx="0" presStyleCnt="5" custScaleX="246378" custScaleY="45057" custRadScaleRad="101940" custRadScaleInc="4464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4CD1E3E-2FE5-47D7-A0D7-4C61358EC936}" type="pres">
      <dgm:prSet presAssocID="{3122A9A1-B4CA-46D9-8719-11C67C7C65EC}" presName="sibTrans" presStyleLbl="node1" presStyleIdx="0" presStyleCnt="5"/>
      <dgm:spPr/>
      <dgm:t>
        <a:bodyPr/>
        <a:lstStyle/>
        <a:p>
          <a:endParaRPr lang="de-DE"/>
        </a:p>
      </dgm:t>
    </dgm:pt>
    <dgm:pt modelId="{1A467733-61C4-4BC5-9A4F-78D428D25953}" type="pres">
      <dgm:prSet presAssocID="{93E544AF-6FAF-4886-B6AC-55D0B1747219}" presName="dummy" presStyleCnt="0"/>
      <dgm:spPr/>
    </dgm:pt>
    <dgm:pt modelId="{E151F998-1B8B-4AFB-A6D8-3454602B7708}" type="pres">
      <dgm:prSet presAssocID="{93E544AF-6FAF-4886-B6AC-55D0B1747219}" presName="node" presStyleLbl="revTx" presStyleIdx="1" presStyleCnt="5" custScaleX="166095" custScaleY="8893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5012D58-1C4C-4459-8D58-38FB337F1F38}" type="pres">
      <dgm:prSet presAssocID="{3A2A9B92-88D5-4E06-BC34-38BDF2FCF37A}" presName="sibTrans" presStyleLbl="node1" presStyleIdx="1" presStyleCnt="5"/>
      <dgm:spPr/>
      <dgm:t>
        <a:bodyPr/>
        <a:lstStyle/>
        <a:p>
          <a:endParaRPr lang="de-DE"/>
        </a:p>
      </dgm:t>
    </dgm:pt>
    <dgm:pt modelId="{0EB8A27C-604B-4850-AC32-701FD88593C1}" type="pres">
      <dgm:prSet presAssocID="{29F2A60E-9B8D-42A1-99E5-67B10555B8F2}" presName="dummy" presStyleCnt="0"/>
      <dgm:spPr/>
    </dgm:pt>
    <dgm:pt modelId="{4D17A110-9AB1-4A4F-A8B0-7CFD74864D78}" type="pres">
      <dgm:prSet presAssocID="{29F2A60E-9B8D-42A1-99E5-67B10555B8F2}" presName="node" presStyleLbl="revTx" presStyleIdx="2" presStyleCnt="5" custScaleX="108745" custScaleY="5904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A0A5B36-15A5-4F89-9CB7-A126B1822631}" type="pres">
      <dgm:prSet presAssocID="{8963D902-43D0-4894-852B-6FE4C6A828D7}" presName="sibTrans" presStyleLbl="node1" presStyleIdx="2" presStyleCnt="5"/>
      <dgm:spPr/>
      <dgm:t>
        <a:bodyPr/>
        <a:lstStyle/>
        <a:p>
          <a:endParaRPr lang="de-DE"/>
        </a:p>
      </dgm:t>
    </dgm:pt>
    <dgm:pt modelId="{D82E1131-A878-41DC-827C-1BFEE9882CBC}" type="pres">
      <dgm:prSet presAssocID="{C3E192D1-D7C3-4688-840E-2301D4B8CF69}" presName="dummy" presStyleCnt="0"/>
      <dgm:spPr/>
    </dgm:pt>
    <dgm:pt modelId="{F729D7F9-2D6B-494D-B44C-96D82161AACB}" type="pres">
      <dgm:prSet presAssocID="{C3E192D1-D7C3-4688-840E-2301D4B8CF69}" presName="node" presStyleLbl="revTx" presStyleIdx="3" presStyleCnt="5" custScaleX="161462" custScaleY="68087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D2403E9-2390-46A4-81AD-F0FB5AAEAF32}" type="pres">
      <dgm:prSet presAssocID="{F0AA4489-0998-4779-85D6-508903E67DB6}" presName="sibTrans" presStyleLbl="node1" presStyleIdx="3" presStyleCnt="5"/>
      <dgm:spPr/>
      <dgm:t>
        <a:bodyPr/>
        <a:lstStyle/>
        <a:p>
          <a:endParaRPr lang="de-DE"/>
        </a:p>
      </dgm:t>
    </dgm:pt>
    <dgm:pt modelId="{5925E86E-B6C1-40EF-ABC4-B81C793DAEB4}" type="pres">
      <dgm:prSet presAssocID="{4B8F29A5-90C6-4264-980F-1B5CD2B010A7}" presName="dummy" presStyleCnt="0"/>
      <dgm:spPr/>
    </dgm:pt>
    <dgm:pt modelId="{65FCDA80-C450-4B24-AFE9-767A87397B32}" type="pres">
      <dgm:prSet presAssocID="{4B8F29A5-90C6-4264-980F-1B5CD2B010A7}" presName="node" presStyleLbl="revTx" presStyleIdx="4" presStyleCnt="5" custScaleX="162530" custScaleY="77764" custRadScaleRad="94593" custRadScaleInc="-1007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7096D58-FE3A-4284-A8B6-C9C4E0E60316}" type="pres">
      <dgm:prSet presAssocID="{2A889156-4CA7-4DF1-87DB-5B78A3BC6DA5}" presName="sibTrans" presStyleLbl="node1" presStyleIdx="4" presStyleCnt="5"/>
      <dgm:spPr/>
      <dgm:t>
        <a:bodyPr/>
        <a:lstStyle/>
        <a:p>
          <a:endParaRPr lang="de-DE"/>
        </a:p>
      </dgm:t>
    </dgm:pt>
  </dgm:ptLst>
  <dgm:cxnLst>
    <dgm:cxn modelId="{AF4BAF75-07FB-41D9-9874-B6CFC93589CF}" type="presOf" srcId="{4B8F29A5-90C6-4264-980F-1B5CD2B010A7}" destId="{65FCDA80-C450-4B24-AFE9-767A87397B32}" srcOrd="0" destOrd="0" presId="urn:microsoft.com/office/officeart/2005/8/layout/cycle1"/>
    <dgm:cxn modelId="{8DF129F9-DCF4-4BCA-9B7A-048EF3BA4C5D}" type="presOf" srcId="{2A889156-4CA7-4DF1-87DB-5B78A3BC6DA5}" destId="{D7096D58-FE3A-4284-A8B6-C9C4E0E60316}" srcOrd="0" destOrd="0" presId="urn:microsoft.com/office/officeart/2005/8/layout/cycle1"/>
    <dgm:cxn modelId="{9F459FC8-F2F0-43E5-914F-B0CE38409B3A}" srcId="{90605976-E520-459A-B8D5-31CDFB08E522}" destId="{C3E192D1-D7C3-4688-840E-2301D4B8CF69}" srcOrd="3" destOrd="0" parTransId="{EEB609FF-6B72-4351-886F-DD1153D1B9AB}" sibTransId="{F0AA4489-0998-4779-85D6-508903E67DB6}"/>
    <dgm:cxn modelId="{680DEA5F-36DB-4C47-B890-D469B436B1D2}" type="presOf" srcId="{F0AA4489-0998-4779-85D6-508903E67DB6}" destId="{3D2403E9-2390-46A4-81AD-F0FB5AAEAF32}" srcOrd="0" destOrd="0" presId="urn:microsoft.com/office/officeart/2005/8/layout/cycle1"/>
    <dgm:cxn modelId="{702BC1AC-658D-49B7-8634-97835C908EA1}" type="presOf" srcId="{93E544AF-6FAF-4886-B6AC-55D0B1747219}" destId="{E151F998-1B8B-4AFB-A6D8-3454602B7708}" srcOrd="0" destOrd="0" presId="urn:microsoft.com/office/officeart/2005/8/layout/cycle1"/>
    <dgm:cxn modelId="{7F6EB052-A7D8-4A0E-B7BD-21C40396BF60}" type="presOf" srcId="{9DC82D0A-A2B0-4842-9E49-A23C4355BB1A}" destId="{CB1C7FF5-DCF4-4E2E-9C94-E5B718F3B2C7}" srcOrd="0" destOrd="0" presId="urn:microsoft.com/office/officeart/2005/8/layout/cycle1"/>
    <dgm:cxn modelId="{BAEF3737-B23F-4471-94FF-806E6E8C7A27}" type="presOf" srcId="{C3E192D1-D7C3-4688-840E-2301D4B8CF69}" destId="{F729D7F9-2D6B-494D-B44C-96D82161AACB}" srcOrd="0" destOrd="0" presId="urn:microsoft.com/office/officeart/2005/8/layout/cycle1"/>
    <dgm:cxn modelId="{5257A7E5-43D5-4C59-9798-ABFD94833D9C}" type="presOf" srcId="{3A2A9B92-88D5-4E06-BC34-38BDF2FCF37A}" destId="{25012D58-1C4C-4459-8D58-38FB337F1F38}" srcOrd="0" destOrd="0" presId="urn:microsoft.com/office/officeart/2005/8/layout/cycle1"/>
    <dgm:cxn modelId="{D0E7FA91-D15F-45CC-BD3E-64C2119D1169}" srcId="{90605976-E520-459A-B8D5-31CDFB08E522}" destId="{4B8F29A5-90C6-4264-980F-1B5CD2B010A7}" srcOrd="4" destOrd="0" parTransId="{E7E6E5E9-BB74-496E-A1D6-B07D3CD04A0D}" sibTransId="{2A889156-4CA7-4DF1-87DB-5B78A3BC6DA5}"/>
    <dgm:cxn modelId="{FE0AF9EC-19CA-4493-A54E-82B818983731}" type="presOf" srcId="{3122A9A1-B4CA-46D9-8719-11C67C7C65EC}" destId="{64CD1E3E-2FE5-47D7-A0D7-4C61358EC936}" srcOrd="0" destOrd="0" presId="urn:microsoft.com/office/officeart/2005/8/layout/cycle1"/>
    <dgm:cxn modelId="{C12BE9E7-4EA9-4C63-BA7E-0D2EFFC0AF2B}" type="presOf" srcId="{29F2A60E-9B8D-42A1-99E5-67B10555B8F2}" destId="{4D17A110-9AB1-4A4F-A8B0-7CFD74864D78}" srcOrd="0" destOrd="0" presId="urn:microsoft.com/office/officeart/2005/8/layout/cycle1"/>
    <dgm:cxn modelId="{CD22B023-7113-4985-958E-3248E7F06AAB}" srcId="{90605976-E520-459A-B8D5-31CDFB08E522}" destId="{29F2A60E-9B8D-42A1-99E5-67B10555B8F2}" srcOrd="2" destOrd="0" parTransId="{76F49EAF-CA19-4AB8-9CB8-8D18C866FD15}" sibTransId="{8963D902-43D0-4894-852B-6FE4C6A828D7}"/>
    <dgm:cxn modelId="{1BCD7E49-F88E-4D05-872D-E206FCFCFEA9}" srcId="{90605976-E520-459A-B8D5-31CDFB08E522}" destId="{9DC82D0A-A2B0-4842-9E49-A23C4355BB1A}" srcOrd="0" destOrd="0" parTransId="{86083071-C45C-4BB4-9275-2E196D2417F6}" sibTransId="{3122A9A1-B4CA-46D9-8719-11C67C7C65EC}"/>
    <dgm:cxn modelId="{ADD15DD5-E696-4851-AF54-5AB06B2757A0}" type="presOf" srcId="{90605976-E520-459A-B8D5-31CDFB08E522}" destId="{8C795C2A-C0C6-44F3-842F-9CCC1905C5BA}" srcOrd="0" destOrd="0" presId="urn:microsoft.com/office/officeart/2005/8/layout/cycle1"/>
    <dgm:cxn modelId="{82F1F354-AB68-48F2-AB48-B12DDF568D6B}" srcId="{90605976-E520-459A-B8D5-31CDFB08E522}" destId="{93E544AF-6FAF-4886-B6AC-55D0B1747219}" srcOrd="1" destOrd="0" parTransId="{01C723A6-080E-4225-942E-4C60D71EE3FC}" sibTransId="{3A2A9B92-88D5-4E06-BC34-38BDF2FCF37A}"/>
    <dgm:cxn modelId="{B33CCF0C-DB6E-444E-9BA7-BE53EDF79FEC}" type="presOf" srcId="{8963D902-43D0-4894-852B-6FE4C6A828D7}" destId="{BA0A5B36-15A5-4F89-9CB7-A126B1822631}" srcOrd="0" destOrd="0" presId="urn:microsoft.com/office/officeart/2005/8/layout/cycle1"/>
    <dgm:cxn modelId="{E7D1A939-4B25-4659-B72B-FE0FCBEC744C}" type="presParOf" srcId="{8C795C2A-C0C6-44F3-842F-9CCC1905C5BA}" destId="{ED86F6CE-7288-4375-A22A-376746899019}" srcOrd="0" destOrd="0" presId="urn:microsoft.com/office/officeart/2005/8/layout/cycle1"/>
    <dgm:cxn modelId="{F4D2C0CC-0EBE-469F-A134-300AC74DCED7}" type="presParOf" srcId="{8C795C2A-C0C6-44F3-842F-9CCC1905C5BA}" destId="{CB1C7FF5-DCF4-4E2E-9C94-E5B718F3B2C7}" srcOrd="1" destOrd="0" presId="urn:microsoft.com/office/officeart/2005/8/layout/cycle1"/>
    <dgm:cxn modelId="{021E48D7-631F-4521-ABB6-1045D903A23F}" type="presParOf" srcId="{8C795C2A-C0C6-44F3-842F-9CCC1905C5BA}" destId="{64CD1E3E-2FE5-47D7-A0D7-4C61358EC936}" srcOrd="2" destOrd="0" presId="urn:microsoft.com/office/officeart/2005/8/layout/cycle1"/>
    <dgm:cxn modelId="{69B81A80-650A-4919-9C82-87C3C2C9EBF3}" type="presParOf" srcId="{8C795C2A-C0C6-44F3-842F-9CCC1905C5BA}" destId="{1A467733-61C4-4BC5-9A4F-78D428D25953}" srcOrd="3" destOrd="0" presId="urn:microsoft.com/office/officeart/2005/8/layout/cycle1"/>
    <dgm:cxn modelId="{E003718E-9397-4B11-9759-BFA192203A70}" type="presParOf" srcId="{8C795C2A-C0C6-44F3-842F-9CCC1905C5BA}" destId="{E151F998-1B8B-4AFB-A6D8-3454602B7708}" srcOrd="4" destOrd="0" presId="urn:microsoft.com/office/officeart/2005/8/layout/cycle1"/>
    <dgm:cxn modelId="{A5554645-CC4D-49B4-9BE6-892F989362F3}" type="presParOf" srcId="{8C795C2A-C0C6-44F3-842F-9CCC1905C5BA}" destId="{25012D58-1C4C-4459-8D58-38FB337F1F38}" srcOrd="5" destOrd="0" presId="urn:microsoft.com/office/officeart/2005/8/layout/cycle1"/>
    <dgm:cxn modelId="{F7EFE101-39E8-4832-9709-50BC544B6B58}" type="presParOf" srcId="{8C795C2A-C0C6-44F3-842F-9CCC1905C5BA}" destId="{0EB8A27C-604B-4850-AC32-701FD88593C1}" srcOrd="6" destOrd="0" presId="urn:microsoft.com/office/officeart/2005/8/layout/cycle1"/>
    <dgm:cxn modelId="{0B4E584B-539B-4DF4-8EAE-44CFA512653F}" type="presParOf" srcId="{8C795C2A-C0C6-44F3-842F-9CCC1905C5BA}" destId="{4D17A110-9AB1-4A4F-A8B0-7CFD74864D78}" srcOrd="7" destOrd="0" presId="urn:microsoft.com/office/officeart/2005/8/layout/cycle1"/>
    <dgm:cxn modelId="{7C9035CC-39BB-4424-AD9D-9BC825F6E56B}" type="presParOf" srcId="{8C795C2A-C0C6-44F3-842F-9CCC1905C5BA}" destId="{BA0A5B36-15A5-4F89-9CB7-A126B1822631}" srcOrd="8" destOrd="0" presId="urn:microsoft.com/office/officeart/2005/8/layout/cycle1"/>
    <dgm:cxn modelId="{62BF9BBA-2B16-43C9-BD40-47413A71B5B2}" type="presParOf" srcId="{8C795C2A-C0C6-44F3-842F-9CCC1905C5BA}" destId="{D82E1131-A878-41DC-827C-1BFEE9882CBC}" srcOrd="9" destOrd="0" presId="urn:microsoft.com/office/officeart/2005/8/layout/cycle1"/>
    <dgm:cxn modelId="{53534E15-8E09-4EFB-9449-BBC0B6E7502A}" type="presParOf" srcId="{8C795C2A-C0C6-44F3-842F-9CCC1905C5BA}" destId="{F729D7F9-2D6B-494D-B44C-96D82161AACB}" srcOrd="10" destOrd="0" presId="urn:microsoft.com/office/officeart/2005/8/layout/cycle1"/>
    <dgm:cxn modelId="{D605CC4D-14F0-4107-BE28-78F463A15B79}" type="presParOf" srcId="{8C795C2A-C0C6-44F3-842F-9CCC1905C5BA}" destId="{3D2403E9-2390-46A4-81AD-F0FB5AAEAF32}" srcOrd="11" destOrd="0" presId="urn:microsoft.com/office/officeart/2005/8/layout/cycle1"/>
    <dgm:cxn modelId="{C504D558-C34F-4165-B9C1-132CCD10CAE4}" type="presParOf" srcId="{8C795C2A-C0C6-44F3-842F-9CCC1905C5BA}" destId="{5925E86E-B6C1-40EF-ABC4-B81C793DAEB4}" srcOrd="12" destOrd="0" presId="urn:microsoft.com/office/officeart/2005/8/layout/cycle1"/>
    <dgm:cxn modelId="{24EAE8EA-7D84-4EB5-ACBA-8FB3519BB4B6}" type="presParOf" srcId="{8C795C2A-C0C6-44F3-842F-9CCC1905C5BA}" destId="{65FCDA80-C450-4B24-AFE9-767A87397B32}" srcOrd="13" destOrd="0" presId="urn:microsoft.com/office/officeart/2005/8/layout/cycle1"/>
    <dgm:cxn modelId="{BE2FDE74-78C0-4AD0-8919-51CD11240B83}" type="presParOf" srcId="{8C795C2A-C0C6-44F3-842F-9CCC1905C5BA}" destId="{D7096D58-FE3A-4284-A8B6-C9C4E0E6031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C7FF5-DCF4-4E2E-9C94-E5B718F3B2C7}">
      <dsp:nvSpPr>
        <dsp:cNvPr id="0" name=""/>
        <dsp:cNvSpPr/>
      </dsp:nvSpPr>
      <dsp:spPr>
        <a:xfrm>
          <a:off x="2321753" y="420424"/>
          <a:ext cx="1756046" cy="3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000099"/>
              </a:solidFill>
            </a:rPr>
            <a:t>Dittrich-</a:t>
          </a:r>
          <a:r>
            <a:rPr lang="de-DE" sz="1200" kern="1200" dirty="0" err="1" smtClean="0">
              <a:solidFill>
                <a:srgbClr val="000099"/>
              </a:solidFill>
            </a:rPr>
            <a:t>Breiholz</a:t>
          </a:r>
          <a:r>
            <a:rPr lang="de-DE" sz="1200" kern="1200" dirty="0" smtClean="0">
              <a:solidFill>
                <a:srgbClr val="000099"/>
              </a:solidFill>
            </a:rPr>
            <a:t> (MHH)</a:t>
          </a:r>
          <a:endParaRPr lang="de-DE" sz="1200" kern="1200" dirty="0">
            <a:solidFill>
              <a:srgbClr val="000099"/>
            </a:solidFill>
          </a:endParaRPr>
        </a:p>
      </dsp:txBody>
      <dsp:txXfrm>
        <a:off x="2321753" y="420424"/>
        <a:ext cx="1756046" cy="321141"/>
      </dsp:txXfrm>
    </dsp:sp>
    <dsp:sp modelId="{64CD1E3E-2FE5-47D7-A0D7-4C61358EC936}">
      <dsp:nvSpPr>
        <dsp:cNvPr id="0" name=""/>
        <dsp:cNvSpPr/>
      </dsp:nvSpPr>
      <dsp:spPr>
        <a:xfrm>
          <a:off x="985714" y="34473"/>
          <a:ext cx="2672743" cy="2672743"/>
        </a:xfrm>
        <a:prstGeom prst="circularArrow">
          <a:avLst>
            <a:gd name="adj1" fmla="val 5200"/>
            <a:gd name="adj2" fmla="val 335909"/>
            <a:gd name="adj3" fmla="val 21520671"/>
            <a:gd name="adj4" fmla="val 19676926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1F998-1B8B-4AFB-A6D8-3454602B7708}">
      <dsp:nvSpPr>
        <dsp:cNvPr id="0" name=""/>
        <dsp:cNvSpPr/>
      </dsp:nvSpPr>
      <dsp:spPr>
        <a:xfrm>
          <a:off x="2855667" y="1459267"/>
          <a:ext cx="1183833" cy="633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000099"/>
              </a:solidFill>
            </a:rPr>
            <a:t>Geffers / Jänsch (HZI / BRICS)</a:t>
          </a:r>
          <a:endParaRPr lang="de-DE" sz="1200" kern="1200" dirty="0">
            <a:solidFill>
              <a:srgbClr val="000099"/>
            </a:solidFill>
          </a:endParaRPr>
        </a:p>
      </dsp:txBody>
      <dsp:txXfrm>
        <a:off x="2855667" y="1459267"/>
        <a:ext cx="1183833" cy="633901"/>
      </dsp:txXfrm>
    </dsp:sp>
    <dsp:sp modelId="{25012D58-1C4C-4459-8D58-38FB337F1F38}">
      <dsp:nvSpPr>
        <dsp:cNvPr id="0" name=""/>
        <dsp:cNvSpPr/>
      </dsp:nvSpPr>
      <dsp:spPr>
        <a:xfrm>
          <a:off x="983445" y="73412"/>
          <a:ext cx="2672743" cy="2672743"/>
        </a:xfrm>
        <a:prstGeom prst="circularArrow">
          <a:avLst>
            <a:gd name="adj1" fmla="val 5200"/>
            <a:gd name="adj2" fmla="val 335909"/>
            <a:gd name="adj3" fmla="val 3919561"/>
            <a:gd name="adj4" fmla="val 2111462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7A110-9AB1-4A4F-A8B0-7CFD74864D78}">
      <dsp:nvSpPr>
        <dsp:cNvPr id="0" name=""/>
        <dsp:cNvSpPr/>
      </dsp:nvSpPr>
      <dsp:spPr>
        <a:xfrm>
          <a:off x="1932280" y="2385161"/>
          <a:ext cx="775074" cy="420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000099"/>
              </a:solidFill>
            </a:rPr>
            <a:t>Retter (BRICS / TU BS)</a:t>
          </a:r>
          <a:endParaRPr lang="de-DE" sz="1200" kern="1200" dirty="0">
            <a:solidFill>
              <a:srgbClr val="000099"/>
            </a:solidFill>
          </a:endParaRPr>
        </a:p>
      </dsp:txBody>
      <dsp:txXfrm>
        <a:off x="1932280" y="2385161"/>
        <a:ext cx="775074" cy="420854"/>
      </dsp:txXfrm>
    </dsp:sp>
    <dsp:sp modelId="{BA0A5B36-15A5-4F89-9CB7-A126B1822631}">
      <dsp:nvSpPr>
        <dsp:cNvPr id="0" name=""/>
        <dsp:cNvSpPr/>
      </dsp:nvSpPr>
      <dsp:spPr>
        <a:xfrm>
          <a:off x="983445" y="73412"/>
          <a:ext cx="2672743" cy="2672743"/>
        </a:xfrm>
        <a:prstGeom prst="circularArrow">
          <a:avLst>
            <a:gd name="adj1" fmla="val 5200"/>
            <a:gd name="adj2" fmla="val 335909"/>
            <a:gd name="adj3" fmla="val 8609694"/>
            <a:gd name="adj4" fmla="val 6544530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9D7F9-2D6B-494D-B44C-96D82161AACB}">
      <dsp:nvSpPr>
        <dsp:cNvPr id="0" name=""/>
        <dsp:cNvSpPr/>
      </dsp:nvSpPr>
      <dsp:spPr>
        <a:xfrm>
          <a:off x="616644" y="1533574"/>
          <a:ext cx="1150812" cy="485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 smtClean="0">
              <a:solidFill>
                <a:srgbClr val="000099"/>
              </a:solidFill>
            </a:rPr>
            <a:t>Kalinke (</a:t>
          </a:r>
          <a:r>
            <a:rPr lang="de-DE" sz="1200" kern="1200" dirty="0" smtClean="0">
              <a:solidFill>
                <a:srgbClr val="000099"/>
              </a:solidFill>
            </a:rPr>
            <a:t>TWINCORE)</a:t>
          </a:r>
          <a:endParaRPr lang="de-DE" sz="1200" kern="1200" dirty="0">
            <a:solidFill>
              <a:srgbClr val="000099"/>
            </a:solidFill>
          </a:endParaRPr>
        </a:p>
      </dsp:txBody>
      <dsp:txXfrm>
        <a:off x="616644" y="1533574"/>
        <a:ext cx="1150812" cy="485286"/>
      </dsp:txXfrm>
    </dsp:sp>
    <dsp:sp modelId="{3D2403E9-2390-46A4-81AD-F0FB5AAEAF32}">
      <dsp:nvSpPr>
        <dsp:cNvPr id="0" name=""/>
        <dsp:cNvSpPr/>
      </dsp:nvSpPr>
      <dsp:spPr>
        <a:xfrm>
          <a:off x="989759" y="177398"/>
          <a:ext cx="2672743" cy="2672743"/>
        </a:xfrm>
        <a:prstGeom prst="circularArrow">
          <a:avLst>
            <a:gd name="adj1" fmla="val 5200"/>
            <a:gd name="adj2" fmla="val 335909"/>
            <a:gd name="adj3" fmla="val 12655409"/>
            <a:gd name="adj4" fmla="val 10742583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CDA80-C450-4B24-AFE9-767A87397B32}">
      <dsp:nvSpPr>
        <dsp:cNvPr id="0" name=""/>
        <dsp:cNvSpPr/>
      </dsp:nvSpPr>
      <dsp:spPr>
        <a:xfrm>
          <a:off x="1043610" y="253802"/>
          <a:ext cx="1158424" cy="554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0" kern="1200" dirty="0" smtClean="0">
              <a:solidFill>
                <a:srgbClr val="000099"/>
              </a:solidFill>
            </a:rPr>
            <a:t>Illig (MHH)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>
              <a:solidFill>
                <a:srgbClr val="000099"/>
              </a:solidFill>
            </a:rPr>
            <a:t>Koordinator</a:t>
          </a:r>
          <a:endParaRPr lang="de-DE" sz="1200" b="1" kern="1200" dirty="0">
            <a:solidFill>
              <a:srgbClr val="000099"/>
            </a:solidFill>
          </a:endParaRPr>
        </a:p>
      </dsp:txBody>
      <dsp:txXfrm>
        <a:off x="1043610" y="253802"/>
        <a:ext cx="1158424" cy="554259"/>
      </dsp:txXfrm>
    </dsp:sp>
    <dsp:sp modelId="{D7096D58-FE3A-4284-A8B6-C9C4E0E60316}">
      <dsp:nvSpPr>
        <dsp:cNvPr id="0" name=""/>
        <dsp:cNvSpPr/>
      </dsp:nvSpPr>
      <dsp:spPr>
        <a:xfrm>
          <a:off x="1101167" y="120108"/>
          <a:ext cx="2672743" cy="2672743"/>
        </a:xfrm>
        <a:prstGeom prst="circularArrow">
          <a:avLst>
            <a:gd name="adj1" fmla="val 5200"/>
            <a:gd name="adj2" fmla="val 335909"/>
            <a:gd name="adj3" fmla="val 17610492"/>
            <a:gd name="adj4" fmla="val 15512682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850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850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850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8500">
              <a:defRPr sz="1200">
                <a:cs typeface="+mn-cs"/>
              </a:defRPr>
            </a:lvl1pPr>
          </a:lstStyle>
          <a:p>
            <a:pPr>
              <a:defRPr/>
            </a:pPr>
            <a:fld id="{DCBD4A39-9B03-498A-A5F9-0C8B10FF5C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281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850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850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8500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8500">
              <a:defRPr sz="1200">
                <a:cs typeface="+mn-cs"/>
              </a:defRPr>
            </a:lvl1pPr>
          </a:lstStyle>
          <a:p>
            <a:pPr>
              <a:defRPr/>
            </a:pPr>
            <a:fld id="{0FFC3E62-7C40-4D9D-999A-D38AA5AEF25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787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949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90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196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987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18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2016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126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90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20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84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0179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0156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logo_prae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6129338"/>
            <a:ext cx="277177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em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16632"/>
            <a:ext cx="8872537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de-DE" altLang="de-DE" sz="2000" b="1" dirty="0"/>
              <a:t>Organigramm der Translationsallianz in Niedersachsen (TRAIN)</a:t>
            </a:r>
          </a:p>
        </p:txBody>
      </p:sp>
      <p:pic>
        <p:nvPicPr>
          <p:cNvPr id="2051" name="Picture 4" descr="logo_pra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6129338"/>
            <a:ext cx="277177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_s1037"/>
          <p:cNvSpPr>
            <a:spLocks noChangeArrowheads="1"/>
          </p:cNvSpPr>
          <p:nvPr/>
        </p:nvSpPr>
        <p:spPr bwMode="auto">
          <a:xfrm>
            <a:off x="1127125" y="572244"/>
            <a:ext cx="6402388" cy="12874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200" b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338" y="926257"/>
            <a:ext cx="10572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8" descr="HZI_LOGO_S_PAN_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313607"/>
            <a:ext cx="1081087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\\NAS-60-8F-FC\media\Büro_Daten\TRAIN\TRAIN_Fremdlogos\TiHo_Logo_Farbe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938" y="848469"/>
            <a:ext cx="420687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30" descr="luh_logo_rg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3" y="1348532"/>
            <a:ext cx="1027112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Marc\Marcs Daten\EATRIS_TRAIN\VPM\Logo in guter Auflösung\VPM_LOGO_RGB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8" y="1316782"/>
            <a:ext cx="87788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7" descr="item_60mm_rg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2650" y="962769"/>
            <a:ext cx="968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3" descr="TUBS_CO_150dpi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38" y="910382"/>
            <a:ext cx="80168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" descr="P:\Geschäftsführung\TRAIN\TRAIN_Kommunikation\TRAIN_Partnerlogos\MHH\Logo_grau_solo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25" y="1373932"/>
            <a:ext cx="523875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P:\Geschäftsführung\TRAIN\TRAIN_Kommunikation\TRAIN_Partnerlogos\NIFE\NIFE_Logo_4c_sRGB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951657"/>
            <a:ext cx="579437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" descr="P:\Geschäftsführung\TRAIN\TRAIN_Kommunikation\TRAIN_Partnerlogos\DSMZ\DSMZ_Logo_4c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38" y="1318369"/>
            <a:ext cx="454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feld 5"/>
          <p:cNvSpPr txBox="1">
            <a:spLocks noChangeArrowheads="1"/>
          </p:cNvSpPr>
          <p:nvPr/>
        </p:nvSpPr>
        <p:spPr bwMode="auto">
          <a:xfrm>
            <a:off x="2571750" y="584870"/>
            <a:ext cx="34210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500" b="1" dirty="0">
                <a:solidFill>
                  <a:srgbClr val="155BAF"/>
                </a:solidFill>
                <a:latin typeface="Arial" pitchFamily="34" charset="0"/>
                <a:cs typeface="Arial" pitchFamily="34" charset="0"/>
              </a:rPr>
              <a:t>Versammlung der TRAIN-Partner</a:t>
            </a:r>
          </a:p>
        </p:txBody>
      </p:sp>
      <p:sp>
        <p:nvSpPr>
          <p:cNvPr id="40" name="Pfeil nach unten 17"/>
          <p:cNvSpPr>
            <a:spLocks noChangeArrowheads="1"/>
          </p:cNvSpPr>
          <p:nvPr/>
        </p:nvSpPr>
        <p:spPr bwMode="auto">
          <a:xfrm>
            <a:off x="4286697" y="1859707"/>
            <a:ext cx="141287" cy="130175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2400">
              <a:solidFill>
                <a:srgbClr val="000000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41" name="_s2117"/>
          <p:cNvSpPr>
            <a:spLocks noChangeArrowheads="1"/>
          </p:cNvSpPr>
          <p:nvPr/>
        </p:nvSpPr>
        <p:spPr bwMode="auto">
          <a:xfrm>
            <a:off x="2517775" y="1989882"/>
            <a:ext cx="3668713" cy="546100"/>
          </a:xfrm>
          <a:prstGeom prst="roundRect">
            <a:avLst>
              <a:gd name="adj" fmla="val 16667"/>
            </a:avLst>
          </a:prstGeom>
          <a:solidFill>
            <a:srgbClr val="336F75"/>
          </a:solidFill>
          <a:ln w="9525">
            <a:solidFill>
              <a:srgbClr val="0D386B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de-DE" sz="1200" b="1" kern="0" dirty="0">
                <a:solidFill>
                  <a:srgbClr val="FFFFFF"/>
                </a:solidFill>
                <a:latin typeface="Arial" charset="0"/>
                <a:cs typeface="Arial" charset="0"/>
              </a:rPr>
              <a:t>Geschäftsstellenleitung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de-DE" sz="900" b="1" kern="0" dirty="0">
                <a:solidFill>
                  <a:srgbClr val="FFFFFF"/>
                </a:solidFill>
                <a:latin typeface="Arial" charset="0"/>
                <a:cs typeface="Arial" charset="0"/>
              </a:rPr>
              <a:t>Prof. Dr. Ulrich Kalinke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de-DE" sz="900" b="1" kern="0" dirty="0">
                <a:solidFill>
                  <a:srgbClr val="FFFFFF"/>
                </a:solidFill>
                <a:latin typeface="Arial" charset="0"/>
                <a:cs typeface="Arial" charset="0"/>
              </a:rPr>
              <a:t>Ass. Maria </a:t>
            </a:r>
            <a:r>
              <a:rPr lang="de-DE" altLang="de-DE" sz="900" b="1" kern="0" dirty="0" err="1">
                <a:solidFill>
                  <a:srgbClr val="FFFFFF"/>
                </a:solidFill>
                <a:latin typeface="Arial" charset="0"/>
                <a:cs typeface="Arial" charset="0"/>
              </a:rPr>
              <a:t>Gottschow</a:t>
            </a:r>
            <a:endParaRPr lang="de-DE" altLang="de-DE" sz="900" b="1" kern="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2" name="_s2119"/>
          <p:cNvSpPr>
            <a:spLocks noChangeArrowheads="1"/>
          </p:cNvSpPr>
          <p:nvPr/>
        </p:nvSpPr>
        <p:spPr bwMode="auto">
          <a:xfrm>
            <a:off x="2887663" y="2832844"/>
            <a:ext cx="3032124" cy="720725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2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TRAIN Academy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9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Koordinatorin Bildungsmanagement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9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Dipl. Soz.-Wiss. Christiane Bock von Wülfingen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900" b="1" dirty="0">
                <a:solidFill>
                  <a:srgbClr val="404040"/>
                </a:solidFill>
                <a:latin typeface="Arial" pitchFamily="34" charset="0"/>
                <a:cs typeface="Arial" pitchFamily="34" charset="0"/>
              </a:rPr>
              <a:t>Organisation: Maria Gottschow</a:t>
            </a:r>
          </a:p>
        </p:txBody>
      </p:sp>
      <p:sp>
        <p:nvSpPr>
          <p:cNvPr id="43" name="_s2117"/>
          <p:cNvSpPr>
            <a:spLocks noChangeArrowheads="1"/>
          </p:cNvSpPr>
          <p:nvPr/>
        </p:nvSpPr>
        <p:spPr bwMode="auto">
          <a:xfrm>
            <a:off x="271463" y="2832844"/>
            <a:ext cx="2300287" cy="720725"/>
          </a:xfrm>
          <a:prstGeom prst="roundRect">
            <a:avLst>
              <a:gd name="adj" fmla="val 16667"/>
            </a:avLst>
          </a:prstGeom>
          <a:solidFill>
            <a:srgbClr val="BBE0E3">
              <a:lumMod val="50000"/>
            </a:srgbClr>
          </a:solidFill>
          <a:ln w="9525">
            <a:solidFill>
              <a:srgbClr val="0D386B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de-DE" sz="1200" b="1" kern="0" dirty="0">
                <a:solidFill>
                  <a:srgbClr val="FFFFFF"/>
                </a:solidFill>
                <a:latin typeface="Arial" charset="0"/>
                <a:cs typeface="Arial" charset="0"/>
              </a:rPr>
              <a:t>TRAIN </a:t>
            </a:r>
            <a:r>
              <a:rPr lang="de-DE" altLang="de-DE" sz="1200" b="1" kern="0" dirty="0" err="1">
                <a:solidFill>
                  <a:srgbClr val="FFFFFF"/>
                </a:solidFill>
                <a:latin typeface="Arial" charset="0"/>
                <a:cs typeface="Arial" charset="0"/>
              </a:rPr>
              <a:t>Facilitation</a:t>
            </a:r>
            <a:endParaRPr lang="de-DE" altLang="de-DE" sz="1200" b="1" kern="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4" name="_s2119"/>
          <p:cNvSpPr>
            <a:spLocks noChangeArrowheads="1"/>
          </p:cNvSpPr>
          <p:nvPr/>
        </p:nvSpPr>
        <p:spPr bwMode="auto">
          <a:xfrm>
            <a:off x="6156325" y="2836019"/>
            <a:ext cx="2420938" cy="717550"/>
          </a:xfrm>
          <a:prstGeom prst="roundRect">
            <a:avLst>
              <a:gd name="adj" fmla="val 16667"/>
            </a:avLst>
          </a:prstGeom>
          <a:solidFill>
            <a:srgbClr val="BBE0E3">
              <a:lumMod val="75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de-DE" sz="1200" b="1" kern="0" dirty="0">
                <a:solidFill>
                  <a:prstClr val="black"/>
                </a:solidFill>
                <a:latin typeface="Arial" charset="0"/>
                <a:cs typeface="Arial" charset="0"/>
              </a:rPr>
              <a:t>TRAIN Projects</a:t>
            </a:r>
          </a:p>
        </p:txBody>
      </p:sp>
      <p:grpSp>
        <p:nvGrpSpPr>
          <p:cNvPr id="46" name="Gruppieren 45"/>
          <p:cNvGrpSpPr/>
          <p:nvPr/>
        </p:nvGrpSpPr>
        <p:grpSpPr>
          <a:xfrm>
            <a:off x="395288" y="3553569"/>
            <a:ext cx="1838325" cy="1743075"/>
            <a:chOff x="395288" y="3860800"/>
            <a:chExt cx="1838325" cy="1743075"/>
          </a:xfrm>
        </p:grpSpPr>
        <p:sp>
          <p:nvSpPr>
            <p:cNvPr id="47" name="_s2119"/>
            <p:cNvSpPr>
              <a:spLocks noChangeArrowheads="1"/>
            </p:cNvSpPr>
            <p:nvPr/>
          </p:nvSpPr>
          <p:spPr bwMode="auto">
            <a:xfrm>
              <a:off x="523875" y="4302125"/>
              <a:ext cx="1709738" cy="546100"/>
            </a:xfrm>
            <a:prstGeom prst="roundRect">
              <a:avLst>
                <a:gd name="adj" fmla="val 16667"/>
              </a:avLst>
            </a:prstGeom>
            <a:solidFill>
              <a:srgbClr val="BBE0E3">
                <a:lumMod val="50000"/>
              </a:srgbClr>
            </a:solidFill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altLang="de-DE" sz="1400" b="1" kern="0" dirty="0" err="1">
                  <a:solidFill>
                    <a:srgbClr val="FFFFFF"/>
                  </a:solidFill>
                  <a:latin typeface="Arial" charset="0"/>
                  <a:cs typeface="Arial" charset="0"/>
                </a:rPr>
                <a:t>TRAINomics</a:t>
              </a:r>
              <a:endParaRPr lang="de-DE" altLang="de-DE" sz="1400" b="1" kern="0" dirty="0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8" name="_s2119"/>
            <p:cNvSpPr>
              <a:spLocks noChangeArrowheads="1"/>
            </p:cNvSpPr>
            <p:nvPr/>
          </p:nvSpPr>
          <p:spPr bwMode="auto">
            <a:xfrm>
              <a:off x="523875" y="5057775"/>
              <a:ext cx="1709738" cy="546100"/>
            </a:xfrm>
            <a:prstGeom prst="roundRect">
              <a:avLst>
                <a:gd name="adj" fmla="val 16667"/>
              </a:avLst>
            </a:prstGeom>
            <a:solidFill>
              <a:srgbClr val="BBE0E3">
                <a:lumMod val="50000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altLang="de-DE" sz="900" b="1" kern="0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Andere …</a:t>
              </a:r>
            </a:p>
          </p:txBody>
        </p:sp>
        <p:cxnSp>
          <p:nvCxnSpPr>
            <p:cNvPr id="52" name="Gewinkelte Verbindung 51"/>
            <p:cNvCxnSpPr>
              <a:endCxn id="48" idx="1"/>
            </p:cNvCxnSpPr>
            <p:nvPr/>
          </p:nvCxnSpPr>
          <p:spPr>
            <a:xfrm rot="16200000" flipH="1">
              <a:off x="-275431" y="4531519"/>
              <a:ext cx="1470025" cy="128587"/>
            </a:xfrm>
            <a:prstGeom prst="bentConnector2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 Verbindung 64"/>
            <p:cNvCxnSpPr>
              <a:endCxn id="47" idx="1"/>
            </p:cNvCxnSpPr>
            <p:nvPr/>
          </p:nvCxnSpPr>
          <p:spPr>
            <a:xfrm>
              <a:off x="395288" y="4575175"/>
              <a:ext cx="12858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Gewinkelte Verbindung 65"/>
          <p:cNvCxnSpPr>
            <a:stCxn id="41" idx="2"/>
            <a:endCxn id="43" idx="0"/>
          </p:cNvCxnSpPr>
          <p:nvPr/>
        </p:nvCxnSpPr>
        <p:spPr>
          <a:xfrm rot="5400000">
            <a:off x="2739232" y="1219150"/>
            <a:ext cx="296862" cy="2930525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4352925" y="2674094"/>
            <a:ext cx="0" cy="1587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winkelte Verbindung 67"/>
          <p:cNvCxnSpPr>
            <a:endCxn id="44" idx="0"/>
          </p:cNvCxnSpPr>
          <p:nvPr/>
        </p:nvCxnSpPr>
        <p:spPr>
          <a:xfrm>
            <a:off x="4314825" y="2683619"/>
            <a:ext cx="3052763" cy="152400"/>
          </a:xfrm>
          <a:prstGeom prst="bentConnector2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uppieren 68"/>
          <p:cNvGrpSpPr/>
          <p:nvPr/>
        </p:nvGrpSpPr>
        <p:grpSpPr>
          <a:xfrm>
            <a:off x="3074988" y="3553569"/>
            <a:ext cx="2844800" cy="2315642"/>
            <a:chOff x="3074988" y="3860800"/>
            <a:chExt cx="2844800" cy="2315642"/>
          </a:xfrm>
        </p:grpSpPr>
        <p:sp>
          <p:nvSpPr>
            <p:cNvPr id="70" name="_s2119"/>
            <p:cNvSpPr>
              <a:spLocks noChangeArrowheads="1"/>
            </p:cNvSpPr>
            <p:nvPr/>
          </p:nvSpPr>
          <p:spPr bwMode="auto">
            <a:xfrm>
              <a:off x="3203574" y="4270251"/>
              <a:ext cx="2716213" cy="54610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>
                  <a:solidFill>
                    <a:prstClr val="black"/>
                  </a:solidFill>
                  <a:cs typeface="Arial" pitchFamily="34" charset="0"/>
                </a:rPr>
                <a:t>Translational Research &amp; Medicine: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>
                  <a:solidFill>
                    <a:prstClr val="black"/>
                  </a:solidFill>
                  <a:cs typeface="Arial" pitchFamily="34" charset="0"/>
                </a:rPr>
                <a:t>From Idea to Product</a:t>
              </a:r>
              <a:endParaRPr lang="de-DE" altLang="de-DE" sz="1200" b="1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1" name="_s2119"/>
            <p:cNvSpPr>
              <a:spLocks noChangeArrowheads="1"/>
            </p:cNvSpPr>
            <p:nvPr/>
          </p:nvSpPr>
          <p:spPr bwMode="auto">
            <a:xfrm>
              <a:off x="4211638" y="5248399"/>
              <a:ext cx="1708150" cy="230187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altLang="de-DE" sz="900" b="1" kern="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Key N</a:t>
              </a:r>
              <a:r>
                <a:rPr lang="de-DE" altLang="de-DE" sz="900" b="1" kern="0" dirty="0" err="1">
                  <a:solidFill>
                    <a:prstClr val="black"/>
                  </a:solidFill>
                  <a:latin typeface="Arial" charset="0"/>
                  <a:cs typeface="Arial" charset="0"/>
                </a:rPr>
                <a:t>ote</a:t>
              </a:r>
              <a:r>
                <a:rPr lang="de-DE" altLang="de-DE" sz="900" b="1" kern="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 </a:t>
              </a:r>
              <a:r>
                <a:rPr lang="de-DE" altLang="de-DE" sz="900" b="1" kern="0" dirty="0" err="1">
                  <a:solidFill>
                    <a:prstClr val="black"/>
                  </a:solidFill>
                  <a:latin typeface="Arial" charset="0"/>
                  <a:cs typeface="Arial" charset="0"/>
                </a:rPr>
                <a:t>Lectures</a:t>
              </a:r>
              <a:endParaRPr lang="de-DE" altLang="de-DE" sz="900" b="1" kern="0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2" name="_s2119"/>
            <p:cNvSpPr>
              <a:spLocks noChangeArrowheads="1"/>
            </p:cNvSpPr>
            <p:nvPr/>
          </p:nvSpPr>
          <p:spPr bwMode="auto">
            <a:xfrm>
              <a:off x="4211638" y="5608439"/>
              <a:ext cx="1708150" cy="188913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altLang="de-DE" sz="900" b="1" kern="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Hospitation</a:t>
              </a:r>
            </a:p>
          </p:txBody>
        </p:sp>
        <p:sp>
          <p:nvSpPr>
            <p:cNvPr id="73" name="_s2119"/>
            <p:cNvSpPr>
              <a:spLocks noChangeArrowheads="1"/>
            </p:cNvSpPr>
            <p:nvPr/>
          </p:nvSpPr>
          <p:spPr bwMode="auto">
            <a:xfrm>
              <a:off x="4211638" y="4922839"/>
              <a:ext cx="1708150" cy="188912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altLang="de-DE" sz="900" b="1" kern="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Modules</a:t>
              </a:r>
            </a:p>
          </p:txBody>
        </p:sp>
        <p:cxnSp>
          <p:nvCxnSpPr>
            <p:cNvPr id="74" name="Gewinkelte Verbindung 73"/>
            <p:cNvCxnSpPr/>
            <p:nvPr/>
          </p:nvCxnSpPr>
          <p:spPr>
            <a:xfrm rot="16200000" flipH="1">
              <a:off x="3556635" y="5320544"/>
              <a:ext cx="1244921" cy="236538"/>
            </a:xfrm>
            <a:prstGeom prst="bentConnector3">
              <a:avLst>
                <a:gd name="adj1" fmla="val 101262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>
              <a:endCxn id="71" idx="1"/>
            </p:cNvCxnSpPr>
            <p:nvPr/>
          </p:nvCxnSpPr>
          <p:spPr>
            <a:xfrm>
              <a:off x="4060824" y="5363492"/>
              <a:ext cx="150814" cy="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>
              <a:endCxn id="73" idx="1"/>
            </p:cNvCxnSpPr>
            <p:nvPr/>
          </p:nvCxnSpPr>
          <p:spPr>
            <a:xfrm>
              <a:off x="4046538" y="5017295"/>
              <a:ext cx="1651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_s2119"/>
            <p:cNvSpPr>
              <a:spLocks noChangeArrowheads="1"/>
            </p:cNvSpPr>
            <p:nvPr/>
          </p:nvSpPr>
          <p:spPr bwMode="auto">
            <a:xfrm>
              <a:off x="4211638" y="5968479"/>
              <a:ext cx="1708150" cy="207963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altLang="de-DE" sz="900" b="1" kern="0" dirty="0">
                  <a:solidFill>
                    <a:prstClr val="black"/>
                  </a:solidFill>
                  <a:latin typeface="Arial" charset="0"/>
                  <a:cs typeface="Arial" charset="0"/>
                </a:rPr>
                <a:t>Coaching</a:t>
              </a:r>
            </a:p>
          </p:txBody>
        </p:sp>
        <p:cxnSp>
          <p:nvCxnSpPr>
            <p:cNvPr id="78" name="Gerade Verbindung 77"/>
            <p:cNvCxnSpPr>
              <a:endCxn id="72" idx="1"/>
            </p:cNvCxnSpPr>
            <p:nvPr/>
          </p:nvCxnSpPr>
          <p:spPr>
            <a:xfrm>
              <a:off x="4060824" y="5702896"/>
              <a:ext cx="15081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_s2119"/>
            <p:cNvSpPr>
              <a:spLocks noChangeArrowheads="1"/>
            </p:cNvSpPr>
            <p:nvPr/>
          </p:nvSpPr>
          <p:spPr bwMode="auto">
            <a:xfrm>
              <a:off x="3203575" y="5062538"/>
              <a:ext cx="720725" cy="546100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err="1">
                  <a:solidFill>
                    <a:prstClr val="black"/>
                  </a:solidFill>
                  <a:cs typeface="Arial" pitchFamily="34" charset="0"/>
                </a:rPr>
                <a:t>Kurse</a:t>
              </a:r>
              <a:endParaRPr lang="de-DE" altLang="de-DE" sz="1200" b="1" kern="0" dirty="0">
                <a:solidFill>
                  <a:srgbClr val="000000">
                    <a:lumMod val="75000"/>
                    <a:lumOff val="25000"/>
                  </a:srgbClr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80" name="Gruppieren 23"/>
            <p:cNvGrpSpPr>
              <a:grpSpLocks/>
            </p:cNvGrpSpPr>
            <p:nvPr/>
          </p:nvGrpSpPr>
          <p:grpSpPr bwMode="auto">
            <a:xfrm>
              <a:off x="3074988" y="3860800"/>
              <a:ext cx="128587" cy="1470025"/>
              <a:chOff x="547935" y="4013448"/>
              <a:chExt cx="129024" cy="1470408"/>
            </a:xfrm>
          </p:grpSpPr>
          <p:cxnSp>
            <p:nvCxnSpPr>
              <p:cNvPr id="81" name="Gewinkelte Verbindung 80"/>
              <p:cNvCxnSpPr/>
              <p:nvPr/>
            </p:nvCxnSpPr>
            <p:spPr>
              <a:xfrm rot="16200000" flipH="1">
                <a:off x="-122757" y="4684140"/>
                <a:ext cx="1470408" cy="129024"/>
              </a:xfrm>
              <a:prstGeom prst="bentConnector2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Gerade Verbindung 81"/>
              <p:cNvCxnSpPr/>
              <p:nvPr/>
            </p:nvCxnSpPr>
            <p:spPr>
              <a:xfrm>
                <a:off x="547935" y="4706299"/>
                <a:ext cx="12902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3" name="Gruppieren 82"/>
          <p:cNvGrpSpPr/>
          <p:nvPr/>
        </p:nvGrpSpPr>
        <p:grpSpPr>
          <a:xfrm>
            <a:off x="5919787" y="3651994"/>
            <a:ext cx="3021013" cy="2314576"/>
            <a:chOff x="5919787" y="3959225"/>
            <a:chExt cx="3021013" cy="2314576"/>
          </a:xfrm>
        </p:grpSpPr>
        <p:sp>
          <p:nvSpPr>
            <p:cNvPr id="84" name="Ellipse 83"/>
            <p:cNvSpPr/>
            <p:nvPr/>
          </p:nvSpPr>
          <p:spPr bwMode="auto">
            <a:xfrm>
              <a:off x="6156325" y="5373689"/>
              <a:ext cx="2784475" cy="900112"/>
            </a:xfrm>
            <a:prstGeom prst="ellipse">
              <a:avLst/>
            </a:prstGeom>
            <a:solidFill>
              <a:srgbClr val="BBE0E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sz="1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Wissenschaftlicher Beirat:</a:t>
              </a:r>
            </a:p>
            <a:p>
              <a:pPr algn="ctr">
                <a:defRPr/>
              </a:pPr>
              <a:r>
                <a:rPr lang="de-DE" sz="9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Prof. Dr. Dorothee Holm-von Laer</a:t>
              </a:r>
            </a:p>
            <a:p>
              <a:pPr algn="ctr">
                <a:defRPr/>
              </a:pPr>
              <a:r>
                <a:rPr lang="de-DE" sz="9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Dr. Christian Schneider (angefragt)</a:t>
              </a:r>
            </a:p>
            <a:p>
              <a:pPr algn="ctr">
                <a:defRPr/>
              </a:pPr>
              <a:r>
                <a:rPr lang="de-DE" sz="9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Dr. Konrad Stadler</a:t>
              </a:r>
              <a:endParaRPr lang="de-DE" sz="900" kern="0" dirty="0">
                <a:solidFill>
                  <a:srgbClr val="000000"/>
                </a:solidFill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endParaRPr>
            </a:p>
          </p:txBody>
        </p:sp>
        <p:cxnSp>
          <p:nvCxnSpPr>
            <p:cNvPr id="85" name="Gerade Verbindung 84"/>
            <p:cNvCxnSpPr>
              <a:stCxn id="70" idx="3"/>
            </p:cNvCxnSpPr>
            <p:nvPr/>
          </p:nvCxnSpPr>
          <p:spPr>
            <a:xfrm>
              <a:off x="5919787" y="4543301"/>
              <a:ext cx="27305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Ellipse 85"/>
            <p:cNvSpPr/>
            <p:nvPr/>
          </p:nvSpPr>
          <p:spPr bwMode="auto">
            <a:xfrm>
              <a:off x="6156325" y="3959225"/>
              <a:ext cx="2784475" cy="1339850"/>
            </a:xfrm>
            <a:prstGeom prst="ellipse">
              <a:avLst/>
            </a:prstGeom>
            <a:solidFill>
              <a:srgbClr val="BBE0E3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sz="1200" kern="0" dirty="0">
                <a:solidFill>
                  <a:srgbClr val="000000"/>
                </a:solidFill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sz="1200" b="1" kern="0" dirty="0">
                  <a:solidFill>
                    <a:srgbClr val="000000"/>
                  </a:solidFill>
                  <a:latin typeface="Arial" pitchFamily="-108" charset="0"/>
                  <a:ea typeface="ヒラギノ角ゴ Pro W3" pitchFamily="-108" charset="-128"/>
                  <a:cs typeface="ヒラギノ角ゴ Pro W3" pitchFamily="-108" charset="-128"/>
                </a:rPr>
                <a:t>Lenkungsgruppe:</a:t>
              </a:r>
            </a:p>
            <a:p>
              <a:pPr algn="ctr">
                <a:defRPr/>
              </a:pPr>
              <a:r>
                <a:rPr lang="de-DE" sz="9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Dr. Marc Barthold</a:t>
              </a:r>
            </a:p>
            <a:p>
              <a:pPr algn="ctr">
                <a:defRPr/>
              </a:pPr>
              <a:r>
                <a:rPr lang="de-DE" sz="9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Dipl.-Soz.-Wiss. Christiane Bock von Wülfingen</a:t>
              </a:r>
            </a:p>
            <a:p>
              <a:pPr algn="ctr">
                <a:defRPr/>
              </a:pPr>
              <a:r>
                <a:rPr lang="de-DE" sz="9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Prof. Dr. Heike </a:t>
              </a:r>
              <a:r>
                <a:rPr lang="de-DE" sz="9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Bunjes</a:t>
              </a:r>
              <a:endParaRPr lang="de-DE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de-DE" sz="9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Dr. Thomas </a:t>
              </a:r>
              <a:r>
                <a:rPr lang="de-DE" sz="900" dirty="0" err="1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Hesterkamp</a:t>
              </a:r>
              <a:endParaRPr lang="de-DE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defRPr/>
              </a:pPr>
              <a:r>
                <a:rPr lang="de-DE" sz="9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Prof. Dr. Ulrich Kalinke (Sprecher) Prof. Dr. Ulrike Köhl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sz="1200" kern="0" dirty="0">
                <a:solidFill>
                  <a:srgbClr val="000000"/>
                </a:solidFill>
                <a:latin typeface="Arial" pitchFamily="-108" charset="0"/>
                <a:ea typeface="ヒラギノ角ゴ Pro W3" pitchFamily="-108" charset="-128"/>
                <a:cs typeface="ヒラギノ角ゴ Pro W3" pitchFamily="-108" charset="-128"/>
              </a:endParaRPr>
            </a:p>
          </p:txBody>
        </p:sp>
        <p:cxnSp>
          <p:nvCxnSpPr>
            <p:cNvPr id="87" name="Gerade Verbindung 86"/>
            <p:cNvCxnSpPr>
              <a:stCxn id="86" idx="4"/>
              <a:endCxn id="84" idx="0"/>
            </p:cNvCxnSpPr>
            <p:nvPr/>
          </p:nvCxnSpPr>
          <p:spPr>
            <a:xfrm>
              <a:off x="7548563" y="5299075"/>
              <a:ext cx="0" cy="7461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3C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0" y="6057900"/>
            <a:ext cx="9144000" cy="8001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04678"/>
            <a:ext cx="1619647" cy="712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11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16632"/>
            <a:ext cx="8872537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de-DE" altLang="de-DE" sz="2800" b="1" dirty="0" err="1" smtClean="0"/>
              <a:t>TRAINomics</a:t>
            </a:r>
            <a:r>
              <a:rPr lang="de-DE" altLang="de-DE" sz="2800" b="1" dirty="0" smtClean="0"/>
              <a:t> Organisationsstruktur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11560" y="796642"/>
            <a:ext cx="3420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Lenkungsgruppe</a:t>
            </a:r>
            <a:endParaRPr lang="de-DE" sz="2000" dirty="0"/>
          </a:p>
        </p:txBody>
      </p:sp>
      <p:sp>
        <p:nvSpPr>
          <p:cNvPr id="45" name="Textfeld 44"/>
          <p:cNvSpPr txBox="1"/>
          <p:nvPr/>
        </p:nvSpPr>
        <p:spPr>
          <a:xfrm>
            <a:off x="251520" y="4077072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Subgruppen </a:t>
            </a:r>
            <a:r>
              <a:rPr lang="de-DE" sz="1200" dirty="0" smtClean="0"/>
              <a:t>(bislang)</a:t>
            </a:r>
            <a:endParaRPr lang="de-DE" sz="1200" dirty="0"/>
          </a:p>
        </p:txBody>
      </p:sp>
      <p:sp>
        <p:nvSpPr>
          <p:cNvPr id="49" name="Rechteck 18"/>
          <p:cNvSpPr>
            <a:spLocks noChangeArrowheads="1"/>
          </p:cNvSpPr>
          <p:nvPr/>
        </p:nvSpPr>
        <p:spPr bwMode="auto">
          <a:xfrm>
            <a:off x="4644008" y="1937990"/>
            <a:ext cx="431899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Organisation der (großen) </a:t>
            </a:r>
            <a:r>
              <a:rPr lang="de-DE" altLang="de-DE" sz="1400" dirty="0" err="1" smtClean="0">
                <a:solidFill>
                  <a:srgbClr val="006600"/>
                </a:solidFill>
              </a:rPr>
              <a:t>TRAINomics</a:t>
            </a:r>
            <a:r>
              <a:rPr lang="de-DE" altLang="de-DE" sz="1400" dirty="0" smtClean="0">
                <a:solidFill>
                  <a:srgbClr val="006600"/>
                </a:solidFill>
              </a:rPr>
              <a:t>-Treffen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50" name="Rechteck 18"/>
          <p:cNvSpPr>
            <a:spLocks noChangeArrowheads="1"/>
          </p:cNvSpPr>
          <p:nvPr/>
        </p:nvSpPr>
        <p:spPr bwMode="auto">
          <a:xfrm>
            <a:off x="4644008" y="2223491"/>
            <a:ext cx="39604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Berichterstattung bei TRAIN-Sitzungen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51" name="Rechteck 18"/>
          <p:cNvSpPr>
            <a:spLocks noChangeArrowheads="1"/>
          </p:cNvSpPr>
          <p:nvPr/>
        </p:nvSpPr>
        <p:spPr bwMode="auto">
          <a:xfrm>
            <a:off x="4644008" y="2794493"/>
            <a:ext cx="39604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Einrichtung (neuer) Subgruppen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53" name="Rechteck 18"/>
          <p:cNvSpPr>
            <a:spLocks noChangeArrowheads="1"/>
          </p:cNvSpPr>
          <p:nvPr/>
        </p:nvSpPr>
        <p:spPr bwMode="auto">
          <a:xfrm>
            <a:off x="4644008" y="3079993"/>
            <a:ext cx="39604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Kontakt mit Koordinatoren der Subgruppen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54" name="Rechteck 18"/>
          <p:cNvSpPr>
            <a:spLocks noChangeArrowheads="1"/>
          </p:cNvSpPr>
          <p:nvPr/>
        </p:nvSpPr>
        <p:spPr bwMode="auto">
          <a:xfrm>
            <a:off x="4644008" y="2508992"/>
            <a:ext cx="39604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Verhandlung mit TRAIN-Gremium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55" name="Rechteck 18"/>
          <p:cNvSpPr>
            <a:spLocks noChangeArrowheads="1"/>
          </p:cNvSpPr>
          <p:nvPr/>
        </p:nvSpPr>
        <p:spPr bwMode="auto">
          <a:xfrm>
            <a:off x="4644008" y="4797152"/>
            <a:ext cx="39604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Erarbeitung und Koordination der Details 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56" name="Rechteck 18"/>
          <p:cNvSpPr>
            <a:spLocks noChangeArrowheads="1"/>
          </p:cNvSpPr>
          <p:nvPr/>
        </p:nvSpPr>
        <p:spPr bwMode="auto">
          <a:xfrm>
            <a:off x="4644008" y="1652489"/>
            <a:ext cx="43924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Pflege und Erweiterung des </a:t>
            </a:r>
            <a:r>
              <a:rPr lang="de-DE" altLang="de-DE" sz="1400" dirty="0" err="1" smtClean="0">
                <a:solidFill>
                  <a:srgbClr val="006600"/>
                </a:solidFill>
              </a:rPr>
              <a:t>TRAINomics</a:t>
            </a:r>
            <a:r>
              <a:rPr lang="de-DE" altLang="de-DE" sz="1400" dirty="0" smtClean="0">
                <a:solidFill>
                  <a:srgbClr val="006600"/>
                </a:solidFill>
              </a:rPr>
              <a:t>-Verteilers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graphicFrame>
        <p:nvGraphicFramePr>
          <p:cNvPr id="57" name="Diagramm 56"/>
          <p:cNvGraphicFramePr/>
          <p:nvPr>
            <p:extLst>
              <p:ext uri="{D42A27DB-BD31-4B8C-83A1-F6EECF244321}">
                <p14:modId xmlns:p14="http://schemas.microsoft.com/office/powerpoint/2010/main" val="3005010384"/>
              </p:ext>
            </p:extLst>
          </p:nvPr>
        </p:nvGraphicFramePr>
        <p:xfrm>
          <a:off x="0" y="1036767"/>
          <a:ext cx="4656146" cy="2880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8" name="Rechteck 18"/>
          <p:cNvSpPr>
            <a:spLocks noChangeArrowheads="1"/>
          </p:cNvSpPr>
          <p:nvPr/>
        </p:nvSpPr>
        <p:spPr bwMode="auto">
          <a:xfrm>
            <a:off x="4644007" y="4509120"/>
            <a:ext cx="431899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Organisation der Subgruppen-Treffen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59" name="Rechteck 18"/>
          <p:cNvSpPr>
            <a:spLocks noChangeArrowheads="1"/>
          </p:cNvSpPr>
          <p:nvPr/>
        </p:nvSpPr>
        <p:spPr bwMode="auto">
          <a:xfrm>
            <a:off x="4644008" y="5373216"/>
            <a:ext cx="39604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Kontakt mit Koordinator der Lenkungsgruppe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60" name="Rechteck 18"/>
          <p:cNvSpPr>
            <a:spLocks noChangeArrowheads="1"/>
          </p:cNvSpPr>
          <p:nvPr/>
        </p:nvSpPr>
        <p:spPr bwMode="auto">
          <a:xfrm>
            <a:off x="685156" y="4468018"/>
            <a:ext cx="3901389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altLang="de-DE" sz="1400" dirty="0"/>
              <a:t>•	</a:t>
            </a:r>
            <a:r>
              <a:rPr lang="de-DE" sz="1400" dirty="0" err="1"/>
              <a:t>Genomics</a:t>
            </a:r>
            <a:r>
              <a:rPr lang="de-DE" sz="1400" dirty="0"/>
              <a:t> + </a:t>
            </a:r>
            <a:r>
              <a:rPr lang="de-DE" sz="1400" dirty="0" err="1"/>
              <a:t>Transcriptomics</a:t>
            </a:r>
            <a:endParaRPr lang="de-DE" sz="1400" dirty="0"/>
          </a:p>
        </p:txBody>
      </p:sp>
      <p:sp>
        <p:nvSpPr>
          <p:cNvPr id="61" name="Rechteck 18"/>
          <p:cNvSpPr>
            <a:spLocks noChangeArrowheads="1"/>
          </p:cNvSpPr>
          <p:nvPr/>
        </p:nvSpPr>
        <p:spPr bwMode="auto">
          <a:xfrm>
            <a:off x="683568" y="4761737"/>
            <a:ext cx="3901389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altLang="de-DE" sz="1400" dirty="0"/>
              <a:t>•	</a:t>
            </a:r>
            <a:r>
              <a:rPr lang="de-DE" sz="1400" dirty="0" err="1"/>
              <a:t>Proteomics</a:t>
            </a:r>
            <a:r>
              <a:rPr lang="de-DE" sz="1400" dirty="0"/>
              <a:t> + </a:t>
            </a:r>
            <a:r>
              <a:rPr lang="de-DE" sz="1400" dirty="0" err="1"/>
              <a:t>Metabolomics</a:t>
            </a:r>
            <a:endParaRPr lang="de-DE" sz="1400" dirty="0"/>
          </a:p>
        </p:txBody>
      </p:sp>
      <p:sp>
        <p:nvSpPr>
          <p:cNvPr id="62" name="Rechteck 18"/>
          <p:cNvSpPr>
            <a:spLocks noChangeArrowheads="1"/>
          </p:cNvSpPr>
          <p:nvPr/>
        </p:nvSpPr>
        <p:spPr bwMode="auto">
          <a:xfrm>
            <a:off x="683568" y="5053868"/>
            <a:ext cx="3901389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altLang="de-DE" sz="1400" dirty="0"/>
              <a:t>•	</a:t>
            </a:r>
            <a:r>
              <a:rPr lang="de-DE" sz="1400" dirty="0"/>
              <a:t>Kosten- und Abrechnungsmodelle</a:t>
            </a:r>
          </a:p>
        </p:txBody>
      </p:sp>
      <p:sp>
        <p:nvSpPr>
          <p:cNvPr id="63" name="Rechteck 18"/>
          <p:cNvSpPr>
            <a:spLocks noChangeArrowheads="1"/>
          </p:cNvSpPr>
          <p:nvPr/>
        </p:nvSpPr>
        <p:spPr bwMode="auto">
          <a:xfrm>
            <a:off x="683568" y="5347587"/>
            <a:ext cx="3901389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altLang="de-DE" sz="1400" dirty="0"/>
              <a:t>•	</a:t>
            </a:r>
            <a:r>
              <a:rPr lang="de-DE" sz="1400" dirty="0" err="1"/>
              <a:t>TRAINomics</a:t>
            </a:r>
            <a:r>
              <a:rPr lang="de-DE" sz="1400" dirty="0"/>
              <a:t> </a:t>
            </a:r>
            <a:r>
              <a:rPr lang="de-DE" sz="1400" dirty="0" smtClean="0"/>
              <a:t>in Ausbildung und </a:t>
            </a:r>
            <a:r>
              <a:rPr lang="de-DE" sz="1400" dirty="0"/>
              <a:t>Lehre</a:t>
            </a:r>
          </a:p>
        </p:txBody>
      </p:sp>
      <p:sp>
        <p:nvSpPr>
          <p:cNvPr id="64" name="Rechteck 18"/>
          <p:cNvSpPr>
            <a:spLocks noChangeArrowheads="1"/>
          </p:cNvSpPr>
          <p:nvPr/>
        </p:nvSpPr>
        <p:spPr bwMode="auto">
          <a:xfrm>
            <a:off x="683568" y="5641305"/>
            <a:ext cx="3901389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altLang="de-DE" sz="1400" dirty="0">
                <a:solidFill>
                  <a:srgbClr val="C0C0C0"/>
                </a:solidFill>
              </a:rPr>
              <a:t>•	</a:t>
            </a:r>
            <a:r>
              <a:rPr lang="de-DE" sz="1400" dirty="0" err="1">
                <a:solidFill>
                  <a:srgbClr val="C0C0C0"/>
                </a:solidFill>
              </a:rPr>
              <a:t>Bioinformatics</a:t>
            </a:r>
            <a:r>
              <a:rPr lang="de-DE" sz="1400" dirty="0">
                <a:solidFill>
                  <a:srgbClr val="C0C0C0"/>
                </a:solidFill>
              </a:rPr>
              <a:t> + Systems </a:t>
            </a:r>
            <a:r>
              <a:rPr lang="de-DE" sz="1400" dirty="0" err="1">
                <a:solidFill>
                  <a:srgbClr val="C0C0C0"/>
                </a:solidFill>
              </a:rPr>
              <a:t>Biology</a:t>
            </a:r>
            <a:endParaRPr lang="de-DE" sz="1400" dirty="0">
              <a:solidFill>
                <a:srgbClr val="C0C0C0"/>
              </a:solidFill>
            </a:endParaRPr>
          </a:p>
        </p:txBody>
      </p:sp>
      <p:sp>
        <p:nvSpPr>
          <p:cNvPr id="26" name="Rechteck 18"/>
          <p:cNvSpPr>
            <a:spLocks noChangeArrowheads="1"/>
          </p:cNvSpPr>
          <p:nvPr/>
        </p:nvSpPr>
        <p:spPr bwMode="auto">
          <a:xfrm>
            <a:off x="4644008" y="5085184"/>
            <a:ext cx="396044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6600"/>
                </a:solidFill>
              </a:rPr>
              <a:t>•	</a:t>
            </a:r>
            <a:r>
              <a:rPr lang="de-DE" altLang="de-DE" sz="1400" dirty="0" smtClean="0">
                <a:solidFill>
                  <a:srgbClr val="006600"/>
                </a:solidFill>
              </a:rPr>
              <a:t>Berichterstattung bei </a:t>
            </a:r>
            <a:r>
              <a:rPr lang="de-DE" altLang="de-DE" sz="1400" dirty="0" err="1" smtClean="0">
                <a:solidFill>
                  <a:srgbClr val="006600"/>
                </a:solidFill>
              </a:rPr>
              <a:t>TRAINomics</a:t>
            </a:r>
            <a:r>
              <a:rPr lang="de-DE" altLang="de-DE" sz="1400" dirty="0" smtClean="0">
                <a:solidFill>
                  <a:srgbClr val="006600"/>
                </a:solidFill>
              </a:rPr>
              <a:t>-Sitzungen</a:t>
            </a:r>
            <a:endParaRPr lang="de-DE" altLang="de-DE" sz="1400" dirty="0">
              <a:solidFill>
                <a:srgbClr val="006600"/>
              </a:solidFill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608004" y="796642"/>
            <a:ext cx="3420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006600"/>
                </a:solidFill>
              </a:rPr>
              <a:t>Aufgaben</a:t>
            </a:r>
            <a:endParaRPr lang="de-DE" sz="2000" dirty="0">
              <a:solidFill>
                <a:srgbClr val="006600"/>
              </a:solidFill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3C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0" y="6057900"/>
            <a:ext cx="9144000" cy="8001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04678"/>
            <a:ext cx="1619647" cy="712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585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3" grpId="0"/>
      <p:bldP spid="54" grpId="0"/>
      <p:bldP spid="55" grpId="0"/>
      <p:bldP spid="56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16632"/>
            <a:ext cx="8872537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de-DE" altLang="de-DE" sz="2800" b="1" dirty="0" err="1" smtClean="0"/>
              <a:t>TRAINomics</a:t>
            </a:r>
            <a:r>
              <a:rPr lang="de-DE" altLang="de-DE" sz="2800" b="1" dirty="0" smtClean="0"/>
              <a:t> Subgruppe </a:t>
            </a:r>
            <a:r>
              <a:rPr lang="de-DE" altLang="de-DE" sz="1800" b="1" dirty="0" smtClean="0"/>
              <a:t>(</a:t>
            </a:r>
            <a:r>
              <a:rPr lang="de-DE" altLang="de-DE" sz="1800" b="1" dirty="0" err="1" smtClean="0"/>
              <a:t>Genomics</a:t>
            </a:r>
            <a:r>
              <a:rPr lang="de-DE" altLang="de-DE" sz="1800" b="1" dirty="0" smtClean="0"/>
              <a:t> + </a:t>
            </a:r>
            <a:r>
              <a:rPr lang="de-DE" altLang="de-DE" sz="1800" b="1" dirty="0" err="1" smtClean="0"/>
              <a:t>Transcriptomics</a:t>
            </a:r>
            <a:r>
              <a:rPr lang="de-DE" altLang="de-DE" sz="1800" b="1" dirty="0" smtClean="0"/>
              <a:t>) </a:t>
            </a:r>
          </a:p>
        </p:txBody>
      </p:sp>
      <p:pic>
        <p:nvPicPr>
          <p:cNvPr id="2051" name="Picture 4" descr="logo_pra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6129338"/>
            <a:ext cx="277177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hteck 18"/>
          <p:cNvSpPr>
            <a:spLocks noChangeArrowheads="1"/>
          </p:cNvSpPr>
          <p:nvPr/>
        </p:nvSpPr>
        <p:spPr bwMode="auto">
          <a:xfrm>
            <a:off x="179389" y="764704"/>
            <a:ext cx="208835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Koordinatoren</a:t>
            </a:r>
            <a:endParaRPr lang="de-DE" altLang="de-DE" sz="2000" b="1" dirty="0"/>
          </a:p>
        </p:txBody>
      </p:sp>
      <p:sp>
        <p:nvSpPr>
          <p:cNvPr id="45" name="Rechteck 18"/>
          <p:cNvSpPr>
            <a:spLocks noChangeArrowheads="1"/>
          </p:cNvSpPr>
          <p:nvPr/>
        </p:nvSpPr>
        <p:spPr bwMode="auto">
          <a:xfrm>
            <a:off x="468313" y="1125066"/>
            <a:ext cx="273553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0099"/>
                </a:solidFill>
              </a:rPr>
              <a:t>•	</a:t>
            </a:r>
            <a:r>
              <a:rPr lang="de-DE" altLang="de-DE" sz="1400" dirty="0" smtClean="0">
                <a:solidFill>
                  <a:srgbClr val="000099"/>
                </a:solidFill>
              </a:rPr>
              <a:t>Oliver Dittrich-</a:t>
            </a:r>
            <a:r>
              <a:rPr lang="de-DE" altLang="de-DE" sz="1400" dirty="0" err="1" smtClean="0">
                <a:solidFill>
                  <a:srgbClr val="000099"/>
                </a:solidFill>
              </a:rPr>
              <a:t>Breiholz</a:t>
            </a:r>
            <a:r>
              <a:rPr lang="de-DE" altLang="de-DE" sz="1400" dirty="0" smtClean="0">
                <a:solidFill>
                  <a:srgbClr val="000099"/>
                </a:solidFill>
              </a:rPr>
              <a:t> (MHH)</a:t>
            </a:r>
            <a:endParaRPr lang="de-DE" altLang="de-DE" sz="1400" dirty="0">
              <a:solidFill>
                <a:srgbClr val="000099"/>
              </a:solidFill>
            </a:endParaRPr>
          </a:p>
        </p:txBody>
      </p:sp>
      <p:sp>
        <p:nvSpPr>
          <p:cNvPr id="46" name="Rechteck 18"/>
          <p:cNvSpPr>
            <a:spLocks noChangeArrowheads="1"/>
          </p:cNvSpPr>
          <p:nvPr/>
        </p:nvSpPr>
        <p:spPr bwMode="auto">
          <a:xfrm>
            <a:off x="467544" y="1392833"/>
            <a:ext cx="27363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0099"/>
                </a:solidFill>
              </a:rPr>
              <a:t>•	</a:t>
            </a:r>
            <a:r>
              <a:rPr lang="de-DE" altLang="de-DE" sz="1400" dirty="0" smtClean="0">
                <a:solidFill>
                  <a:srgbClr val="000099"/>
                </a:solidFill>
              </a:rPr>
              <a:t>Robert Geffers (HZI / BRICS)</a:t>
            </a:r>
            <a:endParaRPr lang="de-DE" altLang="de-DE" sz="1400" dirty="0">
              <a:solidFill>
                <a:srgbClr val="000099"/>
              </a:solidFill>
            </a:endParaRPr>
          </a:p>
        </p:txBody>
      </p:sp>
      <p:sp>
        <p:nvSpPr>
          <p:cNvPr id="47" name="Rechteck 18"/>
          <p:cNvSpPr>
            <a:spLocks noChangeArrowheads="1"/>
          </p:cNvSpPr>
          <p:nvPr/>
        </p:nvSpPr>
        <p:spPr bwMode="auto">
          <a:xfrm>
            <a:off x="179512" y="2864991"/>
            <a:ext cx="8567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Mögliche Themen </a:t>
            </a:r>
            <a:r>
              <a:rPr lang="de-DE" altLang="de-DE" sz="2000" b="1" dirty="0" smtClean="0"/>
              <a:t>des ersten Subgruppentreffens</a:t>
            </a:r>
            <a:endParaRPr lang="de-DE" altLang="de-DE" sz="2000" b="1" dirty="0"/>
          </a:p>
        </p:txBody>
      </p:sp>
      <p:sp>
        <p:nvSpPr>
          <p:cNvPr id="48" name="Rechteck 18"/>
          <p:cNvSpPr>
            <a:spLocks noChangeArrowheads="1"/>
          </p:cNvSpPr>
          <p:nvPr/>
        </p:nvSpPr>
        <p:spPr bwMode="auto">
          <a:xfrm>
            <a:off x="468437" y="3245098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(vertiefte) Bestandsaufnahme </a:t>
            </a:r>
          </a:p>
        </p:txBody>
      </p:sp>
      <p:sp>
        <p:nvSpPr>
          <p:cNvPr id="49" name="Rechteck 18"/>
          <p:cNvSpPr>
            <a:spLocks noChangeArrowheads="1"/>
          </p:cNvSpPr>
          <p:nvPr/>
        </p:nvSpPr>
        <p:spPr bwMode="auto">
          <a:xfrm>
            <a:off x="468437" y="3847434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Projektannahmen im TRAIN-Verbund (Bedingungen, Koordination, Projektanfrageforum, Abwicklung)</a:t>
            </a:r>
            <a:endParaRPr lang="de-DE" altLang="de-DE" sz="1400" dirty="0"/>
          </a:p>
        </p:txBody>
      </p:sp>
      <p:sp>
        <p:nvSpPr>
          <p:cNvPr id="59" name="Rechteck 18"/>
          <p:cNvSpPr>
            <a:spLocks noChangeArrowheads="1"/>
          </p:cNvSpPr>
          <p:nvPr/>
        </p:nvSpPr>
        <p:spPr bwMode="auto">
          <a:xfrm>
            <a:off x="467544" y="4148602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allgemeine Bekanntmachung, Sichtbarkeit</a:t>
            </a:r>
            <a:endParaRPr lang="de-DE" altLang="de-DE" sz="1400" dirty="0"/>
          </a:p>
        </p:txBody>
      </p:sp>
      <p:sp>
        <p:nvSpPr>
          <p:cNvPr id="61" name="Rechteck 18"/>
          <p:cNvSpPr>
            <a:spLocks noChangeArrowheads="1"/>
          </p:cNvSpPr>
          <p:nvPr/>
        </p:nvSpPr>
        <p:spPr bwMode="auto">
          <a:xfrm>
            <a:off x="467544" y="3546266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Technologietransfers, </a:t>
            </a:r>
            <a:r>
              <a:rPr lang="de-DE" altLang="de-DE" sz="1400" dirty="0" smtClean="0"/>
              <a:t>Protokollaustausche, </a:t>
            </a:r>
            <a:r>
              <a:rPr lang="de-DE" altLang="de-DE" sz="1400" dirty="0"/>
              <a:t>gemeinsame </a:t>
            </a:r>
            <a:r>
              <a:rPr lang="de-DE" altLang="de-DE" sz="1400" dirty="0" smtClean="0"/>
              <a:t>Ressourcennutzungen?</a:t>
            </a:r>
            <a:endParaRPr lang="de-DE" altLang="de-DE" sz="1400" dirty="0"/>
          </a:p>
        </p:txBody>
      </p:sp>
      <p:sp>
        <p:nvSpPr>
          <p:cNvPr id="62" name="Rechteck 18"/>
          <p:cNvSpPr>
            <a:spLocks noChangeArrowheads="1"/>
          </p:cNvSpPr>
          <p:nvPr/>
        </p:nvSpPr>
        <p:spPr bwMode="auto">
          <a:xfrm>
            <a:off x="467544" y="4750938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zusätzlich benötigte Ressourcen</a:t>
            </a:r>
            <a:endParaRPr lang="de-DE" altLang="de-DE" sz="1400" dirty="0"/>
          </a:p>
        </p:txBody>
      </p:sp>
      <p:sp>
        <p:nvSpPr>
          <p:cNvPr id="63" name="Rechteck 18"/>
          <p:cNvSpPr>
            <a:spLocks noChangeArrowheads="1"/>
          </p:cNvSpPr>
          <p:nvPr/>
        </p:nvSpPr>
        <p:spPr bwMode="auto">
          <a:xfrm>
            <a:off x="467544" y="5052106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Innovationen, wissenschaftliche Inhalte, inhaltliche Klammer(n)</a:t>
            </a:r>
            <a:endParaRPr lang="de-DE" altLang="de-DE" sz="1400" dirty="0"/>
          </a:p>
        </p:txBody>
      </p:sp>
      <p:sp>
        <p:nvSpPr>
          <p:cNvPr id="65" name="Rechteck 18"/>
          <p:cNvSpPr>
            <a:spLocks noChangeArrowheads="1"/>
          </p:cNvSpPr>
          <p:nvPr/>
        </p:nvSpPr>
        <p:spPr bwMode="auto">
          <a:xfrm>
            <a:off x="467544" y="4449770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Aufgabenteilung innerhalb der Subgruppe</a:t>
            </a:r>
            <a:endParaRPr lang="de-DE" altLang="de-DE" sz="1400" dirty="0"/>
          </a:p>
        </p:txBody>
      </p:sp>
      <p:sp>
        <p:nvSpPr>
          <p:cNvPr id="66" name="Rechteck 18"/>
          <p:cNvSpPr>
            <a:spLocks noChangeArrowheads="1"/>
          </p:cNvSpPr>
          <p:nvPr/>
        </p:nvSpPr>
        <p:spPr bwMode="auto">
          <a:xfrm>
            <a:off x="467544" y="5353273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Definition zusätzlicher Subgruppen?</a:t>
            </a:r>
            <a:endParaRPr lang="de-DE" altLang="de-DE" sz="1400" dirty="0"/>
          </a:p>
        </p:txBody>
      </p:sp>
      <p:sp>
        <p:nvSpPr>
          <p:cNvPr id="67" name="Rechteck 18"/>
          <p:cNvSpPr>
            <a:spLocks noChangeArrowheads="1"/>
          </p:cNvSpPr>
          <p:nvPr/>
        </p:nvSpPr>
        <p:spPr bwMode="auto">
          <a:xfrm>
            <a:off x="6732116" y="816447"/>
            <a:ext cx="2088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b="1" dirty="0" smtClean="0"/>
              <a:t>(bisherige) Teilnehmer:</a:t>
            </a:r>
            <a:endParaRPr lang="de-DE" altLang="de-DE" sz="1200" b="1" dirty="0"/>
          </a:p>
        </p:txBody>
      </p:sp>
      <p:sp>
        <p:nvSpPr>
          <p:cNvPr id="68" name="Rechteck 18"/>
          <p:cNvSpPr>
            <a:spLocks noChangeArrowheads="1"/>
          </p:cNvSpPr>
          <p:nvPr/>
        </p:nvSpPr>
        <p:spPr bwMode="auto">
          <a:xfrm>
            <a:off x="6732239" y="1052736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Oliver Dittrich-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Breiholz</a:t>
            </a:r>
            <a:r>
              <a:rPr lang="de-DE" altLang="de-DE" sz="1200" dirty="0" smtClean="0">
                <a:solidFill>
                  <a:srgbClr val="000099"/>
                </a:solidFill>
              </a:rPr>
              <a:t> (MHH)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69" name="Rechteck 18"/>
          <p:cNvSpPr>
            <a:spLocks noChangeArrowheads="1"/>
          </p:cNvSpPr>
          <p:nvPr/>
        </p:nvSpPr>
        <p:spPr bwMode="auto">
          <a:xfrm>
            <a:off x="6732240" y="1268760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Robert Geffers (HZI / BRICS)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0" name="Rechteck 18"/>
          <p:cNvSpPr>
            <a:spLocks noChangeArrowheads="1"/>
          </p:cNvSpPr>
          <p:nvPr/>
        </p:nvSpPr>
        <p:spPr bwMode="auto">
          <a:xfrm>
            <a:off x="6732240" y="1484784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Thomas Illig (MHH)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1" name="Rechteck 18"/>
          <p:cNvSpPr>
            <a:spLocks noChangeArrowheads="1"/>
          </p:cNvSpPr>
          <p:nvPr/>
        </p:nvSpPr>
        <p:spPr bwMode="auto">
          <a:xfrm>
            <a:off x="6732240" y="1700808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Lutz 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Wiehlmann</a:t>
            </a:r>
            <a:r>
              <a:rPr lang="de-DE" altLang="de-DE" sz="1200" dirty="0" smtClean="0">
                <a:solidFill>
                  <a:srgbClr val="000099"/>
                </a:solidFill>
              </a:rPr>
              <a:t> (MHH)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2" name="Rechteck 18"/>
          <p:cNvSpPr>
            <a:spLocks noChangeArrowheads="1"/>
          </p:cNvSpPr>
          <p:nvPr/>
        </p:nvSpPr>
        <p:spPr bwMode="auto">
          <a:xfrm>
            <a:off x="6732240" y="1916832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err="1" smtClean="0">
                <a:solidFill>
                  <a:srgbClr val="000099"/>
                </a:solidFill>
              </a:rPr>
              <a:t>Boyke</a:t>
            </a:r>
            <a:r>
              <a:rPr lang="de-DE" altLang="de-DE" sz="1200" dirty="0" smtClean="0">
                <a:solidFill>
                  <a:srgbClr val="000099"/>
                </a:solidFill>
              </a:rPr>
              <a:t> Bunk (DSMZ)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3" name="Rechteck 18"/>
          <p:cNvSpPr>
            <a:spLocks noChangeArrowheads="1"/>
          </p:cNvSpPr>
          <p:nvPr/>
        </p:nvSpPr>
        <p:spPr bwMode="auto">
          <a:xfrm>
            <a:off x="6732240" y="2132856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Ottmar 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Distl</a:t>
            </a:r>
            <a:r>
              <a:rPr lang="de-DE" altLang="de-DE" sz="1200" dirty="0" smtClean="0">
                <a:solidFill>
                  <a:srgbClr val="000099"/>
                </a:solidFill>
              </a:rPr>
              <a:t> (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TiHo</a:t>
            </a:r>
            <a:r>
              <a:rPr lang="de-DE" altLang="de-DE" sz="1200" dirty="0" smtClean="0">
                <a:solidFill>
                  <a:srgbClr val="000099"/>
                </a:solidFill>
              </a:rPr>
              <a:t>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4" name="Rechteck 18"/>
          <p:cNvSpPr>
            <a:spLocks noChangeArrowheads="1"/>
          </p:cNvSpPr>
          <p:nvPr/>
        </p:nvSpPr>
        <p:spPr bwMode="auto">
          <a:xfrm>
            <a:off x="6732240" y="2348880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Monika 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Niehof</a:t>
            </a:r>
            <a:r>
              <a:rPr lang="de-DE" altLang="de-DE" sz="1200" dirty="0" smtClean="0">
                <a:solidFill>
                  <a:srgbClr val="000099"/>
                </a:solidFill>
              </a:rPr>
              <a:t> (ITEM)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5" name="Rechteck 18"/>
          <p:cNvSpPr>
            <a:spLocks noChangeArrowheads="1"/>
          </p:cNvSpPr>
          <p:nvPr/>
        </p:nvSpPr>
        <p:spPr bwMode="auto">
          <a:xfrm>
            <a:off x="6732240" y="2564904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Stella 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Reamon</a:t>
            </a:r>
            <a:r>
              <a:rPr lang="de-DE" altLang="de-DE" sz="1200" dirty="0" smtClean="0">
                <a:solidFill>
                  <a:srgbClr val="000099"/>
                </a:solidFill>
              </a:rPr>
              <a:t>-Büttner (ITEM)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3C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0" y="6057900"/>
            <a:ext cx="9144000" cy="8001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04678"/>
            <a:ext cx="1619647" cy="712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32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16632"/>
            <a:ext cx="8872537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de-DE" altLang="de-DE" sz="2800" b="1" dirty="0" err="1" smtClean="0"/>
              <a:t>TRAINomics</a:t>
            </a:r>
            <a:r>
              <a:rPr lang="de-DE" altLang="de-DE" sz="2800" b="1" dirty="0" smtClean="0"/>
              <a:t> Subgruppe </a:t>
            </a:r>
            <a:r>
              <a:rPr lang="de-DE" altLang="de-DE" sz="1800" b="1" dirty="0" smtClean="0"/>
              <a:t>(</a:t>
            </a:r>
            <a:r>
              <a:rPr lang="de-DE" altLang="de-DE" sz="1800" b="1" dirty="0" err="1" smtClean="0"/>
              <a:t>Proteomics</a:t>
            </a:r>
            <a:r>
              <a:rPr lang="de-DE" altLang="de-DE" sz="1800" b="1" dirty="0" smtClean="0"/>
              <a:t> + </a:t>
            </a:r>
            <a:r>
              <a:rPr lang="de-DE" altLang="de-DE" sz="1800" b="1" dirty="0" err="1" smtClean="0"/>
              <a:t>Metabolomics</a:t>
            </a:r>
            <a:r>
              <a:rPr lang="de-DE" altLang="de-DE" sz="1800" b="1" dirty="0" smtClean="0"/>
              <a:t>) </a:t>
            </a:r>
          </a:p>
        </p:txBody>
      </p:sp>
      <p:pic>
        <p:nvPicPr>
          <p:cNvPr id="2051" name="Picture 4" descr="logo_pra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6129338"/>
            <a:ext cx="277177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hteck 18"/>
          <p:cNvSpPr>
            <a:spLocks noChangeArrowheads="1"/>
          </p:cNvSpPr>
          <p:nvPr/>
        </p:nvSpPr>
        <p:spPr bwMode="auto">
          <a:xfrm>
            <a:off x="179389" y="764704"/>
            <a:ext cx="208835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Koordinatoren</a:t>
            </a:r>
            <a:endParaRPr lang="de-DE" altLang="de-DE" sz="2000" b="1" dirty="0"/>
          </a:p>
        </p:txBody>
      </p:sp>
      <p:sp>
        <p:nvSpPr>
          <p:cNvPr id="45" name="Rechteck 18"/>
          <p:cNvSpPr>
            <a:spLocks noChangeArrowheads="1"/>
          </p:cNvSpPr>
          <p:nvPr/>
        </p:nvSpPr>
        <p:spPr bwMode="auto">
          <a:xfrm>
            <a:off x="468313" y="1125066"/>
            <a:ext cx="273553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0099"/>
                </a:solidFill>
              </a:rPr>
              <a:t>•	</a:t>
            </a:r>
            <a:r>
              <a:rPr lang="de-DE" altLang="de-DE" sz="1400" dirty="0" smtClean="0">
                <a:solidFill>
                  <a:srgbClr val="000099"/>
                </a:solidFill>
              </a:rPr>
              <a:t>Lothar Jänsch (HZI / BRICS)</a:t>
            </a:r>
            <a:endParaRPr lang="de-DE" altLang="de-DE" sz="1400" dirty="0">
              <a:solidFill>
                <a:srgbClr val="000099"/>
              </a:solidFill>
            </a:endParaRPr>
          </a:p>
        </p:txBody>
      </p:sp>
      <p:sp>
        <p:nvSpPr>
          <p:cNvPr id="47" name="Rechteck 18"/>
          <p:cNvSpPr>
            <a:spLocks noChangeArrowheads="1"/>
          </p:cNvSpPr>
          <p:nvPr/>
        </p:nvSpPr>
        <p:spPr bwMode="auto">
          <a:xfrm>
            <a:off x="179512" y="2864991"/>
            <a:ext cx="8567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Mögliche Themen </a:t>
            </a:r>
            <a:r>
              <a:rPr lang="de-DE" altLang="de-DE" sz="2000" b="1" dirty="0" smtClean="0"/>
              <a:t>des ersten Subgruppentreffens</a:t>
            </a:r>
            <a:endParaRPr lang="de-DE" altLang="de-DE" sz="2000" b="1" dirty="0"/>
          </a:p>
        </p:txBody>
      </p:sp>
      <p:sp>
        <p:nvSpPr>
          <p:cNvPr id="48" name="Rechteck 18"/>
          <p:cNvSpPr>
            <a:spLocks noChangeArrowheads="1"/>
          </p:cNvSpPr>
          <p:nvPr/>
        </p:nvSpPr>
        <p:spPr bwMode="auto">
          <a:xfrm>
            <a:off x="468437" y="3245098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(vertiefte) Bestandsaufnahme </a:t>
            </a:r>
          </a:p>
        </p:txBody>
      </p:sp>
      <p:sp>
        <p:nvSpPr>
          <p:cNvPr id="49" name="Rechteck 18"/>
          <p:cNvSpPr>
            <a:spLocks noChangeArrowheads="1"/>
          </p:cNvSpPr>
          <p:nvPr/>
        </p:nvSpPr>
        <p:spPr bwMode="auto">
          <a:xfrm>
            <a:off x="468437" y="3847434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Projektannahmen im TRAIN-Verbund (Bedingungen, Koordination, Projektanfrageforum, Abwicklung)</a:t>
            </a:r>
            <a:endParaRPr lang="de-DE" altLang="de-DE" sz="1400" dirty="0"/>
          </a:p>
        </p:txBody>
      </p:sp>
      <p:sp>
        <p:nvSpPr>
          <p:cNvPr id="59" name="Rechteck 18"/>
          <p:cNvSpPr>
            <a:spLocks noChangeArrowheads="1"/>
          </p:cNvSpPr>
          <p:nvPr/>
        </p:nvSpPr>
        <p:spPr bwMode="auto">
          <a:xfrm>
            <a:off x="467544" y="4148602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allgemeine Bekanntmachung, Sichtbarkeit</a:t>
            </a:r>
            <a:endParaRPr lang="de-DE" altLang="de-DE" sz="1400" dirty="0"/>
          </a:p>
        </p:txBody>
      </p:sp>
      <p:sp>
        <p:nvSpPr>
          <p:cNvPr id="61" name="Rechteck 18"/>
          <p:cNvSpPr>
            <a:spLocks noChangeArrowheads="1"/>
          </p:cNvSpPr>
          <p:nvPr/>
        </p:nvSpPr>
        <p:spPr bwMode="auto">
          <a:xfrm>
            <a:off x="467544" y="3546266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Technologietransfers, </a:t>
            </a:r>
            <a:r>
              <a:rPr lang="de-DE" altLang="de-DE" sz="1400" dirty="0" smtClean="0"/>
              <a:t>Protokollaustausche, </a:t>
            </a:r>
            <a:r>
              <a:rPr lang="de-DE" altLang="de-DE" sz="1400" dirty="0"/>
              <a:t>gemeinsame </a:t>
            </a:r>
            <a:r>
              <a:rPr lang="de-DE" altLang="de-DE" sz="1400" dirty="0" smtClean="0"/>
              <a:t>Ressourcennutzungen?</a:t>
            </a:r>
            <a:endParaRPr lang="de-DE" altLang="de-DE" sz="1400" dirty="0"/>
          </a:p>
        </p:txBody>
      </p:sp>
      <p:sp>
        <p:nvSpPr>
          <p:cNvPr id="62" name="Rechteck 18"/>
          <p:cNvSpPr>
            <a:spLocks noChangeArrowheads="1"/>
          </p:cNvSpPr>
          <p:nvPr/>
        </p:nvSpPr>
        <p:spPr bwMode="auto">
          <a:xfrm>
            <a:off x="467544" y="4750938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zusätzlich benötigte Ressourcen</a:t>
            </a:r>
            <a:endParaRPr lang="de-DE" altLang="de-DE" sz="1400" dirty="0"/>
          </a:p>
        </p:txBody>
      </p:sp>
      <p:sp>
        <p:nvSpPr>
          <p:cNvPr id="65" name="Rechteck 18"/>
          <p:cNvSpPr>
            <a:spLocks noChangeArrowheads="1"/>
          </p:cNvSpPr>
          <p:nvPr/>
        </p:nvSpPr>
        <p:spPr bwMode="auto">
          <a:xfrm>
            <a:off x="467544" y="4449770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Aufgabenteilung innerhalb der Subgruppe</a:t>
            </a:r>
            <a:endParaRPr lang="de-DE" altLang="de-DE" sz="1400" dirty="0"/>
          </a:p>
        </p:txBody>
      </p:sp>
      <p:sp>
        <p:nvSpPr>
          <p:cNvPr id="66" name="Rechteck 18"/>
          <p:cNvSpPr>
            <a:spLocks noChangeArrowheads="1"/>
          </p:cNvSpPr>
          <p:nvPr/>
        </p:nvSpPr>
        <p:spPr bwMode="auto">
          <a:xfrm>
            <a:off x="467544" y="5353273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Definition zusätzlicher Subgruppen?</a:t>
            </a:r>
            <a:endParaRPr lang="de-DE" altLang="de-DE" sz="1400" dirty="0"/>
          </a:p>
        </p:txBody>
      </p:sp>
      <p:sp>
        <p:nvSpPr>
          <p:cNvPr id="67" name="Rechteck 18"/>
          <p:cNvSpPr>
            <a:spLocks noChangeArrowheads="1"/>
          </p:cNvSpPr>
          <p:nvPr/>
        </p:nvSpPr>
        <p:spPr bwMode="auto">
          <a:xfrm>
            <a:off x="6732116" y="816447"/>
            <a:ext cx="2088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b="1" dirty="0" smtClean="0"/>
              <a:t>(bisherige) Teilnehmer:</a:t>
            </a:r>
            <a:endParaRPr lang="de-DE" altLang="de-DE" sz="1200" b="1" dirty="0"/>
          </a:p>
        </p:txBody>
      </p:sp>
      <p:sp>
        <p:nvSpPr>
          <p:cNvPr id="68" name="Rechteck 18"/>
          <p:cNvSpPr>
            <a:spLocks noChangeArrowheads="1"/>
          </p:cNvSpPr>
          <p:nvPr/>
        </p:nvSpPr>
        <p:spPr bwMode="auto">
          <a:xfrm>
            <a:off x="6732239" y="1052736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Lothar Jänsch (HZI / BRICS)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69" name="Rechteck 18"/>
          <p:cNvSpPr>
            <a:spLocks noChangeArrowheads="1"/>
          </p:cNvSpPr>
          <p:nvPr/>
        </p:nvSpPr>
        <p:spPr bwMode="auto">
          <a:xfrm>
            <a:off x="6732240" y="1268760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Andreas Pich (MHH)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0" name="Rechteck 18"/>
          <p:cNvSpPr>
            <a:spLocks noChangeArrowheads="1"/>
          </p:cNvSpPr>
          <p:nvPr/>
        </p:nvSpPr>
        <p:spPr bwMode="auto">
          <a:xfrm>
            <a:off x="6732240" y="1484784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Volkhard 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Kaever</a:t>
            </a:r>
            <a:r>
              <a:rPr lang="de-DE" altLang="de-DE" sz="1200" dirty="0" smtClean="0">
                <a:solidFill>
                  <a:srgbClr val="000099"/>
                </a:solidFill>
              </a:rPr>
              <a:t> (MHH)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1" name="Rechteck 18"/>
          <p:cNvSpPr>
            <a:spLocks noChangeArrowheads="1"/>
          </p:cNvSpPr>
          <p:nvPr/>
        </p:nvSpPr>
        <p:spPr bwMode="auto">
          <a:xfrm>
            <a:off x="6732240" y="1700808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Susanne Engelmann (TU BS)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72" name="Rechteck 18"/>
          <p:cNvSpPr>
            <a:spLocks noChangeArrowheads="1"/>
          </p:cNvSpPr>
          <p:nvPr/>
        </p:nvSpPr>
        <p:spPr bwMode="auto">
          <a:xfrm>
            <a:off x="6732240" y="1916832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Sven Schuchardt (ITEM)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22" name="Rechteck 18"/>
          <p:cNvSpPr>
            <a:spLocks noChangeArrowheads="1"/>
          </p:cNvSpPr>
          <p:nvPr/>
        </p:nvSpPr>
        <p:spPr bwMode="auto">
          <a:xfrm>
            <a:off x="467544" y="5052106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Innovationen, wissenschaftliche Inhalte, inhaltliche Klammer(n)</a:t>
            </a:r>
            <a:endParaRPr lang="de-DE" altLang="de-DE" sz="1400" dirty="0"/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3C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0" y="6057900"/>
            <a:ext cx="9144000" cy="8001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04678"/>
            <a:ext cx="1619647" cy="712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hteck 18"/>
          <p:cNvSpPr>
            <a:spLocks noChangeArrowheads="1"/>
          </p:cNvSpPr>
          <p:nvPr/>
        </p:nvSpPr>
        <p:spPr bwMode="auto">
          <a:xfrm>
            <a:off x="467544" y="1393031"/>
            <a:ext cx="25922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0099"/>
                </a:solidFill>
              </a:rPr>
              <a:t>•	</a:t>
            </a:r>
            <a:r>
              <a:rPr lang="de-DE" altLang="de-DE" sz="1400" dirty="0" smtClean="0">
                <a:solidFill>
                  <a:srgbClr val="000099"/>
                </a:solidFill>
              </a:rPr>
              <a:t>Volkhard Kaever (MHH)</a:t>
            </a:r>
            <a:endParaRPr lang="de-DE" altLang="de-DE" sz="1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71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16632"/>
            <a:ext cx="8872537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de-DE" altLang="de-DE" sz="2800" b="1" dirty="0" err="1" smtClean="0"/>
              <a:t>TRAINomics</a:t>
            </a:r>
            <a:r>
              <a:rPr lang="de-DE" altLang="de-DE" sz="2800" b="1" dirty="0" smtClean="0"/>
              <a:t> Subgruppe </a:t>
            </a:r>
            <a:r>
              <a:rPr lang="de-DE" altLang="de-DE" sz="1800" b="1" dirty="0" smtClean="0"/>
              <a:t>(Kosten- und Abrechnungsmodelle) </a:t>
            </a:r>
          </a:p>
        </p:txBody>
      </p:sp>
      <p:pic>
        <p:nvPicPr>
          <p:cNvPr id="2051" name="Picture 4" descr="logo_pra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6129338"/>
            <a:ext cx="277177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hteck 18"/>
          <p:cNvSpPr>
            <a:spLocks noChangeArrowheads="1"/>
          </p:cNvSpPr>
          <p:nvPr/>
        </p:nvSpPr>
        <p:spPr bwMode="auto">
          <a:xfrm>
            <a:off x="179389" y="764704"/>
            <a:ext cx="208835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Koordinatoren</a:t>
            </a:r>
            <a:endParaRPr lang="de-DE" altLang="de-DE" sz="2000" b="1" dirty="0"/>
          </a:p>
        </p:txBody>
      </p:sp>
      <p:sp>
        <p:nvSpPr>
          <p:cNvPr id="45" name="Rechteck 18"/>
          <p:cNvSpPr>
            <a:spLocks noChangeArrowheads="1"/>
          </p:cNvSpPr>
          <p:nvPr/>
        </p:nvSpPr>
        <p:spPr bwMode="auto">
          <a:xfrm>
            <a:off x="468313" y="1125066"/>
            <a:ext cx="273553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0099"/>
                </a:solidFill>
              </a:rPr>
              <a:t>•	</a:t>
            </a:r>
            <a:r>
              <a:rPr lang="de-DE" altLang="de-DE" sz="1400" dirty="0" smtClean="0">
                <a:solidFill>
                  <a:srgbClr val="000099"/>
                </a:solidFill>
              </a:rPr>
              <a:t>Oliver Dittrich-</a:t>
            </a:r>
            <a:r>
              <a:rPr lang="de-DE" altLang="de-DE" sz="1400" dirty="0" err="1" smtClean="0">
                <a:solidFill>
                  <a:srgbClr val="000099"/>
                </a:solidFill>
              </a:rPr>
              <a:t>Breiholz</a:t>
            </a:r>
            <a:r>
              <a:rPr lang="de-DE" altLang="de-DE" sz="1400" dirty="0" smtClean="0">
                <a:solidFill>
                  <a:srgbClr val="000099"/>
                </a:solidFill>
              </a:rPr>
              <a:t> (MHH)</a:t>
            </a:r>
            <a:endParaRPr lang="de-DE" altLang="de-DE" sz="1400" dirty="0">
              <a:solidFill>
                <a:srgbClr val="000099"/>
              </a:solidFill>
            </a:endParaRPr>
          </a:p>
        </p:txBody>
      </p:sp>
      <p:sp>
        <p:nvSpPr>
          <p:cNvPr id="46" name="Rechteck 18"/>
          <p:cNvSpPr>
            <a:spLocks noChangeArrowheads="1"/>
          </p:cNvSpPr>
          <p:nvPr/>
        </p:nvSpPr>
        <p:spPr bwMode="auto">
          <a:xfrm>
            <a:off x="179512" y="2864991"/>
            <a:ext cx="8567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Mögliche Themen </a:t>
            </a:r>
            <a:r>
              <a:rPr lang="de-DE" altLang="de-DE" sz="2000" b="1" dirty="0" smtClean="0"/>
              <a:t>des ersten Subgruppentreffens</a:t>
            </a:r>
            <a:endParaRPr lang="de-DE" altLang="de-DE" sz="2000" b="1" dirty="0"/>
          </a:p>
        </p:txBody>
      </p:sp>
      <p:sp>
        <p:nvSpPr>
          <p:cNvPr id="47" name="Rechteck 18"/>
          <p:cNvSpPr>
            <a:spLocks noChangeArrowheads="1"/>
          </p:cNvSpPr>
          <p:nvPr/>
        </p:nvSpPr>
        <p:spPr bwMode="auto">
          <a:xfrm>
            <a:off x="468437" y="3245098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sehr </a:t>
            </a:r>
            <a:r>
              <a:rPr lang="de-DE" altLang="de-DE" sz="1400" dirty="0"/>
              <a:t>heterogene </a:t>
            </a:r>
            <a:r>
              <a:rPr lang="de-DE" altLang="de-DE" sz="1400" dirty="0" smtClean="0"/>
              <a:t>Kostenberechnungen der verschiedenen Standorte</a:t>
            </a:r>
            <a:endParaRPr lang="de-DE" altLang="de-DE" sz="1400" dirty="0"/>
          </a:p>
        </p:txBody>
      </p:sp>
      <p:sp>
        <p:nvSpPr>
          <p:cNvPr id="48" name="Rechteck 18"/>
          <p:cNvSpPr>
            <a:spLocks noChangeArrowheads="1"/>
          </p:cNvSpPr>
          <p:nvPr/>
        </p:nvSpPr>
        <p:spPr bwMode="auto">
          <a:xfrm>
            <a:off x="468437" y="3847434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Attraktivität für Nutzer und Betreiber</a:t>
            </a:r>
          </a:p>
        </p:txBody>
      </p:sp>
      <p:sp>
        <p:nvSpPr>
          <p:cNvPr id="49" name="Rechteck 18"/>
          <p:cNvSpPr>
            <a:spLocks noChangeArrowheads="1"/>
          </p:cNvSpPr>
          <p:nvPr/>
        </p:nvSpPr>
        <p:spPr bwMode="auto">
          <a:xfrm>
            <a:off x="467544" y="4148602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Abgrenzung zu (wirtschaftlichen) Service-Providern</a:t>
            </a:r>
          </a:p>
        </p:txBody>
      </p:sp>
      <p:sp>
        <p:nvSpPr>
          <p:cNvPr id="50" name="Rechteck 18"/>
          <p:cNvSpPr>
            <a:spLocks noChangeArrowheads="1"/>
          </p:cNvSpPr>
          <p:nvPr/>
        </p:nvSpPr>
        <p:spPr bwMode="auto">
          <a:xfrm>
            <a:off x="467544" y="3546266"/>
            <a:ext cx="85677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heterogene Verwendungsrichtlinien von Drittmittelgebern</a:t>
            </a:r>
            <a:endParaRPr lang="de-DE" altLang="de-DE" sz="1400" dirty="0"/>
          </a:p>
        </p:txBody>
      </p:sp>
      <p:sp>
        <p:nvSpPr>
          <p:cNvPr id="51" name="Rechteck 18"/>
          <p:cNvSpPr>
            <a:spLocks noChangeArrowheads="1"/>
          </p:cNvSpPr>
          <p:nvPr/>
        </p:nvSpPr>
        <p:spPr bwMode="auto">
          <a:xfrm>
            <a:off x="467544" y="4750938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Sonderfälle: HZI (Umsatzsteuerbefreiung) / ITEM (Service-Dienstleister </a:t>
            </a:r>
            <a:r>
              <a:rPr lang="de-DE" altLang="de-DE" sz="1400" dirty="0" smtClean="0"/>
              <a:t>/ Auftragsforschung)</a:t>
            </a:r>
            <a:endParaRPr lang="de-DE" altLang="de-DE" sz="1400" dirty="0"/>
          </a:p>
        </p:txBody>
      </p:sp>
      <p:sp>
        <p:nvSpPr>
          <p:cNvPr id="53" name="Rechteck 18"/>
          <p:cNvSpPr>
            <a:spLocks noChangeArrowheads="1"/>
          </p:cNvSpPr>
          <p:nvPr/>
        </p:nvSpPr>
        <p:spPr bwMode="auto">
          <a:xfrm>
            <a:off x="467544" y="4449770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Ausmaß der Förderung durch Standorte / TRAIN</a:t>
            </a:r>
          </a:p>
        </p:txBody>
      </p:sp>
      <p:sp>
        <p:nvSpPr>
          <p:cNvPr id="55" name="Rechteck 18"/>
          <p:cNvSpPr>
            <a:spLocks noChangeArrowheads="1"/>
          </p:cNvSpPr>
          <p:nvPr/>
        </p:nvSpPr>
        <p:spPr bwMode="auto">
          <a:xfrm>
            <a:off x="6732116" y="816447"/>
            <a:ext cx="2088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b="1" dirty="0" smtClean="0"/>
              <a:t>(bisherige) Teilnehmer:</a:t>
            </a:r>
            <a:endParaRPr lang="de-DE" altLang="de-DE" sz="1200" b="1" dirty="0"/>
          </a:p>
        </p:txBody>
      </p:sp>
      <p:sp>
        <p:nvSpPr>
          <p:cNvPr id="56" name="Rechteck 18"/>
          <p:cNvSpPr>
            <a:spLocks noChangeArrowheads="1"/>
          </p:cNvSpPr>
          <p:nvPr/>
        </p:nvSpPr>
        <p:spPr bwMode="auto">
          <a:xfrm>
            <a:off x="6732239" y="1052736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Oliver Dittrich-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Breiholz</a:t>
            </a:r>
            <a:r>
              <a:rPr lang="de-DE" altLang="de-DE" sz="1200" dirty="0" smtClean="0">
                <a:solidFill>
                  <a:srgbClr val="000099"/>
                </a:solidFill>
              </a:rPr>
              <a:t> (MHH)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57" name="Rechteck 18"/>
          <p:cNvSpPr>
            <a:spLocks noChangeArrowheads="1"/>
          </p:cNvSpPr>
          <p:nvPr/>
        </p:nvSpPr>
        <p:spPr bwMode="auto">
          <a:xfrm>
            <a:off x="6732239" y="1270599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Robert Geffers (HZI  / BRICS)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58" name="Rechteck 18"/>
          <p:cNvSpPr>
            <a:spLocks noChangeArrowheads="1"/>
          </p:cNvSpPr>
          <p:nvPr/>
        </p:nvSpPr>
        <p:spPr bwMode="auto">
          <a:xfrm>
            <a:off x="6732239" y="1488462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Volkhardt 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Kaever</a:t>
            </a:r>
            <a:r>
              <a:rPr lang="de-DE" altLang="de-DE" sz="1200" dirty="0" smtClean="0">
                <a:solidFill>
                  <a:srgbClr val="000099"/>
                </a:solidFill>
              </a:rPr>
              <a:t> (MHH)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59" name="Rechteck 18"/>
          <p:cNvSpPr>
            <a:spLocks noChangeArrowheads="1"/>
          </p:cNvSpPr>
          <p:nvPr/>
        </p:nvSpPr>
        <p:spPr bwMode="auto">
          <a:xfrm>
            <a:off x="6732239" y="1706325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Lothar Jänsch (HZI / BRICS)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62" name="Rechteck 18"/>
          <p:cNvSpPr>
            <a:spLocks noChangeArrowheads="1"/>
          </p:cNvSpPr>
          <p:nvPr/>
        </p:nvSpPr>
        <p:spPr bwMode="auto">
          <a:xfrm>
            <a:off x="6732239" y="1924188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Monika 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Niehof</a:t>
            </a:r>
            <a:r>
              <a:rPr lang="de-DE" altLang="de-DE" sz="1200" dirty="0" smtClean="0">
                <a:solidFill>
                  <a:srgbClr val="000099"/>
                </a:solidFill>
              </a:rPr>
              <a:t> (ITEM)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467544" y="5065241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smtClean="0"/>
              <a:t>innovative Abrechnungsmodelle</a:t>
            </a:r>
            <a:endParaRPr lang="de-DE" altLang="de-DE" sz="1400" dirty="0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3C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0" y="6057900"/>
            <a:ext cx="9144000" cy="8001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04678"/>
            <a:ext cx="1619647" cy="712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hteck 18"/>
          <p:cNvSpPr>
            <a:spLocks noChangeArrowheads="1"/>
          </p:cNvSpPr>
          <p:nvPr/>
        </p:nvSpPr>
        <p:spPr bwMode="auto">
          <a:xfrm>
            <a:off x="467544" y="1340768"/>
            <a:ext cx="27355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0099"/>
                </a:solidFill>
              </a:rPr>
              <a:t>•	</a:t>
            </a:r>
            <a:r>
              <a:rPr lang="de-DE" altLang="de-DE" sz="1400" dirty="0" smtClean="0">
                <a:solidFill>
                  <a:srgbClr val="000099"/>
                </a:solidFill>
              </a:rPr>
              <a:t>Ida Retter (BRICS)</a:t>
            </a:r>
            <a:endParaRPr lang="de-DE" altLang="de-DE" sz="1400" dirty="0">
              <a:solidFill>
                <a:srgbClr val="000099"/>
              </a:solidFill>
            </a:endParaRPr>
          </a:p>
        </p:txBody>
      </p:sp>
      <p:sp>
        <p:nvSpPr>
          <p:cNvPr id="24" name="Rechteck 18"/>
          <p:cNvSpPr>
            <a:spLocks noChangeArrowheads="1"/>
          </p:cNvSpPr>
          <p:nvPr/>
        </p:nvSpPr>
        <p:spPr bwMode="auto">
          <a:xfrm>
            <a:off x="6732239" y="2142051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Ulrich Kalinke (ITWINCORE)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25" name="Rechteck 18"/>
          <p:cNvSpPr>
            <a:spLocks noChangeArrowheads="1"/>
          </p:cNvSpPr>
          <p:nvPr/>
        </p:nvSpPr>
        <p:spPr bwMode="auto">
          <a:xfrm>
            <a:off x="6732239" y="2359913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Ida Retter (BRICS)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2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16632"/>
            <a:ext cx="8872537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de-DE" altLang="de-DE" sz="2800" b="1" dirty="0" err="1" smtClean="0"/>
              <a:t>TRAINomics</a:t>
            </a:r>
            <a:r>
              <a:rPr lang="de-DE" altLang="de-DE" sz="2800" b="1" dirty="0" smtClean="0"/>
              <a:t> Subgruppe </a:t>
            </a:r>
            <a:r>
              <a:rPr lang="de-DE" altLang="de-DE" sz="1800" b="1" dirty="0" smtClean="0"/>
              <a:t>(</a:t>
            </a:r>
            <a:r>
              <a:rPr lang="de-DE" altLang="de-DE" sz="1800" b="1" dirty="0" err="1" smtClean="0"/>
              <a:t>TRAINomics</a:t>
            </a:r>
            <a:r>
              <a:rPr lang="de-DE" altLang="de-DE" sz="1800" b="1" dirty="0" smtClean="0"/>
              <a:t> in Ausbildung und Lehre) </a:t>
            </a:r>
          </a:p>
        </p:txBody>
      </p:sp>
      <p:pic>
        <p:nvPicPr>
          <p:cNvPr id="2051" name="Picture 4" descr="logo_pra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6129338"/>
            <a:ext cx="2771775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hteck 18"/>
          <p:cNvSpPr>
            <a:spLocks noChangeArrowheads="1"/>
          </p:cNvSpPr>
          <p:nvPr/>
        </p:nvSpPr>
        <p:spPr bwMode="auto">
          <a:xfrm>
            <a:off x="179389" y="764704"/>
            <a:ext cx="208835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Koordinatoren</a:t>
            </a:r>
            <a:endParaRPr lang="de-DE" altLang="de-DE" sz="2000" b="1" dirty="0"/>
          </a:p>
        </p:txBody>
      </p:sp>
      <p:sp>
        <p:nvSpPr>
          <p:cNvPr id="45" name="Rechteck 18"/>
          <p:cNvSpPr>
            <a:spLocks noChangeArrowheads="1"/>
          </p:cNvSpPr>
          <p:nvPr/>
        </p:nvSpPr>
        <p:spPr bwMode="auto">
          <a:xfrm>
            <a:off x="468313" y="1125066"/>
            <a:ext cx="273553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0099"/>
                </a:solidFill>
              </a:rPr>
              <a:t>•	</a:t>
            </a:r>
            <a:r>
              <a:rPr lang="de-DE" altLang="de-DE" sz="1400" dirty="0" smtClean="0">
                <a:solidFill>
                  <a:srgbClr val="000099"/>
                </a:solidFill>
              </a:rPr>
              <a:t>Ulrich </a:t>
            </a:r>
            <a:r>
              <a:rPr lang="de-DE" altLang="de-DE" sz="1400" dirty="0" err="1" smtClean="0">
                <a:solidFill>
                  <a:srgbClr val="000099"/>
                </a:solidFill>
              </a:rPr>
              <a:t>Kalinke</a:t>
            </a:r>
            <a:r>
              <a:rPr lang="de-DE" altLang="de-DE" sz="1400" dirty="0" smtClean="0">
                <a:solidFill>
                  <a:srgbClr val="000099"/>
                </a:solidFill>
              </a:rPr>
              <a:t> (TWINCORE)</a:t>
            </a:r>
            <a:endParaRPr lang="de-DE" altLang="de-DE" sz="1400" dirty="0">
              <a:solidFill>
                <a:srgbClr val="000099"/>
              </a:solidFill>
            </a:endParaRPr>
          </a:p>
        </p:txBody>
      </p:sp>
      <p:sp>
        <p:nvSpPr>
          <p:cNvPr id="46" name="Rechteck 18"/>
          <p:cNvSpPr>
            <a:spLocks noChangeArrowheads="1"/>
          </p:cNvSpPr>
          <p:nvPr/>
        </p:nvSpPr>
        <p:spPr bwMode="auto">
          <a:xfrm>
            <a:off x="179512" y="2864991"/>
            <a:ext cx="8567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2000" b="1" dirty="0" smtClean="0"/>
              <a:t>Mögliche Themen </a:t>
            </a:r>
            <a:r>
              <a:rPr lang="de-DE" altLang="de-DE" sz="2000" b="1" dirty="0" smtClean="0"/>
              <a:t>des ersten Subgruppentreffens</a:t>
            </a:r>
            <a:endParaRPr lang="de-DE" altLang="de-DE" sz="2000" b="1" dirty="0"/>
          </a:p>
        </p:txBody>
      </p:sp>
      <p:sp>
        <p:nvSpPr>
          <p:cNvPr id="47" name="Rechteck 18"/>
          <p:cNvSpPr>
            <a:spLocks noChangeArrowheads="1"/>
          </p:cNvSpPr>
          <p:nvPr/>
        </p:nvSpPr>
        <p:spPr bwMode="auto">
          <a:xfrm>
            <a:off x="468437" y="3245098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err="1" smtClean="0"/>
              <a:t>Omics</a:t>
            </a:r>
            <a:r>
              <a:rPr lang="de-DE" altLang="de-DE" sz="1400" dirty="0" smtClean="0"/>
              <a:t>-Lehrveranstaltungen</a:t>
            </a:r>
            <a:endParaRPr lang="de-DE" altLang="de-DE" sz="1400" dirty="0"/>
          </a:p>
        </p:txBody>
      </p:sp>
      <p:sp>
        <p:nvSpPr>
          <p:cNvPr id="50" name="Rechteck 18"/>
          <p:cNvSpPr>
            <a:spLocks noChangeArrowheads="1"/>
          </p:cNvSpPr>
          <p:nvPr/>
        </p:nvSpPr>
        <p:spPr bwMode="auto">
          <a:xfrm>
            <a:off x="467544" y="3546266"/>
            <a:ext cx="8567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/>
              <a:t>•	</a:t>
            </a:r>
            <a:r>
              <a:rPr lang="de-DE" altLang="de-DE" sz="1400" dirty="0" err="1"/>
              <a:t>O</a:t>
            </a:r>
            <a:r>
              <a:rPr lang="de-DE" altLang="de-DE" sz="1400" dirty="0" err="1" smtClean="0"/>
              <a:t>mics</a:t>
            </a:r>
            <a:r>
              <a:rPr lang="de-DE" altLang="de-DE" sz="1400" dirty="0" smtClean="0"/>
              <a:t>-Studiengang?</a:t>
            </a:r>
            <a:endParaRPr lang="de-DE" altLang="de-DE" sz="1400" dirty="0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467545" y="1392833"/>
            <a:ext cx="216024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400" dirty="0">
                <a:solidFill>
                  <a:srgbClr val="000099"/>
                </a:solidFill>
              </a:rPr>
              <a:t>•	</a:t>
            </a:r>
            <a:r>
              <a:rPr lang="de-DE" altLang="de-DE" sz="1400" dirty="0" smtClean="0">
                <a:solidFill>
                  <a:srgbClr val="000099"/>
                </a:solidFill>
              </a:rPr>
              <a:t>Ottmar </a:t>
            </a:r>
            <a:r>
              <a:rPr lang="de-DE" altLang="de-DE" sz="1400" dirty="0" err="1" smtClean="0">
                <a:solidFill>
                  <a:srgbClr val="000099"/>
                </a:solidFill>
              </a:rPr>
              <a:t>Distl</a:t>
            </a:r>
            <a:r>
              <a:rPr lang="de-DE" altLang="de-DE" sz="1400" dirty="0" smtClean="0">
                <a:solidFill>
                  <a:srgbClr val="000099"/>
                </a:solidFill>
              </a:rPr>
              <a:t> (</a:t>
            </a:r>
            <a:r>
              <a:rPr lang="de-DE" altLang="de-DE" sz="1400" dirty="0" err="1" smtClean="0">
                <a:solidFill>
                  <a:srgbClr val="000099"/>
                </a:solidFill>
              </a:rPr>
              <a:t>TiHo</a:t>
            </a:r>
            <a:r>
              <a:rPr lang="de-DE" altLang="de-DE" sz="1400" dirty="0" smtClean="0">
                <a:solidFill>
                  <a:srgbClr val="000099"/>
                </a:solidFill>
              </a:rPr>
              <a:t>)</a:t>
            </a:r>
            <a:endParaRPr lang="de-DE" altLang="de-DE" sz="1400" dirty="0">
              <a:solidFill>
                <a:srgbClr val="000099"/>
              </a:solidFill>
            </a:endParaRPr>
          </a:p>
        </p:txBody>
      </p:sp>
      <p:sp>
        <p:nvSpPr>
          <p:cNvPr id="10" name="Rechteck 18"/>
          <p:cNvSpPr>
            <a:spLocks noChangeArrowheads="1"/>
          </p:cNvSpPr>
          <p:nvPr/>
        </p:nvSpPr>
        <p:spPr bwMode="auto">
          <a:xfrm>
            <a:off x="6732116" y="816447"/>
            <a:ext cx="20883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b="1" dirty="0" smtClean="0"/>
              <a:t>(bisherige) Teilnehmer:</a:t>
            </a:r>
            <a:endParaRPr lang="de-DE" altLang="de-DE" sz="1200" b="1" dirty="0"/>
          </a:p>
        </p:txBody>
      </p:sp>
      <p:sp>
        <p:nvSpPr>
          <p:cNvPr id="11" name="Rechteck 18"/>
          <p:cNvSpPr>
            <a:spLocks noChangeArrowheads="1"/>
          </p:cNvSpPr>
          <p:nvPr/>
        </p:nvSpPr>
        <p:spPr bwMode="auto">
          <a:xfrm>
            <a:off x="6732239" y="1052736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Ulrich Kalinke (TWINCORE)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12" name="Rechteck 18"/>
          <p:cNvSpPr>
            <a:spLocks noChangeArrowheads="1"/>
          </p:cNvSpPr>
          <p:nvPr/>
        </p:nvSpPr>
        <p:spPr bwMode="auto">
          <a:xfrm>
            <a:off x="6732240" y="1268760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Ottmar 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Distl</a:t>
            </a:r>
            <a:r>
              <a:rPr lang="de-DE" altLang="de-DE" sz="1200" dirty="0" smtClean="0">
                <a:solidFill>
                  <a:srgbClr val="000099"/>
                </a:solidFill>
              </a:rPr>
              <a:t> (</a:t>
            </a:r>
            <a:r>
              <a:rPr lang="de-DE" altLang="de-DE" sz="1200" dirty="0" err="1" smtClean="0">
                <a:solidFill>
                  <a:srgbClr val="000099"/>
                </a:solidFill>
              </a:rPr>
              <a:t>TiHo</a:t>
            </a:r>
            <a:r>
              <a:rPr lang="de-DE" altLang="de-DE" sz="1200" dirty="0" smtClean="0">
                <a:solidFill>
                  <a:srgbClr val="000099"/>
                </a:solidFill>
              </a:rPr>
              <a:t>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13" name="Rechteck 18"/>
          <p:cNvSpPr>
            <a:spLocks noChangeArrowheads="1"/>
          </p:cNvSpPr>
          <p:nvPr/>
        </p:nvSpPr>
        <p:spPr bwMode="auto">
          <a:xfrm>
            <a:off x="6732240" y="1484784"/>
            <a:ext cx="23030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altLang="de-DE" sz="1200" dirty="0" smtClean="0">
                <a:solidFill>
                  <a:srgbClr val="000099"/>
                </a:solidFill>
              </a:rPr>
              <a:t>Andreas Pich (MHH)</a:t>
            </a:r>
            <a:endParaRPr lang="de-DE" altLang="de-DE" sz="1200" dirty="0">
              <a:solidFill>
                <a:srgbClr val="000099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3C1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0" y="6057900"/>
            <a:ext cx="9144000" cy="8001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de-DE" altLang="de-DE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04678"/>
            <a:ext cx="1619647" cy="712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46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tandarddesign">
  <a:themeElements>
    <a:clrScheme name="2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Office PowerPoint</Application>
  <PresentationFormat>Bildschirmpräsentation (4:3)</PresentationFormat>
  <Paragraphs>128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2_Standarddesign</vt:lpstr>
      <vt:lpstr>Organigramm der Translationsallianz in Niedersachsen (TRAIN)</vt:lpstr>
      <vt:lpstr>TRAINomics Organisationsstruktur</vt:lpstr>
      <vt:lpstr>TRAINomics Subgruppe (Genomics + Transcriptomics) </vt:lpstr>
      <vt:lpstr>TRAINomics Subgruppe (Proteomics + Metabolomics) </vt:lpstr>
      <vt:lpstr>TRAINomics Subgruppe (Kosten- und Abrechnungsmodelle) </vt:lpstr>
      <vt:lpstr>TRAINomics Subgruppe (TRAINomics in Ausbildung und Lehre) </vt:lpstr>
    </vt:vector>
  </TitlesOfParts>
  <Company>MHH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Baumchr</dc:creator>
  <cp:lastModifiedBy>Dittrich-Breiholz, Oliver Dr.</cp:lastModifiedBy>
  <cp:revision>1107</cp:revision>
  <cp:lastPrinted>2010-11-30T13:45:59Z</cp:lastPrinted>
  <dcterms:created xsi:type="dcterms:W3CDTF">2008-06-05T10:24:17Z</dcterms:created>
  <dcterms:modified xsi:type="dcterms:W3CDTF">2016-09-08T19:32:23Z</dcterms:modified>
</cp:coreProperties>
</file>