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81" r:id="rId3"/>
    <p:sldId id="282" r:id="rId4"/>
  </p:sldIdLst>
  <p:sldSz cx="7199313" cy="719931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AC"/>
    <a:srgbClr val="99CCCC"/>
    <a:srgbClr val="A3D1D1"/>
    <a:srgbClr val="FF9900"/>
    <a:srgbClr val="00619F"/>
    <a:srgbClr val="790A2D"/>
    <a:srgbClr val="D60B2E"/>
    <a:srgbClr val="585858"/>
    <a:srgbClr val="F9F5F1"/>
    <a:srgbClr val="80A8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8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1178222"/>
            <a:ext cx="6119416" cy="2506427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3781306"/>
            <a:ext cx="5399485" cy="1738167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0C53-AE53-4398-8FE3-6F4046FED368}" type="datetimeFigureOut">
              <a:rPr lang="de-DE" smtClean="0"/>
              <a:t>20.11.2025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3DBD-97DB-4DC8-84F9-FC57B44A63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9037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0C53-AE53-4398-8FE3-6F4046FED368}" type="datetimeFigureOut">
              <a:rPr lang="de-DE" smtClean="0"/>
              <a:t>20.11.2025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3DBD-97DB-4DC8-84F9-FC57B44A63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2640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383297"/>
            <a:ext cx="1552352" cy="610108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383297"/>
            <a:ext cx="4567064" cy="6101085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0C53-AE53-4398-8FE3-6F4046FED368}" type="datetimeFigureOut">
              <a:rPr lang="de-DE" smtClean="0"/>
              <a:t>20.11.2025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3DBD-97DB-4DC8-84F9-FC57B44A63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7855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0C53-AE53-4398-8FE3-6F4046FED368}" type="datetimeFigureOut">
              <a:rPr lang="de-DE" smtClean="0"/>
              <a:t>20.11.2025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3DBD-97DB-4DC8-84F9-FC57B44A63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4293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794831"/>
            <a:ext cx="6209407" cy="2994714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4817876"/>
            <a:ext cx="6209407" cy="1574849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0C53-AE53-4398-8FE3-6F4046FED368}" type="datetimeFigureOut">
              <a:rPr lang="de-DE" smtClean="0"/>
              <a:t>20.11.2025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3DBD-97DB-4DC8-84F9-FC57B44A63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5347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916484"/>
            <a:ext cx="3059708" cy="456789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916484"/>
            <a:ext cx="3059708" cy="456789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0C53-AE53-4398-8FE3-6F4046FED368}" type="datetimeFigureOut">
              <a:rPr lang="de-DE" smtClean="0"/>
              <a:t>20.11.2025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3DBD-97DB-4DC8-84F9-FC57B44A63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4097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383299"/>
            <a:ext cx="6209407" cy="1391534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764832"/>
            <a:ext cx="3045646" cy="86491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2629749"/>
            <a:ext cx="3045646" cy="386796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764832"/>
            <a:ext cx="3060646" cy="86491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2629749"/>
            <a:ext cx="3060646" cy="386796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0C53-AE53-4398-8FE3-6F4046FED368}" type="datetimeFigureOut">
              <a:rPr lang="de-DE" smtClean="0"/>
              <a:t>20.11.2025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3DBD-97DB-4DC8-84F9-FC57B44A63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385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0C53-AE53-4398-8FE3-6F4046FED368}" type="datetimeFigureOut">
              <a:rPr lang="de-DE" smtClean="0"/>
              <a:t>20.11.2025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3DBD-97DB-4DC8-84F9-FC57B44A63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3312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0C53-AE53-4398-8FE3-6F4046FED368}" type="datetimeFigureOut">
              <a:rPr lang="de-DE" smtClean="0"/>
              <a:t>20.11.2025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3DBD-97DB-4DC8-84F9-FC57B44A63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3287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479954"/>
            <a:ext cx="2321966" cy="167984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1036570"/>
            <a:ext cx="3644652" cy="5116178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159794"/>
            <a:ext cx="2321966" cy="4001285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0C53-AE53-4398-8FE3-6F4046FED368}" type="datetimeFigureOut">
              <a:rPr lang="de-DE" smtClean="0"/>
              <a:t>20.11.2025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3DBD-97DB-4DC8-84F9-FC57B44A63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7811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479954"/>
            <a:ext cx="2321966" cy="167984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1036570"/>
            <a:ext cx="3644652" cy="5116178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159794"/>
            <a:ext cx="2321966" cy="4001285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0C53-AE53-4398-8FE3-6F4046FED368}" type="datetimeFigureOut">
              <a:rPr lang="de-DE" smtClean="0"/>
              <a:t>20.11.2025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3DBD-97DB-4DC8-84F9-FC57B44A63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8192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383299"/>
            <a:ext cx="620940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916484"/>
            <a:ext cx="620940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6672698"/>
            <a:ext cx="16198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80C53-AE53-4398-8FE3-6F4046FED368}" type="datetimeFigureOut">
              <a:rPr lang="de-DE" smtClean="0"/>
              <a:t>20.11.2025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6672698"/>
            <a:ext cx="242976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6672698"/>
            <a:ext cx="16198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D3DBD-97DB-4DC8-84F9-FC57B44A63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1810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12.png"/><Relationship Id="rId2" Type="http://schemas.openxmlformats.org/officeDocument/2006/relationships/image" Target="../media/image17.jpe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11.jpeg"/><Relationship Id="rId5" Type="http://schemas.openxmlformats.org/officeDocument/2006/relationships/image" Target="../media/image20.jpe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19.jpe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12.png"/><Relationship Id="rId2" Type="http://schemas.openxmlformats.org/officeDocument/2006/relationships/image" Target="../media/image17.jpe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11.jpeg"/><Relationship Id="rId5" Type="http://schemas.openxmlformats.org/officeDocument/2006/relationships/image" Target="../media/image20.jpe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19.jpe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5" r="3733"/>
          <a:stretch/>
        </p:blipFill>
        <p:spPr>
          <a:xfrm>
            <a:off x="2328530" y="4179440"/>
            <a:ext cx="2198912" cy="2063804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6" r="35471" b="48893"/>
          <a:stretch/>
        </p:blipFill>
        <p:spPr>
          <a:xfrm>
            <a:off x="0" y="4179440"/>
            <a:ext cx="2328530" cy="206380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6" r="880"/>
          <a:stretch/>
        </p:blipFill>
        <p:spPr>
          <a:xfrm>
            <a:off x="2048142" y="0"/>
            <a:ext cx="2612750" cy="224747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8" r="3239"/>
          <a:stretch/>
        </p:blipFill>
        <p:spPr>
          <a:xfrm>
            <a:off x="4527442" y="4177377"/>
            <a:ext cx="2670322" cy="206655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" t="20979" r="724" b="6383"/>
          <a:stretch/>
        </p:blipFill>
        <p:spPr>
          <a:xfrm>
            <a:off x="0" y="0"/>
            <a:ext cx="2048142" cy="2247472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0" y="-1"/>
            <a:ext cx="2048142" cy="2245049"/>
          </a:xfrm>
          <a:prstGeom prst="rect">
            <a:avLst/>
          </a:prstGeom>
          <a:solidFill>
            <a:srgbClr val="99CCC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143" dirty="0"/>
          </a:p>
        </p:txBody>
      </p:sp>
      <p:sp>
        <p:nvSpPr>
          <p:cNvPr id="12" name="Textfeld 11"/>
          <p:cNvSpPr txBox="1"/>
          <p:nvPr/>
        </p:nvSpPr>
        <p:spPr>
          <a:xfrm>
            <a:off x="450000" y="2540821"/>
            <a:ext cx="4207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latin typeface="Arial Black" panose="020B0A04020102020204" pitchFamily="34" charset="0"/>
              </a:rPr>
              <a:t>Pflege im Fokus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4" r="21262"/>
          <a:stretch/>
        </p:blipFill>
        <p:spPr>
          <a:xfrm>
            <a:off x="5338141" y="2245049"/>
            <a:ext cx="1859623" cy="1932328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5335818" y="2249895"/>
            <a:ext cx="1863496" cy="1927482"/>
          </a:xfrm>
          <a:prstGeom prst="rect">
            <a:avLst/>
          </a:prstGeom>
          <a:solidFill>
            <a:srgbClr val="99CC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143" dirty="0"/>
          </a:p>
        </p:txBody>
      </p:sp>
      <p:sp>
        <p:nvSpPr>
          <p:cNvPr id="15" name="Textfeld 14"/>
          <p:cNvSpPr txBox="1"/>
          <p:nvPr/>
        </p:nvSpPr>
        <p:spPr>
          <a:xfrm>
            <a:off x="450678" y="3113593"/>
            <a:ext cx="42022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Eine Online-Vortragsreihe des Netzwerks „Familienservicebüros der Hochschulen aus Niedersachsen und Bremen“ für Interessierte</a:t>
            </a:r>
          </a:p>
        </p:txBody>
      </p:sp>
      <p:sp>
        <p:nvSpPr>
          <p:cNvPr id="24" name="Rechteck 23"/>
          <p:cNvSpPr/>
          <p:nvPr/>
        </p:nvSpPr>
        <p:spPr>
          <a:xfrm>
            <a:off x="2327756" y="4179440"/>
            <a:ext cx="2198136" cy="2063804"/>
          </a:xfrm>
          <a:prstGeom prst="rect">
            <a:avLst/>
          </a:prstGeom>
          <a:solidFill>
            <a:srgbClr val="99CCC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143" dirty="0"/>
          </a:p>
        </p:txBody>
      </p:sp>
      <p:sp>
        <p:nvSpPr>
          <p:cNvPr id="25" name="Rechteck 24"/>
          <p:cNvSpPr/>
          <p:nvPr/>
        </p:nvSpPr>
        <p:spPr>
          <a:xfrm>
            <a:off x="2991" y="4176635"/>
            <a:ext cx="2325539" cy="2066609"/>
          </a:xfrm>
          <a:prstGeom prst="rect">
            <a:avLst/>
          </a:prstGeom>
          <a:solidFill>
            <a:srgbClr val="99CC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143" dirty="0"/>
          </a:p>
        </p:txBody>
      </p:sp>
      <p:sp>
        <p:nvSpPr>
          <p:cNvPr id="26" name="Rechteck 25"/>
          <p:cNvSpPr/>
          <p:nvPr/>
        </p:nvSpPr>
        <p:spPr>
          <a:xfrm>
            <a:off x="2048142" y="-12903"/>
            <a:ext cx="2611200" cy="2257952"/>
          </a:xfrm>
          <a:prstGeom prst="rect">
            <a:avLst/>
          </a:prstGeom>
          <a:solidFill>
            <a:srgbClr val="99CC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143" dirty="0"/>
          </a:p>
        </p:txBody>
      </p:sp>
      <p:sp>
        <p:nvSpPr>
          <p:cNvPr id="27" name="Rechteck 26"/>
          <p:cNvSpPr/>
          <p:nvPr/>
        </p:nvSpPr>
        <p:spPr>
          <a:xfrm>
            <a:off x="4525892" y="4179800"/>
            <a:ext cx="2671871" cy="2063444"/>
          </a:xfrm>
          <a:prstGeom prst="rect">
            <a:avLst/>
          </a:prstGeom>
          <a:solidFill>
            <a:srgbClr val="99CC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143" dirty="0"/>
          </a:p>
        </p:txBody>
      </p:sp>
      <p:pic>
        <p:nvPicPr>
          <p:cNvPr id="28" name="Grafik 2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" r="44881" b="25755"/>
          <a:stretch/>
        </p:blipFill>
        <p:spPr>
          <a:xfrm>
            <a:off x="4660892" y="-15709"/>
            <a:ext cx="2538421" cy="2265603"/>
          </a:xfrm>
          <a:prstGeom prst="rect">
            <a:avLst/>
          </a:prstGeom>
        </p:spPr>
      </p:pic>
      <p:sp>
        <p:nvSpPr>
          <p:cNvPr id="29" name="Rechteck 28"/>
          <p:cNvSpPr/>
          <p:nvPr/>
        </p:nvSpPr>
        <p:spPr>
          <a:xfrm>
            <a:off x="4660892" y="-18132"/>
            <a:ext cx="2536872" cy="2267339"/>
          </a:xfrm>
          <a:prstGeom prst="rect">
            <a:avLst/>
          </a:prstGeom>
          <a:solidFill>
            <a:srgbClr val="99CCC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143" dirty="0"/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FDFF1840-E12E-413B-9CBE-F1112CE6FB3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6" b="10525"/>
          <a:stretch/>
        </p:blipFill>
        <p:spPr>
          <a:xfrm>
            <a:off x="49132" y="6331660"/>
            <a:ext cx="1798830" cy="32400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BA112E17-D191-4E22-84DF-23C68E4C0E4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415" y="6331660"/>
            <a:ext cx="965981" cy="324000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96FE93FF-36D6-4AF6-B2EC-1A34AA143E6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6" y="6809470"/>
            <a:ext cx="902268" cy="324000"/>
          </a:xfrm>
          <a:prstGeom prst="rect">
            <a:avLst/>
          </a:prstGeom>
        </p:spPr>
      </p:pic>
      <p:pic>
        <p:nvPicPr>
          <p:cNvPr id="33" name="Grafik 32" descr="Ein Bild, das Text, Schrift, Logo, Grafiken enthält.&#10;&#10;KI-generierte Inhalte können fehlerhaft sein.">
            <a:extLst>
              <a:ext uri="{FF2B5EF4-FFF2-40B4-BE49-F238E27FC236}">
                <a16:creationId xmlns:a16="http://schemas.microsoft.com/office/drawing/2014/main" id="{D19EA407-3E0C-43DB-A720-3212EF06142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652" y="6331660"/>
            <a:ext cx="1739291" cy="324000"/>
          </a:xfrm>
          <a:prstGeom prst="rect">
            <a:avLst/>
          </a:prstGeom>
        </p:spPr>
      </p:pic>
      <p:pic>
        <p:nvPicPr>
          <p:cNvPr id="37" name="Grafik 36" descr="Ein Bild, das Schrift, Screenshot, Text, Grafiken enthält.&#10;&#10;KI-generierte Inhalte können fehlerhaft sein.">
            <a:extLst>
              <a:ext uri="{FF2B5EF4-FFF2-40B4-BE49-F238E27FC236}">
                <a16:creationId xmlns:a16="http://schemas.microsoft.com/office/drawing/2014/main" id="{DCA4D3DE-FEB2-4537-A5E2-BB562B2685E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692" y="6809470"/>
            <a:ext cx="1491431" cy="324000"/>
          </a:xfrm>
          <a:prstGeom prst="rect">
            <a:avLst/>
          </a:prstGeom>
        </p:spPr>
      </p:pic>
      <p:pic>
        <p:nvPicPr>
          <p:cNvPr id="38" name="Grafik 37" descr="Ein Bild, das Schrift, Text, Grafiken, Screenshot enthält.&#10;&#10;KI-generierte Inhalte können fehlerhaft sein.">
            <a:extLst>
              <a:ext uri="{FF2B5EF4-FFF2-40B4-BE49-F238E27FC236}">
                <a16:creationId xmlns:a16="http://schemas.microsoft.com/office/drawing/2014/main" id="{1E8B5A03-C38E-475D-96AE-D5695ED8A7F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298" y="6791470"/>
            <a:ext cx="557252" cy="360000"/>
          </a:xfrm>
          <a:prstGeom prst="rect">
            <a:avLst/>
          </a:prstGeom>
        </p:spPr>
      </p:pic>
      <p:pic>
        <p:nvPicPr>
          <p:cNvPr id="39" name="Grafik 38" descr="Ein Bild, das Screenshot, Schrift, Schwarz, Text enthält.&#10;&#10;KI-generierte Inhalte können fehlerhaft sein.">
            <a:extLst>
              <a:ext uri="{FF2B5EF4-FFF2-40B4-BE49-F238E27FC236}">
                <a16:creationId xmlns:a16="http://schemas.microsoft.com/office/drawing/2014/main" id="{2772DFF8-0C63-4651-8D4C-59AD5D1976F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219" y="6331660"/>
            <a:ext cx="1343939" cy="324000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A87DEB62-55F8-44EC-8CF0-200B0246603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496" y="6791470"/>
            <a:ext cx="1036285" cy="360000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21A33783-4E58-43F6-A131-0C2609EBB16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641" y="6773470"/>
            <a:ext cx="705337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278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eck 29"/>
          <p:cNvSpPr/>
          <p:nvPr/>
        </p:nvSpPr>
        <p:spPr>
          <a:xfrm>
            <a:off x="-1" y="5930195"/>
            <a:ext cx="7199313" cy="241108"/>
          </a:xfrm>
          <a:prstGeom prst="rect">
            <a:avLst/>
          </a:prstGeom>
          <a:solidFill>
            <a:srgbClr val="99CCC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143" dirty="0"/>
          </a:p>
        </p:txBody>
      </p:sp>
      <p:sp>
        <p:nvSpPr>
          <p:cNvPr id="3" name="Rechteck 2"/>
          <p:cNvSpPr/>
          <p:nvPr/>
        </p:nvSpPr>
        <p:spPr>
          <a:xfrm>
            <a:off x="493141" y="2083857"/>
            <a:ext cx="6213031" cy="2793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100" dirty="0"/>
          </a:p>
          <a:p>
            <a:r>
              <a:rPr lang="de-DE" sz="1050" dirty="0"/>
              <a:t>24.11.2025 – 17:00-18:30 Uhr – online – Hochschule Emden/Leer</a:t>
            </a:r>
          </a:p>
          <a:p>
            <a:r>
              <a:rPr lang="de-DE" sz="1200" dirty="0">
                <a:latin typeface="Arial Black" panose="020B0A04020102020204" pitchFamily="34" charset="0"/>
              </a:rPr>
              <a:t>Das kleine Einmaleins der Rente</a:t>
            </a:r>
          </a:p>
          <a:p>
            <a:r>
              <a:rPr lang="de-DE" sz="1050" dirty="0" err="1"/>
              <a:t>u.di</a:t>
            </a:r>
            <a:r>
              <a:rPr lang="de-DE" sz="1050" dirty="0"/>
              <a:t> e. V.</a:t>
            </a:r>
          </a:p>
          <a:p>
            <a:endParaRPr lang="de-DE" sz="700" dirty="0"/>
          </a:p>
          <a:p>
            <a:r>
              <a:rPr lang="de-DE" sz="1050" dirty="0"/>
              <a:t>26.11.2025 – 10:30-12:00 Uhr – online – Universität Bremen</a:t>
            </a:r>
          </a:p>
          <a:p>
            <a:r>
              <a:rPr lang="de-DE" sz="1200" dirty="0">
                <a:latin typeface="Arial Black" panose="020B0A04020102020204" pitchFamily="34" charset="0"/>
              </a:rPr>
              <a:t>Demenz – eine Erkrankung mit vielen Gesichtern</a:t>
            </a:r>
          </a:p>
          <a:p>
            <a:r>
              <a:rPr lang="de-DE" sz="1050" dirty="0" err="1"/>
              <a:t>Doreeen</a:t>
            </a:r>
            <a:r>
              <a:rPr lang="de-DE" sz="1050" dirty="0"/>
              <a:t> Wehr, DIKS e.V.</a:t>
            </a:r>
          </a:p>
          <a:p>
            <a:endParaRPr lang="de-DE" sz="700" dirty="0"/>
          </a:p>
          <a:p>
            <a:r>
              <a:rPr lang="de-DE" sz="1050" dirty="0"/>
              <a:t>04.12.2025 – 10:00-11:00 Uhr – online – TU Clausthal</a:t>
            </a:r>
          </a:p>
          <a:p>
            <a:r>
              <a:rPr lang="de-DE" sz="1200" dirty="0">
                <a:latin typeface="Arial Black" panose="020B0A04020102020204" pitchFamily="34" charset="0"/>
              </a:rPr>
              <a:t>Wenn Kinder pflegebedürftig sind</a:t>
            </a:r>
          </a:p>
          <a:p>
            <a:r>
              <a:rPr lang="de-DE" sz="1050" dirty="0"/>
              <a:t>Jutta Bickelhaupt, Viva </a:t>
            </a:r>
            <a:r>
              <a:rPr lang="de-DE" sz="1050" dirty="0" err="1"/>
              <a:t>FamilienService</a:t>
            </a:r>
            <a:r>
              <a:rPr lang="de-DE" sz="1050" dirty="0"/>
              <a:t> GmbH</a:t>
            </a:r>
          </a:p>
          <a:p>
            <a:endParaRPr lang="de-DE" sz="700" dirty="0"/>
          </a:p>
          <a:p>
            <a:r>
              <a:rPr lang="de-DE" sz="1050" dirty="0"/>
              <a:t>29.01.2026 – 09:00-13:00 Uhr – online – Medizinische Hochschule Hannover</a:t>
            </a:r>
          </a:p>
          <a:p>
            <a:r>
              <a:rPr lang="de-DE" sz="1200" dirty="0">
                <a:latin typeface="Arial Black" panose="020B0A04020102020204" pitchFamily="34" charset="0"/>
              </a:rPr>
              <a:t>Letzte Hilfe – Menschen am Lebensende begleiten</a:t>
            </a:r>
          </a:p>
          <a:p>
            <a:r>
              <a:rPr lang="de-DE" sz="1050" dirty="0"/>
              <a:t>Dirk Aumann, </a:t>
            </a:r>
            <a:r>
              <a:rPr lang="de-DE" sz="1050" dirty="0" err="1"/>
              <a:t>Praecaveo</a:t>
            </a:r>
            <a:r>
              <a:rPr lang="de-DE" sz="1050" dirty="0"/>
              <a:t> gGmbH und Kerstin </a:t>
            </a:r>
            <a:r>
              <a:rPr lang="de-DE" sz="1050" dirty="0" err="1"/>
              <a:t>Bugow</a:t>
            </a:r>
            <a:r>
              <a:rPr lang="de-DE" sz="1050" dirty="0"/>
              <a:t>, MHH-Familienservice</a:t>
            </a:r>
          </a:p>
          <a:p>
            <a:endParaRPr lang="de-DE" sz="1100" dirty="0"/>
          </a:p>
        </p:txBody>
      </p:sp>
      <p:pic>
        <p:nvPicPr>
          <p:cNvPr id="48" name="Grafik 47">
            <a:extLst>
              <a:ext uri="{FF2B5EF4-FFF2-40B4-BE49-F238E27FC236}">
                <a16:creationId xmlns:a16="http://schemas.microsoft.com/office/drawing/2014/main" id="{CE4655A8-36D9-4BE8-BA2B-D082B08144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5" r="3733"/>
          <a:stretch/>
        </p:blipFill>
        <p:spPr>
          <a:xfrm>
            <a:off x="4907293" y="-5"/>
            <a:ext cx="1137586" cy="1138679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ED82BC0A-CAB0-46B4-810A-F6A4E96C85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6" r="35471" b="48893"/>
          <a:stretch/>
        </p:blipFill>
        <p:spPr>
          <a:xfrm>
            <a:off x="3626083" y="3122"/>
            <a:ext cx="1281210" cy="1135552"/>
          </a:xfrm>
          <a:prstGeom prst="rect">
            <a:avLst/>
          </a:prstGeom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12A24347-14C1-4DCA-B2BD-EBB775B1E3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6" r="880"/>
          <a:stretch/>
        </p:blipFill>
        <p:spPr>
          <a:xfrm>
            <a:off x="1037691" y="1"/>
            <a:ext cx="1323748" cy="1138680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973AD004-54BC-4258-BCDC-875D8B476E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8" r="18237"/>
          <a:stretch/>
        </p:blipFill>
        <p:spPr>
          <a:xfrm>
            <a:off x="6044879" y="1"/>
            <a:ext cx="1154433" cy="1138674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2AF553D7-95A2-4EAB-ACDE-5A59751027F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" t="20979" r="724" b="6383"/>
          <a:stretch/>
        </p:blipFill>
        <p:spPr>
          <a:xfrm>
            <a:off x="0" y="0"/>
            <a:ext cx="1037690" cy="1138680"/>
          </a:xfrm>
          <a:prstGeom prst="rect">
            <a:avLst/>
          </a:prstGeom>
        </p:spPr>
      </p:pic>
      <p:sp>
        <p:nvSpPr>
          <p:cNvPr id="53" name="Rechteck 52">
            <a:extLst>
              <a:ext uri="{FF2B5EF4-FFF2-40B4-BE49-F238E27FC236}">
                <a16:creationId xmlns:a16="http://schemas.microsoft.com/office/drawing/2014/main" id="{88998662-F576-4D2F-99CA-41EBD0BA8013}"/>
              </a:ext>
            </a:extLst>
          </p:cNvPr>
          <p:cNvSpPr/>
          <p:nvPr/>
        </p:nvSpPr>
        <p:spPr>
          <a:xfrm>
            <a:off x="0" y="1"/>
            <a:ext cx="1037690" cy="1138680"/>
          </a:xfrm>
          <a:prstGeom prst="rect">
            <a:avLst/>
          </a:prstGeom>
          <a:solidFill>
            <a:srgbClr val="99CCC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143" dirty="0"/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DE0BBA20-3844-4DDB-BB44-4E78F2A63590}"/>
              </a:ext>
            </a:extLst>
          </p:cNvPr>
          <p:cNvSpPr/>
          <p:nvPr/>
        </p:nvSpPr>
        <p:spPr>
          <a:xfrm>
            <a:off x="4910423" y="-9"/>
            <a:ext cx="1134000" cy="1138683"/>
          </a:xfrm>
          <a:prstGeom prst="rect">
            <a:avLst/>
          </a:prstGeom>
          <a:solidFill>
            <a:srgbClr val="99CCC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143" dirty="0"/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5E0ADEB9-CE8C-4F3D-B6CF-B276E1F91797}"/>
              </a:ext>
            </a:extLst>
          </p:cNvPr>
          <p:cNvSpPr/>
          <p:nvPr/>
        </p:nvSpPr>
        <p:spPr>
          <a:xfrm>
            <a:off x="3629094" y="-5"/>
            <a:ext cx="1296000" cy="1138679"/>
          </a:xfrm>
          <a:prstGeom prst="rect">
            <a:avLst/>
          </a:prstGeom>
          <a:solidFill>
            <a:srgbClr val="99CC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143" dirty="0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26A93A59-03D1-4660-BCFF-E314242FD5F9}"/>
              </a:ext>
            </a:extLst>
          </p:cNvPr>
          <p:cNvSpPr/>
          <p:nvPr/>
        </p:nvSpPr>
        <p:spPr>
          <a:xfrm>
            <a:off x="1037690" y="0"/>
            <a:ext cx="1323749" cy="1138680"/>
          </a:xfrm>
          <a:prstGeom prst="rect">
            <a:avLst/>
          </a:prstGeom>
          <a:solidFill>
            <a:srgbClr val="99CC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143" dirty="0"/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33089F0D-1A7B-4249-A9A8-19CD7C09D6FC}"/>
              </a:ext>
            </a:extLst>
          </p:cNvPr>
          <p:cNvSpPr/>
          <p:nvPr/>
        </p:nvSpPr>
        <p:spPr>
          <a:xfrm>
            <a:off x="6044879" y="0"/>
            <a:ext cx="1154433" cy="1138674"/>
          </a:xfrm>
          <a:prstGeom prst="rect">
            <a:avLst/>
          </a:prstGeom>
          <a:solidFill>
            <a:srgbClr val="99CC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143" dirty="0"/>
          </a:p>
        </p:txBody>
      </p:sp>
      <p:pic>
        <p:nvPicPr>
          <p:cNvPr id="58" name="Grafik 57">
            <a:extLst>
              <a:ext uri="{FF2B5EF4-FFF2-40B4-BE49-F238E27FC236}">
                <a16:creationId xmlns:a16="http://schemas.microsoft.com/office/drawing/2014/main" id="{B296D88A-0B32-4B5A-B05A-14228E30658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" r="44881" b="25755"/>
          <a:stretch/>
        </p:blipFill>
        <p:spPr>
          <a:xfrm>
            <a:off x="2359097" y="-2"/>
            <a:ext cx="1275798" cy="1138681"/>
          </a:xfrm>
          <a:prstGeom prst="rect">
            <a:avLst/>
          </a:prstGeom>
        </p:spPr>
      </p:pic>
      <p:sp>
        <p:nvSpPr>
          <p:cNvPr id="59" name="Rechteck 58">
            <a:extLst>
              <a:ext uri="{FF2B5EF4-FFF2-40B4-BE49-F238E27FC236}">
                <a16:creationId xmlns:a16="http://schemas.microsoft.com/office/drawing/2014/main" id="{73544B4F-503A-4C09-BB66-EB90BA70F8CD}"/>
              </a:ext>
            </a:extLst>
          </p:cNvPr>
          <p:cNvSpPr/>
          <p:nvPr/>
        </p:nvSpPr>
        <p:spPr>
          <a:xfrm>
            <a:off x="2366459" y="-4"/>
            <a:ext cx="1268436" cy="1138683"/>
          </a:xfrm>
          <a:prstGeom prst="rect">
            <a:avLst/>
          </a:prstGeom>
          <a:solidFill>
            <a:srgbClr val="99CCC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143" dirty="0"/>
          </a:p>
        </p:txBody>
      </p:sp>
      <p:pic>
        <p:nvPicPr>
          <p:cNvPr id="69" name="Grafik 68">
            <a:extLst>
              <a:ext uri="{FF2B5EF4-FFF2-40B4-BE49-F238E27FC236}">
                <a16:creationId xmlns:a16="http://schemas.microsoft.com/office/drawing/2014/main" id="{90ECBC8F-9B8F-40F1-8369-57CDA2D5257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6" b="10525"/>
          <a:stretch/>
        </p:blipFill>
        <p:spPr>
          <a:xfrm>
            <a:off x="49132" y="6331660"/>
            <a:ext cx="1798830" cy="324000"/>
          </a:xfrm>
          <a:prstGeom prst="rect">
            <a:avLst/>
          </a:prstGeom>
        </p:spPr>
      </p:pic>
      <p:pic>
        <p:nvPicPr>
          <p:cNvPr id="70" name="Grafik 69">
            <a:extLst>
              <a:ext uri="{FF2B5EF4-FFF2-40B4-BE49-F238E27FC236}">
                <a16:creationId xmlns:a16="http://schemas.microsoft.com/office/drawing/2014/main" id="{7E0845B4-66BE-489A-8A54-D64EB5D9F3A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415" y="6331660"/>
            <a:ext cx="965981" cy="324000"/>
          </a:xfrm>
          <a:prstGeom prst="rect">
            <a:avLst/>
          </a:prstGeom>
        </p:spPr>
      </p:pic>
      <p:pic>
        <p:nvPicPr>
          <p:cNvPr id="71" name="Grafik 70">
            <a:extLst>
              <a:ext uri="{FF2B5EF4-FFF2-40B4-BE49-F238E27FC236}">
                <a16:creationId xmlns:a16="http://schemas.microsoft.com/office/drawing/2014/main" id="{F5EA3CF5-51DC-48C5-8CDD-55199DF143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6" y="6809470"/>
            <a:ext cx="902268" cy="324000"/>
          </a:xfrm>
          <a:prstGeom prst="rect">
            <a:avLst/>
          </a:prstGeom>
        </p:spPr>
      </p:pic>
      <p:pic>
        <p:nvPicPr>
          <p:cNvPr id="72" name="Grafik 71" descr="Ein Bild, das Text, Schrift, Logo, Grafiken enthält.&#10;&#10;KI-generierte Inhalte können fehlerhaft sein.">
            <a:extLst>
              <a:ext uri="{FF2B5EF4-FFF2-40B4-BE49-F238E27FC236}">
                <a16:creationId xmlns:a16="http://schemas.microsoft.com/office/drawing/2014/main" id="{3291144D-DABC-419C-B60D-AD02BCA2729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652" y="6331660"/>
            <a:ext cx="1739291" cy="324000"/>
          </a:xfrm>
          <a:prstGeom prst="rect">
            <a:avLst/>
          </a:prstGeom>
        </p:spPr>
      </p:pic>
      <p:pic>
        <p:nvPicPr>
          <p:cNvPr id="73" name="Grafik 72" descr="Ein Bild, das Schrift, Screenshot, Text, Grafiken enthält.&#10;&#10;KI-generierte Inhalte können fehlerhaft sein.">
            <a:extLst>
              <a:ext uri="{FF2B5EF4-FFF2-40B4-BE49-F238E27FC236}">
                <a16:creationId xmlns:a16="http://schemas.microsoft.com/office/drawing/2014/main" id="{D5F9A162-436E-443B-9A37-09814D9402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692" y="6809470"/>
            <a:ext cx="1491431" cy="324000"/>
          </a:xfrm>
          <a:prstGeom prst="rect">
            <a:avLst/>
          </a:prstGeom>
        </p:spPr>
      </p:pic>
      <p:pic>
        <p:nvPicPr>
          <p:cNvPr id="74" name="Grafik 73" descr="Ein Bild, das Schrift, Text, Grafiken, Screenshot enthält.&#10;&#10;KI-generierte Inhalte können fehlerhaft sein.">
            <a:extLst>
              <a:ext uri="{FF2B5EF4-FFF2-40B4-BE49-F238E27FC236}">
                <a16:creationId xmlns:a16="http://schemas.microsoft.com/office/drawing/2014/main" id="{E387E5EE-1CD6-42B6-B6E1-16DDEA3813C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298" y="6791470"/>
            <a:ext cx="557252" cy="360000"/>
          </a:xfrm>
          <a:prstGeom prst="rect">
            <a:avLst/>
          </a:prstGeom>
        </p:spPr>
      </p:pic>
      <p:pic>
        <p:nvPicPr>
          <p:cNvPr id="75" name="Grafik 74" descr="Ein Bild, das Screenshot, Schrift, Schwarz, Text enthält.&#10;&#10;KI-generierte Inhalte können fehlerhaft sein.">
            <a:extLst>
              <a:ext uri="{FF2B5EF4-FFF2-40B4-BE49-F238E27FC236}">
                <a16:creationId xmlns:a16="http://schemas.microsoft.com/office/drawing/2014/main" id="{F4147831-D060-4724-8945-45BAC7C3D6F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219" y="6331660"/>
            <a:ext cx="1343939" cy="324000"/>
          </a:xfrm>
          <a:prstGeom prst="rect">
            <a:avLst/>
          </a:prstGeom>
        </p:spPr>
      </p:pic>
      <p:pic>
        <p:nvPicPr>
          <p:cNvPr id="76" name="Grafik 75">
            <a:extLst>
              <a:ext uri="{FF2B5EF4-FFF2-40B4-BE49-F238E27FC236}">
                <a16:creationId xmlns:a16="http://schemas.microsoft.com/office/drawing/2014/main" id="{59E827A0-C1EC-432C-9F1B-C8BB03FA683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496" y="6791470"/>
            <a:ext cx="1036285" cy="360000"/>
          </a:xfrm>
          <a:prstGeom prst="rect">
            <a:avLst/>
          </a:prstGeom>
        </p:spPr>
      </p:pic>
      <p:pic>
        <p:nvPicPr>
          <p:cNvPr id="77" name="Grafik 76">
            <a:extLst>
              <a:ext uri="{FF2B5EF4-FFF2-40B4-BE49-F238E27FC236}">
                <a16:creationId xmlns:a16="http://schemas.microsoft.com/office/drawing/2014/main" id="{7E8AFB8D-9F7F-4730-A20F-0589C5FB3B8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641" y="6773470"/>
            <a:ext cx="705337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44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5" r="3733"/>
          <a:stretch/>
        </p:blipFill>
        <p:spPr>
          <a:xfrm>
            <a:off x="4907293" y="-5"/>
            <a:ext cx="1137586" cy="1138679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6" r="35471" b="48893"/>
          <a:stretch/>
        </p:blipFill>
        <p:spPr>
          <a:xfrm>
            <a:off x="3626083" y="3122"/>
            <a:ext cx="1281210" cy="113555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6" r="880"/>
          <a:stretch/>
        </p:blipFill>
        <p:spPr>
          <a:xfrm>
            <a:off x="1037691" y="1"/>
            <a:ext cx="1323748" cy="113868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8" r="18237"/>
          <a:stretch/>
        </p:blipFill>
        <p:spPr>
          <a:xfrm>
            <a:off x="6044879" y="1"/>
            <a:ext cx="1154433" cy="113867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" t="20979" r="724" b="6383"/>
          <a:stretch/>
        </p:blipFill>
        <p:spPr>
          <a:xfrm>
            <a:off x="0" y="0"/>
            <a:ext cx="1037690" cy="113868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0" y="1"/>
            <a:ext cx="1037690" cy="1138680"/>
          </a:xfrm>
          <a:prstGeom prst="rect">
            <a:avLst/>
          </a:prstGeom>
          <a:solidFill>
            <a:srgbClr val="99CCC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143" dirty="0"/>
          </a:p>
        </p:txBody>
      </p:sp>
      <p:sp>
        <p:nvSpPr>
          <p:cNvPr id="24" name="Rechteck 23"/>
          <p:cNvSpPr/>
          <p:nvPr/>
        </p:nvSpPr>
        <p:spPr>
          <a:xfrm>
            <a:off x="4910423" y="-9"/>
            <a:ext cx="1134000" cy="1138683"/>
          </a:xfrm>
          <a:prstGeom prst="rect">
            <a:avLst/>
          </a:prstGeom>
          <a:solidFill>
            <a:srgbClr val="99CCC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143" dirty="0"/>
          </a:p>
        </p:txBody>
      </p:sp>
      <p:sp>
        <p:nvSpPr>
          <p:cNvPr id="25" name="Rechteck 24"/>
          <p:cNvSpPr/>
          <p:nvPr/>
        </p:nvSpPr>
        <p:spPr>
          <a:xfrm>
            <a:off x="3629094" y="-5"/>
            <a:ext cx="1296000" cy="1138679"/>
          </a:xfrm>
          <a:prstGeom prst="rect">
            <a:avLst/>
          </a:prstGeom>
          <a:solidFill>
            <a:srgbClr val="99CC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143" dirty="0"/>
          </a:p>
        </p:txBody>
      </p:sp>
      <p:sp>
        <p:nvSpPr>
          <p:cNvPr id="26" name="Rechteck 25"/>
          <p:cNvSpPr/>
          <p:nvPr/>
        </p:nvSpPr>
        <p:spPr>
          <a:xfrm>
            <a:off x="1037690" y="0"/>
            <a:ext cx="1323749" cy="1138680"/>
          </a:xfrm>
          <a:prstGeom prst="rect">
            <a:avLst/>
          </a:prstGeom>
          <a:solidFill>
            <a:srgbClr val="99CC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143" dirty="0"/>
          </a:p>
        </p:txBody>
      </p:sp>
      <p:sp>
        <p:nvSpPr>
          <p:cNvPr id="27" name="Rechteck 26"/>
          <p:cNvSpPr/>
          <p:nvPr/>
        </p:nvSpPr>
        <p:spPr>
          <a:xfrm>
            <a:off x="6044879" y="0"/>
            <a:ext cx="1154433" cy="1138674"/>
          </a:xfrm>
          <a:prstGeom prst="rect">
            <a:avLst/>
          </a:prstGeom>
          <a:solidFill>
            <a:srgbClr val="99CC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143" dirty="0"/>
          </a:p>
        </p:txBody>
      </p:sp>
      <p:pic>
        <p:nvPicPr>
          <p:cNvPr id="28" name="Grafik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" r="44881" b="25755"/>
          <a:stretch/>
        </p:blipFill>
        <p:spPr>
          <a:xfrm>
            <a:off x="2359097" y="-2"/>
            <a:ext cx="1275798" cy="1138681"/>
          </a:xfrm>
          <a:prstGeom prst="rect">
            <a:avLst/>
          </a:prstGeom>
        </p:spPr>
      </p:pic>
      <p:sp>
        <p:nvSpPr>
          <p:cNvPr id="29" name="Rechteck 28"/>
          <p:cNvSpPr/>
          <p:nvPr/>
        </p:nvSpPr>
        <p:spPr>
          <a:xfrm>
            <a:off x="2366459" y="-4"/>
            <a:ext cx="1268436" cy="1138683"/>
          </a:xfrm>
          <a:prstGeom prst="rect">
            <a:avLst/>
          </a:prstGeom>
          <a:solidFill>
            <a:srgbClr val="99CCC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143" dirty="0"/>
          </a:p>
        </p:txBody>
      </p:sp>
      <p:sp>
        <p:nvSpPr>
          <p:cNvPr id="30" name="Rechteck 29"/>
          <p:cNvSpPr/>
          <p:nvPr/>
        </p:nvSpPr>
        <p:spPr>
          <a:xfrm>
            <a:off x="-1" y="5930195"/>
            <a:ext cx="7199313" cy="241108"/>
          </a:xfrm>
          <a:prstGeom prst="rect">
            <a:avLst/>
          </a:prstGeom>
          <a:solidFill>
            <a:srgbClr val="99CCC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143" dirty="0"/>
          </a:p>
        </p:txBody>
      </p:sp>
      <p:sp>
        <p:nvSpPr>
          <p:cNvPr id="3" name="Rechteck 2"/>
          <p:cNvSpPr/>
          <p:nvPr/>
        </p:nvSpPr>
        <p:spPr>
          <a:xfrm>
            <a:off x="414313" y="1572178"/>
            <a:ext cx="6370686" cy="4054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50" dirty="0"/>
              <a:t>04.02.2026 – 11:00-13:00 Uhr – online – Leuphana Universität Lüneburg</a:t>
            </a:r>
          </a:p>
          <a:p>
            <a:r>
              <a:rPr lang="de-DE" sz="1200" dirty="0">
                <a:latin typeface="Arial Black" panose="020B0A04020102020204" pitchFamily="34" charset="0"/>
              </a:rPr>
              <a:t>Wenn die Eltern alt werden: Zwischen Fürsorge und Rollenwandel</a:t>
            </a:r>
          </a:p>
          <a:p>
            <a:r>
              <a:rPr lang="de-DE" sz="1050" dirty="0"/>
              <a:t>Peggy </a:t>
            </a:r>
            <a:r>
              <a:rPr lang="de-DE" sz="1050" dirty="0" err="1"/>
              <a:t>Elfmann</a:t>
            </a:r>
            <a:r>
              <a:rPr lang="de-DE" sz="1050" dirty="0"/>
              <a:t>, Journalistin, Autorin und </a:t>
            </a:r>
            <a:r>
              <a:rPr lang="de-DE" sz="1050" dirty="0" err="1"/>
              <a:t>Speakerin</a:t>
            </a:r>
            <a:endParaRPr lang="de-DE" sz="1050" dirty="0"/>
          </a:p>
          <a:p>
            <a:endParaRPr lang="de-DE" sz="700" dirty="0"/>
          </a:p>
          <a:p>
            <a:r>
              <a:rPr lang="de-DE" sz="1050" dirty="0"/>
              <a:t>06.02.2026 – 10:00-11:30 Uhr – online – Ostfalia Hochschule für angewandte Wissenschaften</a:t>
            </a:r>
          </a:p>
          <a:p>
            <a:r>
              <a:rPr lang="de-DE" sz="1200" dirty="0">
                <a:latin typeface="Arial Black" panose="020B0A04020102020204" pitchFamily="34" charset="0"/>
              </a:rPr>
              <a:t>Pflege mit Studium und Berufstätigkeit vereinbaren – Welche Unterstützung gibt es?</a:t>
            </a:r>
          </a:p>
          <a:p>
            <a:r>
              <a:rPr lang="de-DE" sz="1050" dirty="0"/>
              <a:t>Barbara Schmidtke, Pflegestützpunkt Stadt Braunschweig</a:t>
            </a:r>
          </a:p>
          <a:p>
            <a:endParaRPr lang="de-DE" sz="700" dirty="0"/>
          </a:p>
          <a:p>
            <a:r>
              <a:rPr lang="de-DE" sz="1050" dirty="0"/>
              <a:t>11.02.2026 – 10:00-12:00 Uhr – online – TU Clausthal</a:t>
            </a:r>
          </a:p>
          <a:p>
            <a:r>
              <a:rPr lang="de-DE" sz="1200" dirty="0">
                <a:latin typeface="Arial Black" panose="020B0A04020102020204" pitchFamily="34" charset="0"/>
              </a:rPr>
              <a:t>Pflegeschätze – Gut für mich sorgen als pflegender Elternteil</a:t>
            </a:r>
          </a:p>
          <a:p>
            <a:r>
              <a:rPr lang="de-DE" sz="1050" dirty="0"/>
              <a:t>Prof. Dr. Astrid Herold-</a:t>
            </a:r>
            <a:r>
              <a:rPr lang="de-DE" sz="1050" dirty="0" err="1"/>
              <a:t>Majumdar</a:t>
            </a:r>
            <a:r>
              <a:rPr lang="de-DE" sz="1050" dirty="0"/>
              <a:t>, Pflegewissenschaftlerin, Hochschule München</a:t>
            </a:r>
          </a:p>
          <a:p>
            <a:endParaRPr lang="de-DE" sz="700" dirty="0"/>
          </a:p>
          <a:p>
            <a:r>
              <a:rPr lang="de-DE" sz="1050" dirty="0"/>
              <a:t>11.02.2026 – 15:00-16:30 Uhr – online – Carl von Ossietzky Universität Oldenburg</a:t>
            </a:r>
          </a:p>
          <a:p>
            <a:r>
              <a:rPr lang="de-DE" sz="1200" dirty="0">
                <a:latin typeface="Arial Black" panose="020B0A04020102020204" pitchFamily="34" charset="0"/>
              </a:rPr>
              <a:t>Mein digitaler Nachlass – Alles rund um die digitale Vorsorge</a:t>
            </a:r>
          </a:p>
          <a:p>
            <a:r>
              <a:rPr lang="de-DE" sz="1050" dirty="0"/>
              <a:t>Petra Borgmann und Hendrik Grabowski, Verbraucherzentrale Osnabrück</a:t>
            </a:r>
          </a:p>
          <a:p>
            <a:endParaRPr lang="de-DE" sz="700" dirty="0"/>
          </a:p>
          <a:p>
            <a:r>
              <a:rPr lang="de-DE" sz="1050" dirty="0"/>
              <a:t>23.02.2026, – 10:00-12:00 Uhr – online –  Hochschule Hannover</a:t>
            </a:r>
          </a:p>
          <a:p>
            <a:r>
              <a:rPr lang="de-DE" sz="1200" dirty="0">
                <a:latin typeface="Arial Black" panose="020B0A04020102020204" pitchFamily="34" charset="0"/>
              </a:rPr>
              <a:t>ADHS – was ist das? </a:t>
            </a:r>
          </a:p>
          <a:p>
            <a:r>
              <a:rPr lang="de-DE" sz="1050" dirty="0"/>
              <a:t>Kirsten Riedelbauch, Kinderkrankenschwester, ADHS-Beraterin und Elterntrainerin</a:t>
            </a:r>
          </a:p>
          <a:p>
            <a:endParaRPr lang="de-DE" sz="700" dirty="0"/>
          </a:p>
          <a:p>
            <a:r>
              <a:rPr lang="de-DE" sz="1050" dirty="0"/>
              <a:t>05.03.2026 – 12:00-13:00 Uhr – online – Georg-August-Universität Göttingen</a:t>
            </a:r>
          </a:p>
          <a:p>
            <a:r>
              <a:rPr lang="de-DE" sz="1200" dirty="0">
                <a:latin typeface="Arial Black" panose="020B0A04020102020204" pitchFamily="34" charset="0"/>
              </a:rPr>
              <a:t>Wenn Unterstützung abgelehnt wird – Ansätze für ein gelingendes Miteinander</a:t>
            </a:r>
          </a:p>
          <a:p>
            <a:r>
              <a:rPr lang="de-DE" sz="1050" dirty="0"/>
              <a:t>Silke </a:t>
            </a:r>
            <a:r>
              <a:rPr lang="de-DE" sz="1050" dirty="0" err="1"/>
              <a:t>Niewohner</a:t>
            </a:r>
            <a:r>
              <a:rPr lang="de-DE" sz="1050" dirty="0"/>
              <a:t>, Gesundheitswissenschaftlerin (MPH)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E11D488D-5E7C-492F-A9B4-14BAF6AAE6B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6" b="10525"/>
          <a:stretch/>
        </p:blipFill>
        <p:spPr>
          <a:xfrm>
            <a:off x="49132" y="6331660"/>
            <a:ext cx="1798830" cy="324000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56FC967D-CCE4-47EF-8641-161B8A9FEFD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415" y="6331660"/>
            <a:ext cx="965981" cy="324000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DD692C69-4CD1-42AB-B31E-82941E98461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6" y="6809470"/>
            <a:ext cx="902268" cy="324000"/>
          </a:xfrm>
          <a:prstGeom prst="rect">
            <a:avLst/>
          </a:prstGeom>
        </p:spPr>
      </p:pic>
      <p:pic>
        <p:nvPicPr>
          <p:cNvPr id="42" name="Grafik 41" descr="Ein Bild, das Text, Schrift, Logo, Grafiken enthält.&#10;&#10;KI-generierte Inhalte können fehlerhaft sein.">
            <a:extLst>
              <a:ext uri="{FF2B5EF4-FFF2-40B4-BE49-F238E27FC236}">
                <a16:creationId xmlns:a16="http://schemas.microsoft.com/office/drawing/2014/main" id="{3935D5D7-C247-47D6-94A3-53E8D413B6C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652" y="6331660"/>
            <a:ext cx="1739291" cy="324000"/>
          </a:xfrm>
          <a:prstGeom prst="rect">
            <a:avLst/>
          </a:prstGeom>
        </p:spPr>
      </p:pic>
      <p:pic>
        <p:nvPicPr>
          <p:cNvPr id="43" name="Grafik 42" descr="Ein Bild, das Schrift, Screenshot, Text, Grafiken enthält.&#10;&#10;KI-generierte Inhalte können fehlerhaft sein.">
            <a:extLst>
              <a:ext uri="{FF2B5EF4-FFF2-40B4-BE49-F238E27FC236}">
                <a16:creationId xmlns:a16="http://schemas.microsoft.com/office/drawing/2014/main" id="{C03AA0F9-EAF6-4A2B-BD78-90213329162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692" y="6809470"/>
            <a:ext cx="1491431" cy="324000"/>
          </a:xfrm>
          <a:prstGeom prst="rect">
            <a:avLst/>
          </a:prstGeom>
        </p:spPr>
      </p:pic>
      <p:pic>
        <p:nvPicPr>
          <p:cNvPr id="44" name="Grafik 43" descr="Ein Bild, das Schrift, Text, Grafiken, Screenshot enthält.&#10;&#10;KI-generierte Inhalte können fehlerhaft sein.">
            <a:extLst>
              <a:ext uri="{FF2B5EF4-FFF2-40B4-BE49-F238E27FC236}">
                <a16:creationId xmlns:a16="http://schemas.microsoft.com/office/drawing/2014/main" id="{CDA50ED0-2016-464A-ADB9-1EB02643494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298" y="6791470"/>
            <a:ext cx="557252" cy="360000"/>
          </a:xfrm>
          <a:prstGeom prst="rect">
            <a:avLst/>
          </a:prstGeom>
        </p:spPr>
      </p:pic>
      <p:pic>
        <p:nvPicPr>
          <p:cNvPr id="45" name="Grafik 44" descr="Ein Bild, das Screenshot, Schrift, Schwarz, Text enthält.&#10;&#10;KI-generierte Inhalte können fehlerhaft sein.">
            <a:extLst>
              <a:ext uri="{FF2B5EF4-FFF2-40B4-BE49-F238E27FC236}">
                <a16:creationId xmlns:a16="http://schemas.microsoft.com/office/drawing/2014/main" id="{2958600C-F549-4960-A608-20ED00D69D0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219" y="6331660"/>
            <a:ext cx="1343939" cy="324000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A26A0C6C-20C2-4E9E-92AE-74B305A8677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496" y="6791470"/>
            <a:ext cx="1036285" cy="360000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7CAFA9E7-9EFC-41C9-947D-49ACF21E9BE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641" y="6773470"/>
            <a:ext cx="705337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222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278</Words>
  <Application>Microsoft Office PowerPoint</Application>
  <PresentationFormat>Benutzerdefiniert</PresentationFormat>
  <Paragraphs>41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Arial</vt:lpstr>
      <vt:lpstr>Arial Black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Buschak</dc:creator>
  <cp:lastModifiedBy>Bugow, Kerstin</cp:lastModifiedBy>
  <cp:revision>111</cp:revision>
  <dcterms:created xsi:type="dcterms:W3CDTF">2022-06-02T14:51:05Z</dcterms:created>
  <dcterms:modified xsi:type="dcterms:W3CDTF">2025-11-20T07:22:37Z</dcterms:modified>
</cp:coreProperties>
</file>