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565" r:id="rId2"/>
    <p:sldId id="823" r:id="rId3"/>
    <p:sldId id="837" r:id="rId4"/>
    <p:sldId id="839" r:id="rId5"/>
    <p:sldId id="827" r:id="rId6"/>
    <p:sldId id="824" r:id="rId7"/>
    <p:sldId id="825" r:id="rId8"/>
    <p:sldId id="834" r:id="rId9"/>
    <p:sldId id="826" r:id="rId10"/>
    <p:sldId id="828" r:id="rId11"/>
    <p:sldId id="829" r:id="rId12"/>
    <p:sldId id="830" r:id="rId13"/>
    <p:sldId id="835" r:id="rId14"/>
    <p:sldId id="831" r:id="rId15"/>
    <p:sldId id="832" r:id="rId16"/>
    <p:sldId id="833" r:id="rId17"/>
  </p:sldIdLst>
  <p:sldSz cx="9144000" cy="6858000" type="screen4x3"/>
  <p:notesSz cx="6797675" cy="9926638"/>
  <p:defaultTextStyle>
    <a:defPPr>
      <a:defRPr lang="de-DE"/>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33">
          <p15:clr>
            <a:srgbClr val="A4A3A4"/>
          </p15:clr>
        </p15:guide>
        <p15:guide id="2" orient="horz" pos="3566">
          <p15:clr>
            <a:srgbClr val="A4A3A4"/>
          </p15:clr>
        </p15:guide>
        <p15:guide id="3" orient="horz" pos="3997">
          <p15:clr>
            <a:srgbClr val="A4A3A4"/>
          </p15:clr>
        </p15:guide>
        <p15:guide id="4" orient="horz" pos="709">
          <p15:clr>
            <a:srgbClr val="A4A3A4"/>
          </p15:clr>
        </p15:guide>
        <p15:guide id="5" orient="horz" pos="300">
          <p15:clr>
            <a:srgbClr val="A4A3A4"/>
          </p15:clr>
        </p15:guide>
        <p15:guide id="6" pos="2880">
          <p15:clr>
            <a:srgbClr val="A4A3A4"/>
          </p15:clr>
        </p15:guide>
        <p15:guide id="7" pos="3243">
          <p15:clr>
            <a:srgbClr val="A4A3A4"/>
          </p15:clr>
        </p15:guide>
        <p15:guide id="8" pos="5193">
          <p15:clr>
            <a:srgbClr val="A4A3A4"/>
          </p15:clr>
        </p15:guide>
        <p15:guide id="9" pos="839">
          <p15:clr>
            <a:srgbClr val="A4A3A4"/>
          </p15:clr>
        </p15:guide>
        <p15:guide id="10" pos="4150">
          <p15:clr>
            <a:srgbClr val="A4A3A4"/>
          </p15:clr>
        </p15:guide>
        <p15:guide id="11" pos="340">
          <p15:clr>
            <a:srgbClr val="A4A3A4"/>
          </p15:clr>
        </p15:guide>
        <p15:guide id="12" pos="5329">
          <p15:clr>
            <a:srgbClr val="A4A3A4"/>
          </p15:clr>
        </p15:guide>
        <p15:guide id="13" orient="horz" pos="39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EBE"/>
    <a:srgbClr val="CC0000"/>
    <a:srgbClr val="FF0066"/>
    <a:srgbClr val="FF6600"/>
    <a:srgbClr val="FF5050"/>
    <a:srgbClr val="F03C14"/>
    <a:srgbClr val="786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11" autoAdjust="0"/>
    <p:restoredTop sz="91514" autoAdjust="0"/>
  </p:normalViewPr>
  <p:slideViewPr>
    <p:cSldViewPr>
      <p:cViewPr varScale="1">
        <p:scale>
          <a:sx n="102" d="100"/>
          <a:sy n="102" d="100"/>
        </p:scale>
        <p:origin x="1716" y="120"/>
      </p:cViewPr>
      <p:guideLst>
        <p:guide orient="horz" pos="1933"/>
        <p:guide orient="horz" pos="3566"/>
        <p:guide orient="horz" pos="3997"/>
        <p:guide orient="horz" pos="709"/>
        <p:guide orient="horz" pos="300"/>
        <p:guide pos="2880"/>
        <p:guide pos="3243"/>
        <p:guide pos="5193"/>
        <p:guide pos="839"/>
        <p:guide pos="4150"/>
        <p:guide pos="340"/>
        <p:guide pos="5329"/>
        <p:guide orient="horz" pos="39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423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23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423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7706B88-5517-4FAC-9590-471BE245CF1A}" type="slidenum">
              <a:rPr lang="de-DE"/>
              <a:pPr>
                <a:defRPr/>
              </a:pPr>
              <a:t>‹Nr.›</a:t>
            </a:fld>
            <a:endParaRPr lang="de-DE"/>
          </a:p>
        </p:txBody>
      </p:sp>
    </p:spTree>
    <p:extLst>
      <p:ext uri="{BB962C8B-B14F-4D97-AF65-F5344CB8AC3E}">
        <p14:creationId xmlns:p14="http://schemas.microsoft.com/office/powerpoint/2010/main" val="3485975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2457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451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79768" y="4715154"/>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Edit text master formats by clicking</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2458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2458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F1309BB-0BA2-4B6A-A6AC-F0E09D49C253}" type="slidenum">
              <a:rPr lang="de-DE"/>
              <a:t>‹Nr.›</a:t>
            </a:fld>
            <a:endParaRPr lang="de-DE"/>
          </a:p>
        </p:txBody>
      </p:sp>
    </p:spTree>
    <p:extLst>
      <p:ext uri="{BB962C8B-B14F-4D97-AF65-F5344CB8AC3E}">
        <p14:creationId xmlns:p14="http://schemas.microsoft.com/office/powerpoint/2010/main" val="26731899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Welcome to the Early Career </a:t>
            </a:r>
            <a:r>
              <a:rPr lang="de-DE" baseline="0" dirty="0" smtClean="0"/>
              <a:t>Mentoring </a:t>
            </a:r>
            <a:r>
              <a:rPr lang="de-DE" dirty="0" smtClean="0"/>
              <a:t>information event.</a:t>
            </a:r>
            <a:endParaRPr lang="de-DE" dirty="0"/>
          </a:p>
        </p:txBody>
      </p:sp>
      <p:sp>
        <p:nvSpPr>
          <p:cNvPr id="4" name="Foliennummernplatzhalter 3"/>
          <p:cNvSpPr>
            <a:spLocks noGrp="1"/>
          </p:cNvSpPr>
          <p:nvPr>
            <p:ph type="sldNum" sz="quarter" idx="10"/>
          </p:nvPr>
        </p:nvSpPr>
        <p:spPr/>
        <p:txBody>
          <a:bodyPr/>
          <a:lstStyle/>
          <a:p>
            <a:pPr>
              <a:defRPr/>
            </a:pPr>
            <a:fld id="{7F1309BB-0BA2-4B6A-A6AC-F0E09D49C253}" type="slidenum">
              <a:rPr lang="de-DE" smtClean="0"/>
              <a:t>2</a:t>
            </a:fld>
            <a:endParaRPr lang="de-DE" dirty="0"/>
          </a:p>
        </p:txBody>
      </p:sp>
    </p:spTree>
    <p:extLst>
      <p:ext uri="{BB962C8B-B14F-4D97-AF65-F5344CB8AC3E}">
        <p14:creationId xmlns:p14="http://schemas.microsoft.com/office/powerpoint/2010/main" val="125793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F1309BB-0BA2-4B6A-A6AC-F0E09D49C253}" type="slidenum">
              <a:rPr lang="de-DE" smtClean="0"/>
              <a:t>3</a:t>
            </a:fld>
            <a:endParaRPr lang="de-DE"/>
          </a:p>
        </p:txBody>
      </p:sp>
    </p:spTree>
    <p:extLst>
      <p:ext uri="{BB962C8B-B14F-4D97-AF65-F5344CB8AC3E}">
        <p14:creationId xmlns:p14="http://schemas.microsoft.com/office/powerpoint/2010/main" val="48266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bildplatzhalter 1"/>
          <p:cNvSpPr>
            <a:spLocks noGrp="1" noRot="1" noChangeAspect="1" noTextEdit="1"/>
          </p:cNvSpPr>
          <p:nvPr>
            <p:ph type="sldImg"/>
          </p:nvPr>
        </p:nvSpPr>
        <p:spPr>
          <a:ln/>
        </p:spPr>
      </p:sp>
      <p:sp>
        <p:nvSpPr>
          <p:cNvPr id="92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t>Apart from the anonymous anniversary survey, </a:t>
            </a:r>
            <a:r>
              <a:rPr lang="de-DE" altLang="de-DE" baseline="0" dirty="0" smtClean="0"/>
              <a:t>we </a:t>
            </a:r>
            <a:r>
              <a:rPr lang="de-DE" altLang="de-DE" dirty="0" smtClean="0"/>
              <a:t>keep </a:t>
            </a:r>
            <a:r>
              <a:rPr lang="de-DE" altLang="de-DE" baseline="0" dirty="0" smtClean="0"/>
              <a:t>a register of all participants. Since the </a:t>
            </a:r>
            <a:r>
              <a:rPr lang="de-DE" altLang="de-DE" baseline="0" dirty="0" err="1" smtClean="0"/>
              <a:t>alumnae </a:t>
            </a:r>
            <a:r>
              <a:rPr lang="de-DE" altLang="de-DE" baseline="0" dirty="0" smtClean="0"/>
              <a:t>continue to maintain contact, we manage to document a picture of their careers. To date, 175 women have been supported in mentoring. Among them are 43 female professors today, 38 of whom were appointed after the programme began. Of these 38, 24 had a Dr. title at the start of the programme and 14 were PDs. The chart on the right shows the title structure of the </a:t>
            </a:r>
            <a:r>
              <a:rPr lang="de-DE" altLang="de-DE" baseline="0" dirty="0" err="1" smtClean="0"/>
              <a:t>mentees </a:t>
            </a:r>
            <a:r>
              <a:rPr lang="de-DE" altLang="de-DE" baseline="0" dirty="0" smtClean="0"/>
              <a:t>at the beginning of the programme and currently. </a:t>
            </a:r>
            <a:endParaRPr lang="de-DE" altLang="de-DE" dirty="0"/>
          </a:p>
        </p:txBody>
      </p:sp>
      <p:sp>
        <p:nvSpPr>
          <p:cNvPr id="92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87AF63D-3B90-4931-8A39-5DE9A68B797A}" type="slidenum">
              <a:rPr lang="de-DE" altLang="de-DE"/>
              <a:t>4</a:t>
            </a:fld>
            <a:endParaRPr lang="de-DE" altLang="de-DE"/>
          </a:p>
        </p:txBody>
      </p:sp>
    </p:spTree>
    <p:extLst>
      <p:ext uri="{BB962C8B-B14F-4D97-AF65-F5344CB8AC3E}">
        <p14:creationId xmlns:p14="http://schemas.microsoft.com/office/powerpoint/2010/main" val="19155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F1309BB-0BA2-4B6A-A6AC-F0E09D49C253}" type="slidenum">
              <a:rPr lang="de-DE" smtClean="0"/>
              <a:t>5</a:t>
            </a:fld>
            <a:endParaRPr lang="de-DE" dirty="0"/>
          </a:p>
        </p:txBody>
      </p:sp>
    </p:spTree>
    <p:extLst>
      <p:ext uri="{BB962C8B-B14F-4D97-AF65-F5344CB8AC3E}">
        <p14:creationId xmlns:p14="http://schemas.microsoft.com/office/powerpoint/2010/main" val="3176454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t>Now I would like to </a:t>
            </a:r>
            <a:r>
              <a:rPr lang="de-DE" altLang="de-DE" baseline="0" dirty="0" smtClean="0"/>
              <a:t>give </a:t>
            </a:r>
            <a:r>
              <a:rPr lang="de-DE" altLang="de-DE" dirty="0" smtClean="0"/>
              <a:t>an overview of the </a:t>
            </a:r>
            <a:r>
              <a:rPr lang="de-DE" altLang="de-DE" baseline="0" dirty="0" smtClean="0"/>
              <a:t>cornerstones of the programme so that you can better assess whether you can benefit from it and could be a suitable candidate.</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pPr>
              <a:defRPr/>
            </a:pPr>
            <a:fld id="{7F1309BB-0BA2-4B6A-A6AC-F0E09D49C253}" type="slidenum">
              <a:rPr lang="de-DE" smtClean="0"/>
              <a:t>6</a:t>
            </a:fld>
            <a:endParaRPr lang="de-DE" dirty="0"/>
          </a:p>
        </p:txBody>
      </p:sp>
    </p:spTree>
    <p:extLst>
      <p:ext uri="{BB962C8B-B14F-4D97-AF65-F5344CB8AC3E}">
        <p14:creationId xmlns:p14="http://schemas.microsoft.com/office/powerpoint/2010/main" val="374385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altLang="de-DE" dirty="0" smtClean="0"/>
              <a:t>The </a:t>
            </a:r>
            <a:r>
              <a:rPr lang="de-DE" altLang="de-DE" baseline="0" dirty="0" smtClean="0"/>
              <a:t>goals of mentoring are derived from this profile of the scientist.</a:t>
            </a:r>
          </a:p>
          <a:p>
            <a:endParaRPr lang="de-DE" dirty="0"/>
          </a:p>
        </p:txBody>
      </p:sp>
      <p:sp>
        <p:nvSpPr>
          <p:cNvPr id="4" name="Foliennummernplatzhalter 3"/>
          <p:cNvSpPr>
            <a:spLocks noGrp="1"/>
          </p:cNvSpPr>
          <p:nvPr>
            <p:ph type="sldNum" sz="quarter" idx="10"/>
          </p:nvPr>
        </p:nvSpPr>
        <p:spPr/>
        <p:txBody>
          <a:bodyPr/>
          <a:lstStyle/>
          <a:p>
            <a:pPr>
              <a:defRPr/>
            </a:pPr>
            <a:fld id="{7F1309BB-0BA2-4B6A-A6AC-F0E09D49C253}" type="slidenum">
              <a:rPr lang="de-DE" smtClean="0"/>
              <a:t>7</a:t>
            </a:fld>
            <a:endParaRPr lang="de-DE" dirty="0"/>
          </a:p>
        </p:txBody>
      </p:sp>
    </p:spTree>
    <p:extLst>
      <p:ext uri="{BB962C8B-B14F-4D97-AF65-F5344CB8AC3E}">
        <p14:creationId xmlns:p14="http://schemas.microsoft.com/office/powerpoint/2010/main" val="111719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Arial" charset="0"/>
                <a:ea typeface="+mn-ea"/>
                <a:cs typeface="+mn-cs"/>
              </a:rPr>
              <a:t>The </a:t>
            </a:r>
            <a:r>
              <a:rPr lang="de-DE" sz="1200" b="1" kern="1200" dirty="0" smtClean="0">
                <a:solidFill>
                  <a:schemeClr val="tx1"/>
                </a:solidFill>
                <a:effectLst/>
                <a:latin typeface="Arial" charset="0"/>
                <a:ea typeface="+mn-ea"/>
                <a:cs typeface="+mn-cs"/>
              </a:rPr>
              <a:t>qualification programme </a:t>
            </a:r>
            <a:r>
              <a:rPr lang="de-DE" sz="1200" kern="1200" dirty="0" smtClean="0">
                <a:solidFill>
                  <a:schemeClr val="tx1"/>
                </a:solidFill>
                <a:effectLst/>
                <a:latin typeface="Arial" charset="0"/>
                <a:ea typeface="+mn-ea"/>
                <a:cs typeface="+mn-cs"/>
              </a:rPr>
              <a:t>includes thematic workshops, expert discussions, voice training and group coaching sessions and provides the programme participants with the necessary non-specialist knowledge they need to successfully plan and shape their professional careers.</a:t>
            </a:r>
            <a:endParaRPr lang="de-DE" altLang="de-DE" dirty="0" smtClean="0"/>
          </a:p>
          <a:p>
            <a:endParaRPr lang="de-DE" dirty="0"/>
          </a:p>
        </p:txBody>
      </p:sp>
      <p:sp>
        <p:nvSpPr>
          <p:cNvPr id="4" name="Foliennummernplatzhalter 3"/>
          <p:cNvSpPr>
            <a:spLocks noGrp="1"/>
          </p:cNvSpPr>
          <p:nvPr>
            <p:ph type="sldNum" sz="quarter" idx="10"/>
          </p:nvPr>
        </p:nvSpPr>
        <p:spPr/>
        <p:txBody>
          <a:bodyPr/>
          <a:lstStyle/>
          <a:p>
            <a:pPr>
              <a:defRPr/>
            </a:pPr>
            <a:fld id="{7F1309BB-0BA2-4B6A-A6AC-F0E09D49C253}" type="slidenum">
              <a:rPr lang="de-DE" smtClean="0"/>
              <a:t>9</a:t>
            </a:fld>
            <a:endParaRPr lang="de-DE"/>
          </a:p>
        </p:txBody>
      </p:sp>
    </p:spTree>
    <p:extLst>
      <p:ext uri="{BB962C8B-B14F-4D97-AF65-F5344CB8AC3E}">
        <p14:creationId xmlns:p14="http://schemas.microsoft.com/office/powerpoint/2010/main" val="2240116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6210300"/>
            <a:ext cx="9144000" cy="647700"/>
          </a:xfrm>
          <a:prstGeom prst="rect">
            <a:avLst/>
          </a:prstGeom>
          <a:solidFill>
            <a:srgbClr val="786E64"/>
          </a:solidFill>
          <a:ln w="9525" algn="ctr">
            <a:noFill/>
            <a:miter lim="800000"/>
            <a:headEnd/>
            <a:tailEnd/>
          </a:ln>
          <a:effectLst/>
        </p:spPr>
        <p:txBody>
          <a:bodyPr wrap="none" lIns="90000" tIns="46800" rIns="90000" bIns="46800" anchor="ctr"/>
          <a:lstStyle/>
          <a:p>
            <a:pPr>
              <a:defRPr/>
            </a:pPr>
            <a:endParaRPr lang="de-DE"/>
          </a:p>
        </p:txBody>
      </p:sp>
      <p:sp>
        <p:nvSpPr>
          <p:cNvPr id="5" name="Rectangle 3"/>
          <p:cNvSpPr>
            <a:spLocks noChangeArrowheads="1"/>
          </p:cNvSpPr>
          <p:nvPr userDrawn="1"/>
        </p:nvSpPr>
        <p:spPr bwMode="auto">
          <a:xfrm>
            <a:off x="0" y="6210300"/>
            <a:ext cx="9144000" cy="647700"/>
          </a:xfrm>
          <a:prstGeom prst="rect">
            <a:avLst/>
          </a:prstGeom>
          <a:solidFill>
            <a:srgbClr val="F03C14"/>
          </a:solidFill>
          <a:ln w="9525" algn="ctr">
            <a:noFill/>
            <a:miter lim="800000"/>
            <a:headEnd/>
            <a:tailEnd/>
          </a:ln>
          <a:effectLst/>
        </p:spPr>
        <p:txBody>
          <a:bodyPr wrap="none" lIns="90000" tIns="46800" rIns="90000" bIns="46800" anchor="ctr"/>
          <a:lstStyle/>
          <a:p>
            <a:pPr>
              <a:defRPr/>
            </a:pPr>
            <a:fld id="{2C7076A0-3F25-4065-BEBA-56C42E0F9F8C}" type="datetime1">
              <a:rPr lang="de-DE" sz="1600" smtClean="0"/>
              <a:t>15.02.2022</a:t>
            </a:fld>
            <a:r>
              <a:rPr lang="de-DE" sz="1600" dirty="0" smtClean="0"/>
              <a:t>		</a:t>
            </a:r>
            <a:r>
              <a:rPr lang="de-DE" sz="1600" baseline="0" dirty="0" smtClean="0"/>
              <a:t>     </a:t>
            </a:r>
            <a:r>
              <a:rPr lang="de-DE" sz="1600" dirty="0" smtClean="0"/>
              <a:t>Gleichstellungsbüro der MHH									</a:t>
            </a:r>
            <a:endParaRPr lang="de-DE" sz="1600" dirty="0"/>
          </a:p>
        </p:txBody>
      </p:sp>
      <p:pic>
        <p:nvPicPr>
          <p:cNvPr id="6" name="Picture 8" descr="MHH"/>
          <p:cNvPicPr>
            <a:picLocks noChangeAspect="1" noChangeArrowheads="1"/>
          </p:cNvPicPr>
          <p:nvPr userDrawn="1"/>
        </p:nvPicPr>
        <p:blipFill>
          <a:blip r:embed="rId2" cstate="print"/>
          <a:srcRect/>
          <a:stretch>
            <a:fillRect/>
          </a:stretch>
        </p:blipFill>
        <p:spPr bwMode="auto">
          <a:xfrm>
            <a:off x="3671888" y="4508500"/>
            <a:ext cx="4481512" cy="1079500"/>
          </a:xfrm>
          <a:prstGeom prst="rect">
            <a:avLst/>
          </a:prstGeom>
          <a:noFill/>
          <a:ln w="9525">
            <a:noFill/>
            <a:miter lim="800000"/>
            <a:headEnd/>
            <a:tailEnd/>
          </a:ln>
        </p:spPr>
      </p:pic>
      <p:sp>
        <p:nvSpPr>
          <p:cNvPr id="28677" name="Rectangle 5"/>
          <p:cNvSpPr>
            <a:spLocks noGrp="1" noChangeArrowheads="1"/>
          </p:cNvSpPr>
          <p:nvPr>
            <p:ph type="ctrTitle"/>
          </p:nvPr>
        </p:nvSpPr>
        <p:spPr>
          <a:xfrm>
            <a:off x="539750" y="1125538"/>
            <a:ext cx="7920038" cy="1943100"/>
          </a:xfrm>
        </p:spPr>
        <p:txBody>
          <a:bodyPr anchor="t"/>
          <a:lstStyle>
            <a:lvl1pPr>
              <a:defRPr sz="4000" b="1">
                <a:solidFill>
                  <a:schemeClr val="bg1"/>
                </a:solidFill>
              </a:defRPr>
            </a:lvl1pPr>
          </a:lstStyle>
          <a:p>
            <a:r>
              <a:rPr lang="de-DE" dirty="0"/>
              <a:t>Mastertitelformat bearbeiten</a:t>
            </a:r>
          </a:p>
        </p:txBody>
      </p:sp>
      <p:sp>
        <p:nvSpPr>
          <p:cNvPr id="28681" name="Rectangle 9"/>
          <p:cNvSpPr>
            <a:spLocks noGrp="1" noChangeArrowheads="1"/>
          </p:cNvSpPr>
          <p:nvPr>
            <p:ph type="subTitle" sz="quarter" idx="1"/>
          </p:nvPr>
        </p:nvSpPr>
        <p:spPr>
          <a:xfrm>
            <a:off x="1331913" y="3213100"/>
            <a:ext cx="6911975" cy="755650"/>
          </a:xfrm>
        </p:spPr>
        <p:txBody>
          <a:bodyPr lIns="91440" tIns="45720" rIns="91440" bIns="45720"/>
          <a:lstStyle>
            <a:lvl1pPr>
              <a:defRPr>
                <a:solidFill>
                  <a:schemeClr val="bg1"/>
                </a:solidFill>
              </a:defRPr>
            </a:lvl1pPr>
          </a:lstStyle>
          <a:p>
            <a:r>
              <a:rPr lang="de-DE" dirty="0"/>
              <a:t>Master-Untertitelformat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80175" y="476250"/>
            <a:ext cx="1979613" cy="51847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539750" y="476250"/>
            <a:ext cx="5788025" cy="518477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9750" y="476250"/>
            <a:ext cx="7920038" cy="649288"/>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331913" y="1700213"/>
            <a:ext cx="3379787" cy="39608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864100" y="1700213"/>
            <a:ext cx="3379788" cy="19034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864100" y="3756025"/>
            <a:ext cx="3379788" cy="19050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750" y="476250"/>
            <a:ext cx="7920038" cy="649288"/>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1331913" y="1700213"/>
            <a:ext cx="3379787" cy="39608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64100" y="1700213"/>
            <a:ext cx="3379788" cy="396081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7609" y="6289893"/>
            <a:ext cx="764034" cy="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331913" y="1700213"/>
            <a:ext cx="3379787"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864100" y="1700213"/>
            <a:ext cx="3379788" cy="3960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8" name="Rectangle 8"/>
          <p:cNvSpPr>
            <a:spLocks noChangeArrowheads="1"/>
          </p:cNvSpPr>
          <p:nvPr userDrawn="1"/>
        </p:nvSpPr>
        <p:spPr bwMode="auto">
          <a:xfrm>
            <a:off x="0" y="6210300"/>
            <a:ext cx="9144000" cy="647700"/>
          </a:xfrm>
          <a:prstGeom prst="rect">
            <a:avLst/>
          </a:prstGeom>
          <a:solidFill>
            <a:srgbClr val="786E64"/>
          </a:solidFill>
          <a:ln w="9525" algn="ctr">
            <a:noFill/>
            <a:miter lim="800000"/>
            <a:headEnd/>
            <a:tailEnd/>
          </a:ln>
          <a:effectLst/>
        </p:spPr>
        <p:txBody>
          <a:bodyPr wrap="none" lIns="90000" tIns="46800" rIns="90000" bIns="46800" anchor="ctr"/>
          <a:lstStyle/>
          <a:p>
            <a:pPr>
              <a:defRPr/>
            </a:pPr>
            <a:endParaRPr lang="de-DE"/>
          </a:p>
        </p:txBody>
      </p:sp>
      <p:sp>
        <p:nvSpPr>
          <p:cNvPr id="10249" name="Rectangle 9"/>
          <p:cNvSpPr>
            <a:spLocks noChangeArrowheads="1"/>
          </p:cNvSpPr>
          <p:nvPr userDrawn="1"/>
        </p:nvSpPr>
        <p:spPr bwMode="auto">
          <a:xfrm>
            <a:off x="0" y="0"/>
            <a:ext cx="9144000" cy="107950"/>
          </a:xfrm>
          <a:prstGeom prst="rect">
            <a:avLst/>
          </a:prstGeom>
          <a:solidFill>
            <a:srgbClr val="F03C14"/>
          </a:solidFill>
          <a:ln w="9525" algn="ctr">
            <a:noFill/>
            <a:miter lim="800000"/>
            <a:headEnd/>
            <a:tailEnd/>
          </a:ln>
          <a:effectLst/>
        </p:spPr>
        <p:txBody>
          <a:bodyPr wrap="none" lIns="90000" tIns="46800" rIns="90000" bIns="46800" anchor="ctr"/>
          <a:lstStyle/>
          <a:p>
            <a:pPr>
              <a:defRPr/>
            </a:pPr>
            <a:endParaRPr lang="de-DE"/>
          </a:p>
        </p:txBody>
      </p:sp>
      <p:pic>
        <p:nvPicPr>
          <p:cNvPr id="11268" name="Picture 14" descr="MHH"/>
          <p:cNvPicPr>
            <a:picLocks noChangeAspect="1" noChangeArrowheads="1"/>
          </p:cNvPicPr>
          <p:nvPr userDrawn="1"/>
        </p:nvPicPr>
        <p:blipFill>
          <a:blip r:embed="rId15" cstate="print"/>
          <a:srcRect/>
          <a:stretch>
            <a:fillRect/>
          </a:stretch>
        </p:blipFill>
        <p:spPr bwMode="auto">
          <a:xfrm>
            <a:off x="6570663" y="6324600"/>
            <a:ext cx="1817687" cy="438150"/>
          </a:xfrm>
          <a:prstGeom prst="rect">
            <a:avLst/>
          </a:prstGeom>
          <a:noFill/>
          <a:ln w="9525">
            <a:noFill/>
            <a:miter lim="800000"/>
            <a:headEnd/>
            <a:tailEnd/>
          </a:ln>
        </p:spPr>
      </p:pic>
      <p:sp>
        <p:nvSpPr>
          <p:cNvPr id="11269" name="Rectangle 15"/>
          <p:cNvSpPr>
            <a:spLocks noGrp="1" noChangeArrowheads="1"/>
          </p:cNvSpPr>
          <p:nvPr>
            <p:ph type="title"/>
          </p:nvPr>
        </p:nvSpPr>
        <p:spPr bwMode="auto">
          <a:xfrm>
            <a:off x="539750" y="476250"/>
            <a:ext cx="7920038" cy="649288"/>
          </a:xfrm>
          <a:prstGeom prst="rect">
            <a:avLst/>
          </a:prstGeom>
          <a:noFill/>
          <a:ln w="9525">
            <a:noFill/>
            <a:miter lim="800000"/>
            <a:headEnd/>
            <a:tailEnd/>
          </a:ln>
        </p:spPr>
        <p:txBody>
          <a:bodyPr vert="horz" wrap="square" lIns="72000" tIns="36000" rIns="72000" bIns="36000" numCol="1" anchor="ctr" anchorCtr="0" compatLnSpc="1">
            <a:prstTxWarp prst="textNoShape">
              <a:avLst/>
            </a:prstTxWarp>
          </a:bodyPr>
          <a:lstStyle/>
          <a:p>
            <a:pPr lvl="0"/>
            <a:r>
              <a:rPr lang="de-DE" smtClean="0"/>
              <a:t>Edit Master Title Format</a:t>
            </a:r>
          </a:p>
        </p:txBody>
      </p:sp>
      <p:sp>
        <p:nvSpPr>
          <p:cNvPr id="11270" name="Rectangle 16"/>
          <p:cNvSpPr>
            <a:spLocks noGrp="1" noChangeArrowheads="1"/>
          </p:cNvSpPr>
          <p:nvPr>
            <p:ph type="body" idx="1"/>
          </p:nvPr>
        </p:nvSpPr>
        <p:spPr bwMode="auto">
          <a:xfrm>
            <a:off x="1331913" y="1700213"/>
            <a:ext cx="6911975" cy="3960812"/>
          </a:xfrm>
          <a:prstGeom prst="rect">
            <a:avLst/>
          </a:prstGeom>
          <a:noFill/>
          <a:ln w="9525">
            <a:noFill/>
            <a:miter lim="800000"/>
            <a:headEnd/>
            <a:tailEnd/>
          </a:ln>
        </p:spPr>
        <p:txBody>
          <a:bodyPr vert="horz" wrap="square" lIns="72000" tIns="36000" rIns="72000" bIns="36000" numCol="1" anchor="t" anchorCtr="0" compatLnSpc="1">
            <a:prstTxWarp prst="textNoShape">
              <a:avLst/>
            </a:prstTxWarp>
          </a:bodyPr>
          <a:lstStyle/>
          <a:p>
            <a:pPr lvl="0"/>
            <a:r>
              <a:rPr lang="de-DE" smtClean="0"/>
              <a:t>Edit master text format</a:t>
            </a:r>
          </a:p>
          <a:p>
            <a:pPr lvl="1"/>
            <a:r>
              <a:rPr lang="de-DE" smtClean="0"/>
              <a:t>Second level</a:t>
            </a:r>
          </a:p>
          <a:p>
            <a:pPr lvl="2"/>
            <a:r>
              <a:rPr lang="de-DE" smtClean="0"/>
              <a:t>Third level</a:t>
            </a:r>
          </a:p>
          <a:p>
            <a:pPr lvl="3"/>
            <a:r>
              <a:rPr lang="de-DE" smtClean="0"/>
              <a:t>Fourth level</a:t>
            </a:r>
          </a:p>
          <a:p>
            <a:pPr lvl="4"/>
            <a:r>
              <a:rPr lang="de-DE" smtClean="0"/>
              <a:t>Fifth level</a:t>
            </a:r>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536575" indent="-268288" algn="l" rtl="0" eaLnBrk="0" fontAlgn="base" hangingPunct="0">
        <a:spcBef>
          <a:spcPct val="20000"/>
        </a:spcBef>
        <a:spcAft>
          <a:spcPct val="0"/>
        </a:spcAft>
        <a:buChar char="–"/>
        <a:defRPr sz="2000">
          <a:solidFill>
            <a:schemeClr val="tx1"/>
          </a:solidFill>
          <a:latin typeface="+mn-lt"/>
        </a:defRPr>
      </a:lvl2pPr>
      <a:lvl3pPr marL="987425" indent="-271463" algn="l" rtl="0" eaLnBrk="0" fontAlgn="base" hangingPunct="0">
        <a:spcBef>
          <a:spcPct val="20000"/>
        </a:spcBef>
        <a:spcAft>
          <a:spcPct val="0"/>
        </a:spcAft>
        <a:buChar char="•"/>
        <a:defRPr>
          <a:solidFill>
            <a:schemeClr val="tx1"/>
          </a:solidFill>
          <a:latin typeface="+mn-lt"/>
        </a:defRPr>
      </a:lvl3pPr>
      <a:lvl4pPr marL="2286000" indent="-228600" algn="l" rtl="0" eaLnBrk="0" fontAlgn="base" hangingPunct="0">
        <a:spcBef>
          <a:spcPct val="20000"/>
        </a:spcBef>
        <a:spcAft>
          <a:spcPct val="0"/>
        </a:spcAft>
        <a:buChar char="–"/>
        <a:defRPr sz="1600">
          <a:solidFill>
            <a:schemeClr val="tx1"/>
          </a:solidFill>
          <a:latin typeface="+mn-lt"/>
        </a:defRPr>
      </a:lvl4pPr>
      <a:lvl5pPr marL="2693988" indent="-228600" algn="l" rtl="0" eaLnBrk="0" fontAlgn="base" hangingPunct="0">
        <a:spcBef>
          <a:spcPct val="20000"/>
        </a:spcBef>
        <a:spcAft>
          <a:spcPct val="0"/>
        </a:spcAft>
        <a:buChar char="»"/>
        <a:defRPr sz="1600">
          <a:solidFill>
            <a:schemeClr val="tx1"/>
          </a:solidFill>
          <a:latin typeface="+mn-lt"/>
        </a:defRPr>
      </a:lvl5pPr>
      <a:lvl6pPr marL="3151188" indent="-228600" algn="l" rtl="0" fontAlgn="base">
        <a:spcBef>
          <a:spcPct val="20000"/>
        </a:spcBef>
        <a:spcAft>
          <a:spcPct val="0"/>
        </a:spcAft>
        <a:buChar char="»"/>
        <a:defRPr sz="1600">
          <a:solidFill>
            <a:schemeClr val="tx1"/>
          </a:solidFill>
          <a:latin typeface="+mn-lt"/>
        </a:defRPr>
      </a:lvl6pPr>
      <a:lvl7pPr marL="3608388" indent="-228600" algn="l" rtl="0" fontAlgn="base">
        <a:spcBef>
          <a:spcPct val="20000"/>
        </a:spcBef>
        <a:spcAft>
          <a:spcPct val="0"/>
        </a:spcAft>
        <a:buChar char="»"/>
        <a:defRPr sz="1600">
          <a:solidFill>
            <a:schemeClr val="tx1"/>
          </a:solidFill>
          <a:latin typeface="+mn-lt"/>
        </a:defRPr>
      </a:lvl7pPr>
      <a:lvl8pPr marL="4065588" indent="-228600" algn="l" rtl="0" fontAlgn="base">
        <a:spcBef>
          <a:spcPct val="20000"/>
        </a:spcBef>
        <a:spcAft>
          <a:spcPct val="0"/>
        </a:spcAft>
        <a:buChar char="»"/>
        <a:defRPr sz="1600">
          <a:solidFill>
            <a:schemeClr val="tx1"/>
          </a:solidFill>
          <a:latin typeface="+mn-lt"/>
        </a:defRPr>
      </a:lvl8pPr>
      <a:lvl9pPr marL="4522788" indent="-228600" algn="l" rtl="0" fontAlgn="base">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entoring@mh-hannover.de"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mhh.de/gleichstellung/programm-und-projekte/early-career-mentor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9750" y="764704"/>
            <a:ext cx="8496746" cy="1295400"/>
          </a:xfrm>
          <a:noFill/>
        </p:spPr>
        <p:txBody>
          <a:bodyPr/>
          <a:lstStyle/>
          <a:p>
            <a:r>
              <a:rPr lang="de-DE" altLang="de-DE" sz="2800" dirty="0"/>
              <a:t/>
            </a:r>
            <a:br>
              <a:rPr lang="de-DE" altLang="de-DE" sz="2800" dirty="0"/>
            </a:br>
            <a:r>
              <a:rPr lang="de-DE" altLang="de-DE" sz="4400" cap="small" dirty="0" smtClean="0">
                <a:latin typeface="Frutiger LT 47 LightCn" panose="020B0406020204020204" pitchFamily="34" charset="0"/>
              </a:rPr>
              <a:t>Information event</a:t>
            </a:r>
            <a:endParaRPr lang="de-DE" altLang="de-DE" sz="2800" cap="small" dirty="0">
              <a:latin typeface="Frutiger LT 47 LightCn" panose="020B0406020204020204" pitchFamily="34" charset="0"/>
            </a:endParaRPr>
          </a:p>
        </p:txBody>
      </p:sp>
      <p:sp>
        <p:nvSpPr>
          <p:cNvPr id="13315" name="Rectangle 3"/>
          <p:cNvSpPr>
            <a:spLocks noGrp="1" noChangeArrowheads="1"/>
          </p:cNvSpPr>
          <p:nvPr>
            <p:ph type="subTitle" idx="1"/>
          </p:nvPr>
        </p:nvSpPr>
        <p:spPr>
          <a:xfrm>
            <a:off x="559525" y="2385888"/>
            <a:ext cx="6911975" cy="1331144"/>
          </a:xfrm>
          <a:noFill/>
        </p:spPr>
        <p:txBody>
          <a:bodyPr/>
          <a:lstStyle/>
          <a:p>
            <a:pPr marL="0" indent="0" eaLnBrk="1" hangingPunct="1">
              <a:lnSpc>
                <a:spcPct val="80000"/>
              </a:lnSpc>
            </a:pPr>
            <a:endParaRPr lang="de-DE" sz="3200" dirty="0" smtClean="0">
              <a:latin typeface="Frutiger LT 47 LightCn" panose="020B0406020204020204" pitchFamily="34" charset="0"/>
            </a:endParaRPr>
          </a:p>
          <a:p>
            <a:pPr marL="0" indent="0" eaLnBrk="1" hangingPunct="1">
              <a:lnSpc>
                <a:spcPct val="80000"/>
              </a:lnSpc>
            </a:pPr>
            <a:r>
              <a:rPr lang="de-DE" sz="3200" dirty="0" smtClean="0">
                <a:latin typeface="Frutiger LT 47 LightCn" panose="020B0406020204020204" pitchFamily="34" charset="0"/>
              </a:rPr>
              <a:t>Early Career Mentoring</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493709"/>
            <a:ext cx="1512168" cy="1081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Calibri Light" panose="020F0302020204030204" pitchFamily="34" charset="0"/>
              </a:rPr>
              <a:t>Qualification programme</a:t>
            </a:r>
            <a:endParaRPr lang="de-DE" dirty="0"/>
          </a:p>
        </p:txBody>
      </p:sp>
      <p:sp>
        <p:nvSpPr>
          <p:cNvPr id="3" name="Inhaltsplatzhalter 2"/>
          <p:cNvSpPr>
            <a:spLocks noGrp="1"/>
          </p:cNvSpPr>
          <p:nvPr>
            <p:ph idx="1"/>
          </p:nvPr>
        </p:nvSpPr>
        <p:spPr/>
        <p:txBody>
          <a:bodyPr/>
          <a:lstStyle/>
          <a:p>
            <a:pPr>
              <a:spcBef>
                <a:spcPts val="1200"/>
              </a:spcBef>
              <a:buFont typeface="Arial" panose="020B0604020202020204" pitchFamily="34" charset="0"/>
              <a:buChar char="•"/>
              <a:defRPr/>
            </a:pPr>
            <a:r>
              <a:rPr lang="de-DE" dirty="0">
                <a:latin typeface="+mj-lt"/>
                <a:cs typeface="Calibri Light" panose="020F0302020204030204" pitchFamily="34" charset="0"/>
              </a:rPr>
              <a:t>Talks with experts (networking dinner</a:t>
            </a:r>
            <a:r>
              <a:rPr lang="de-DE" dirty="0" smtClean="0">
                <a:latin typeface="+mj-lt"/>
                <a:cs typeface="Calibri Light" panose="020F0302020204030204" pitchFamily="34" charset="0"/>
              </a:rPr>
              <a:t>), among others on the following topics</a:t>
            </a:r>
          </a:p>
          <a:p>
            <a:pPr lvl="1">
              <a:spcBef>
                <a:spcPts val="1200"/>
              </a:spcBef>
              <a:buFont typeface="Arial" panose="020B0604020202020204" pitchFamily="34" charset="0"/>
              <a:buChar char="•"/>
              <a:defRPr/>
            </a:pPr>
            <a:r>
              <a:rPr lang="de-DE" dirty="0" smtClean="0">
                <a:latin typeface="+mj-lt"/>
                <a:cs typeface="Calibri Light" panose="020F0302020204030204" pitchFamily="34" charset="0"/>
              </a:rPr>
              <a:t>Research funding</a:t>
            </a:r>
          </a:p>
          <a:p>
            <a:pPr lvl="1">
              <a:spcBef>
                <a:spcPts val="1200"/>
              </a:spcBef>
              <a:buFont typeface="Arial" panose="020B0604020202020204" pitchFamily="34" charset="0"/>
              <a:buChar char="•"/>
              <a:defRPr/>
            </a:pPr>
            <a:r>
              <a:rPr lang="de-DE" dirty="0" smtClean="0">
                <a:latin typeface="+mj-lt"/>
                <a:cs typeface="Calibri Light" panose="020F0302020204030204" pitchFamily="34" charset="0"/>
              </a:rPr>
              <a:t>Committee work</a:t>
            </a:r>
          </a:p>
          <a:p>
            <a:pPr lvl="1">
              <a:spcBef>
                <a:spcPts val="1200"/>
              </a:spcBef>
              <a:buFont typeface="Arial" panose="020B0604020202020204" pitchFamily="34" charset="0"/>
              <a:buChar char="•"/>
              <a:defRPr/>
            </a:pPr>
            <a:r>
              <a:rPr lang="de-DE" dirty="0" smtClean="0">
                <a:latin typeface="+mj-lt"/>
                <a:cs typeface="Calibri Light" panose="020F0302020204030204" pitchFamily="34" charset="0"/>
              </a:rPr>
              <a:t>Good scientific practice</a:t>
            </a:r>
          </a:p>
          <a:p>
            <a:pPr lvl="1">
              <a:spcBef>
                <a:spcPts val="1200"/>
              </a:spcBef>
              <a:buFont typeface="Arial" panose="020B0604020202020204" pitchFamily="34" charset="0"/>
              <a:buChar char="•"/>
              <a:defRPr/>
            </a:pPr>
            <a:r>
              <a:rPr lang="de-DE" dirty="0" smtClean="0">
                <a:cs typeface="Calibri Light" panose="020F0302020204030204" pitchFamily="34" charset="0"/>
              </a:rPr>
              <a:t>Grant Writing</a:t>
            </a:r>
          </a:p>
          <a:p>
            <a:pPr marL="342900" lvl="1" indent="-342900">
              <a:spcBef>
                <a:spcPts val="1200"/>
              </a:spcBef>
              <a:buFont typeface="Arial" panose="020B0604020202020204" pitchFamily="34" charset="0"/>
              <a:buChar char="•"/>
              <a:tabLst>
                <a:tab pos="0" algn="l"/>
              </a:tabLst>
              <a:defRPr/>
            </a:pPr>
            <a:r>
              <a:rPr lang="de-DE" dirty="0" smtClean="0">
                <a:cs typeface="Calibri Light" panose="020F0302020204030204" pitchFamily="34" charset="0"/>
              </a:rPr>
              <a:t>Networking</a:t>
            </a:r>
          </a:p>
          <a:p>
            <a:pPr marL="793750" lvl="2" indent="-342900">
              <a:spcBef>
                <a:spcPts val="1200"/>
              </a:spcBef>
              <a:buFont typeface="Arial" panose="020B0604020202020204" pitchFamily="34" charset="0"/>
              <a:buChar char="•"/>
              <a:tabLst>
                <a:tab pos="0" algn="l"/>
              </a:tabLst>
              <a:defRPr/>
            </a:pPr>
            <a:r>
              <a:rPr lang="de-DE" dirty="0" smtClean="0">
                <a:cs typeface="Calibri Light" panose="020F0302020204030204" pitchFamily="34" charset="0"/>
              </a:rPr>
              <a:t>Monthly informal </a:t>
            </a:r>
            <a:r>
              <a:rPr lang="de-DE" dirty="0" smtClean="0">
                <a:cs typeface="Calibri Light" panose="020F0302020204030204" pitchFamily="34" charset="0"/>
              </a:rPr>
              <a:t>Exchange</a:t>
            </a:r>
            <a:endParaRPr lang="de-DE" dirty="0" smtClean="0">
              <a:cs typeface="Calibri Light" panose="020F0302020204030204" pitchFamily="34" charset="0"/>
            </a:endParaRPr>
          </a:p>
          <a:p>
            <a:pPr lvl="1">
              <a:spcBef>
                <a:spcPts val="1200"/>
              </a:spcBef>
              <a:buFont typeface="Arial" panose="020B0604020202020204" pitchFamily="34" charset="0"/>
              <a:buChar char="•"/>
              <a:defRPr/>
            </a:pPr>
            <a:endParaRPr lang="de-DE" dirty="0">
              <a:latin typeface="+mj-lt"/>
              <a:cs typeface="Calibri Light" panose="020F0302020204030204" pitchFamily="34" charset="0"/>
            </a:endParaRPr>
          </a:p>
        </p:txBody>
      </p:sp>
    </p:spTree>
    <p:extLst>
      <p:ext uri="{BB962C8B-B14F-4D97-AF65-F5344CB8AC3E}">
        <p14:creationId xmlns:p14="http://schemas.microsoft.com/office/powerpoint/2010/main" val="188509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Calibri Light" panose="020F0302020204030204" pitchFamily="34" charset="0"/>
              </a:rPr>
              <a:t>Application process</a:t>
            </a:r>
            <a:endParaRPr lang="de-DE" dirty="0"/>
          </a:p>
        </p:txBody>
      </p:sp>
      <p:sp>
        <p:nvSpPr>
          <p:cNvPr id="3" name="Inhaltsplatzhalter 2"/>
          <p:cNvSpPr>
            <a:spLocks noGrp="1"/>
          </p:cNvSpPr>
          <p:nvPr>
            <p:ph idx="1"/>
          </p:nvPr>
        </p:nvSpPr>
        <p:spPr>
          <a:xfrm>
            <a:off x="1331913" y="1700212"/>
            <a:ext cx="6911975" cy="4321075"/>
          </a:xfrm>
        </p:spPr>
        <p:txBody>
          <a:bodyPr/>
          <a:lstStyle/>
          <a:p>
            <a:pPr marL="0" lvl="0" indent="0" defTabSz="457200" eaLnBrk="1" fontAlgn="auto" hangingPunct="1">
              <a:spcBef>
                <a:spcPts val="0"/>
              </a:spcBef>
              <a:spcAft>
                <a:spcPts val="0"/>
              </a:spcAft>
            </a:pPr>
            <a:r>
              <a:rPr lang="de-DE" b="1" kern="1200" dirty="0">
                <a:latin typeface="+mj-lt"/>
                <a:cs typeface="Calibri Light" panose="020F0302020204030204" pitchFamily="34" charset="0"/>
              </a:rPr>
              <a:t>Application requirements</a:t>
            </a:r>
            <a:r>
              <a:rPr lang="de-DE" kern="1200" dirty="0">
                <a:latin typeface="+mj-lt"/>
                <a:cs typeface="Calibri Light" panose="020F0302020204030204" pitchFamily="34" charset="0"/>
              </a:rPr>
              <a:t>:</a:t>
            </a:r>
          </a:p>
          <a:p>
            <a:pPr lvl="0" defTabSz="457200" eaLnBrk="1" fontAlgn="auto" hangingPunct="1">
              <a:spcBef>
                <a:spcPts val="0"/>
              </a:spcBef>
              <a:spcAft>
                <a:spcPts val="0"/>
              </a:spcAft>
              <a:buFont typeface="Arial" panose="020B0604020202020204" pitchFamily="34" charset="0"/>
              <a:buChar char="•"/>
            </a:pPr>
            <a:endParaRPr lang="de-DE" kern="1200" dirty="0">
              <a:latin typeface="+mj-lt"/>
              <a:cs typeface="Calibri Light" panose="020F0302020204030204" pitchFamily="34" charset="0"/>
            </a:endParaRPr>
          </a:p>
          <a:p>
            <a:pPr marL="342900" lvl="1" indent="-342900" defTabSz="457200" eaLnBrk="1" fontAlgn="auto" hangingPunct="1">
              <a:spcBef>
                <a:spcPts val="0"/>
              </a:spcBef>
              <a:spcAft>
                <a:spcPts val="600"/>
              </a:spcAft>
              <a:buFont typeface="Arial" panose="020B0604020202020204" pitchFamily="34" charset="0"/>
              <a:buChar char="•"/>
            </a:pPr>
            <a:r>
              <a:rPr lang="de-DE" sz="2200" kern="1200" dirty="0">
                <a:latin typeface="+mj-lt"/>
                <a:ea typeface="+mn-ea"/>
                <a:cs typeface="Calibri Light" panose="020F0302020204030204" pitchFamily="34" charset="0"/>
              </a:rPr>
              <a:t>Doctor from the 2nd year of specialist training onwards</a:t>
            </a:r>
          </a:p>
          <a:p>
            <a:pPr lvl="0" defTabSz="457200" eaLnBrk="1" fontAlgn="auto" hangingPunct="1">
              <a:spcBef>
                <a:spcPts val="0"/>
              </a:spcBef>
              <a:spcAft>
                <a:spcPts val="600"/>
              </a:spcAft>
              <a:buFont typeface="Arial" panose="020B0604020202020204" pitchFamily="34" charset="0"/>
              <a:buChar char="•"/>
            </a:pPr>
            <a:r>
              <a:rPr lang="de-DE" kern="1200" dirty="0">
                <a:latin typeface="+mj-lt"/>
                <a:cs typeface="Calibri Light" panose="020F0302020204030204" pitchFamily="34" charset="0"/>
              </a:rPr>
              <a:t>Doctoral students of all sciences at the MHH </a:t>
            </a:r>
          </a:p>
          <a:p>
            <a:pPr lvl="0" defTabSz="457200" eaLnBrk="1" fontAlgn="auto" hangingPunct="1">
              <a:spcBef>
                <a:spcPts val="0"/>
              </a:spcBef>
              <a:spcAft>
                <a:spcPts val="600"/>
              </a:spcAft>
              <a:buFont typeface="Arial" panose="020B0604020202020204" pitchFamily="34" charset="0"/>
              <a:buChar char="•"/>
            </a:pPr>
            <a:r>
              <a:rPr lang="de-DE" kern="1200" dirty="0">
                <a:latin typeface="+mj-lt"/>
                <a:cs typeface="Calibri Light" panose="020F0302020204030204" pitchFamily="34" charset="0"/>
              </a:rPr>
              <a:t>Willingness to actively participate in group mentoring </a:t>
            </a:r>
            <a:r>
              <a:rPr lang="de-DE" kern="1200" dirty="0" smtClean="0">
                <a:latin typeface="+mj-lt"/>
                <a:cs typeface="Calibri Light" panose="020F0302020204030204" pitchFamily="34" charset="0"/>
              </a:rPr>
              <a:t>(max. 3 </a:t>
            </a:r>
            <a:r>
              <a:rPr lang="de-DE" kern="1200" dirty="0" err="1">
                <a:latin typeface="+mj-lt"/>
                <a:cs typeface="Calibri Light" panose="020F0302020204030204" pitchFamily="34" charset="0"/>
              </a:rPr>
              <a:t>mentees </a:t>
            </a:r>
            <a:r>
              <a:rPr lang="de-DE" kern="1200" dirty="0">
                <a:latin typeface="+mj-lt"/>
                <a:cs typeface="Calibri Light" panose="020F0302020204030204" pitchFamily="34" charset="0"/>
              </a:rPr>
              <a:t>/ 1 </a:t>
            </a:r>
            <a:r>
              <a:rPr lang="de-DE" kern="1200" dirty="0" err="1">
                <a:latin typeface="+mj-lt"/>
                <a:cs typeface="Calibri Light" panose="020F0302020204030204" pitchFamily="34" charset="0"/>
              </a:rPr>
              <a:t>mentor</a:t>
            </a:r>
            <a:r>
              <a:rPr lang="de-DE" kern="1200" dirty="0">
                <a:latin typeface="+mj-lt"/>
                <a:cs typeface="Calibri Light" panose="020F0302020204030204" pitchFamily="34" charset="0"/>
              </a:rPr>
              <a:t>)</a:t>
            </a:r>
          </a:p>
          <a:p>
            <a:pPr lvl="0" defTabSz="457200" eaLnBrk="1" fontAlgn="auto" hangingPunct="1">
              <a:spcBef>
                <a:spcPts val="0"/>
              </a:spcBef>
              <a:spcAft>
                <a:spcPts val="600"/>
              </a:spcAft>
              <a:buFont typeface="Arial" panose="020B0604020202020204" pitchFamily="34" charset="0"/>
              <a:buChar char="•"/>
            </a:pPr>
            <a:r>
              <a:rPr lang="de-DE" kern="1200" dirty="0">
                <a:latin typeface="+mj-lt"/>
                <a:cs typeface="Calibri Light" panose="020F0302020204030204" pitchFamily="34" charset="0"/>
              </a:rPr>
              <a:t>Willingness to exchange experiences with colleagues</a:t>
            </a:r>
          </a:p>
          <a:p>
            <a:pPr lvl="0" defTabSz="457200" eaLnBrk="1" fontAlgn="auto" hangingPunct="1">
              <a:spcBef>
                <a:spcPts val="0"/>
              </a:spcBef>
              <a:spcAft>
                <a:spcPts val="600"/>
              </a:spcAft>
              <a:buFont typeface="Arial" panose="020B0604020202020204" pitchFamily="34" charset="0"/>
              <a:buChar char="•"/>
            </a:pPr>
            <a:r>
              <a:rPr lang="de-DE" kern="1200" dirty="0">
                <a:latin typeface="+mj-lt"/>
                <a:cs typeface="Calibri Light" panose="020F0302020204030204" pitchFamily="34" charset="0"/>
              </a:rPr>
              <a:t>Commitment and accountability: reliable participation in the joint framework and career programme as well as in evaluation and quality assurance</a:t>
            </a:r>
          </a:p>
          <a:p>
            <a:endParaRPr lang="de-DE" dirty="0">
              <a:latin typeface="+mj-lt"/>
            </a:endParaRPr>
          </a:p>
        </p:txBody>
      </p:sp>
    </p:spTree>
    <p:extLst>
      <p:ext uri="{BB962C8B-B14F-4D97-AF65-F5344CB8AC3E}">
        <p14:creationId xmlns:p14="http://schemas.microsoft.com/office/powerpoint/2010/main" val="13591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Calibri Light" panose="020F0302020204030204" pitchFamily="34" charset="0"/>
              </a:rPr>
              <a:t>Application process</a:t>
            </a:r>
            <a:endParaRPr lang="de-DE" dirty="0"/>
          </a:p>
        </p:txBody>
      </p:sp>
      <p:sp>
        <p:nvSpPr>
          <p:cNvPr id="3" name="Inhaltsplatzhalter 2"/>
          <p:cNvSpPr>
            <a:spLocks noGrp="1"/>
          </p:cNvSpPr>
          <p:nvPr>
            <p:ph idx="1"/>
          </p:nvPr>
        </p:nvSpPr>
        <p:spPr/>
        <p:txBody>
          <a:bodyPr/>
          <a:lstStyle/>
          <a:p>
            <a:r>
              <a:rPr lang="de-DE" b="1" dirty="0">
                <a:latin typeface="+mj-lt"/>
                <a:cs typeface="Calibri Light" panose="020F0302020204030204" pitchFamily="34" charset="0"/>
              </a:rPr>
              <a:t>Required application documents:</a:t>
            </a:r>
          </a:p>
          <a:p>
            <a:endParaRPr lang="de-DE" dirty="0">
              <a:latin typeface="+mj-lt"/>
              <a:cs typeface="Calibri Light" panose="020F0302020204030204" pitchFamily="34" charset="0"/>
            </a:endParaRPr>
          </a:p>
          <a:p>
            <a:pPr lvl="0">
              <a:spcBef>
                <a:spcPts val="0"/>
              </a:spcBef>
              <a:spcAft>
                <a:spcPts val="600"/>
              </a:spcAft>
              <a:buFont typeface="Arial" panose="020B0604020202020204" pitchFamily="34" charset="0"/>
              <a:buChar char="•"/>
            </a:pPr>
            <a:r>
              <a:rPr lang="de-DE" dirty="0" smtClean="0">
                <a:latin typeface="+mj-lt"/>
                <a:cs typeface="Calibri Light" panose="020F0302020204030204" pitchFamily="34" charset="0"/>
              </a:rPr>
              <a:t>completed </a:t>
            </a:r>
            <a:r>
              <a:rPr lang="de-DE" dirty="0">
                <a:latin typeface="+mj-lt"/>
                <a:cs typeface="Calibri Light" panose="020F0302020204030204" pitchFamily="34" charset="0"/>
              </a:rPr>
              <a:t>profile sheet </a:t>
            </a:r>
          </a:p>
          <a:p>
            <a:pPr lvl="0">
              <a:spcBef>
                <a:spcPts val="0"/>
              </a:spcBef>
              <a:spcAft>
                <a:spcPts val="600"/>
              </a:spcAft>
              <a:buFont typeface="Arial" panose="020B0604020202020204" pitchFamily="34" charset="0"/>
              <a:buChar char="•"/>
            </a:pPr>
            <a:r>
              <a:rPr lang="de-DE" dirty="0">
                <a:latin typeface="+mj-lt"/>
                <a:cs typeface="Calibri Light" panose="020F0302020204030204" pitchFamily="34" charset="0"/>
              </a:rPr>
              <a:t>Curriculum vitae in </a:t>
            </a:r>
            <a:r>
              <a:rPr lang="de-DE" dirty="0" smtClean="0">
                <a:latin typeface="+mj-lt"/>
                <a:cs typeface="Calibri Light" panose="020F0302020204030204" pitchFamily="34" charset="0"/>
              </a:rPr>
              <a:t>tabular </a:t>
            </a:r>
            <a:r>
              <a:rPr lang="de-DE" dirty="0">
                <a:latin typeface="+mj-lt"/>
                <a:cs typeface="Calibri Light" panose="020F0302020204030204" pitchFamily="34" charset="0"/>
              </a:rPr>
              <a:t>form with scientific </a:t>
            </a:r>
            <a:r>
              <a:rPr lang="de-DE" dirty="0" smtClean="0">
                <a:latin typeface="+mj-lt"/>
                <a:cs typeface="Calibri Light" panose="020F0302020204030204" pitchFamily="34" charset="0"/>
              </a:rPr>
              <a:t>career history</a:t>
            </a:r>
          </a:p>
          <a:p>
            <a:pPr lvl="1">
              <a:spcBef>
                <a:spcPts val="0"/>
              </a:spcBef>
              <a:spcAft>
                <a:spcPts val="600"/>
              </a:spcAft>
              <a:buFont typeface="Arial" panose="020B0604020202020204" pitchFamily="34" charset="0"/>
              <a:buChar char="•"/>
            </a:pPr>
            <a:r>
              <a:rPr lang="de-DE" dirty="0" smtClean="0">
                <a:latin typeface="+mj-lt"/>
                <a:cs typeface="Calibri Light" panose="020F0302020204030204" pitchFamily="34" charset="0"/>
              </a:rPr>
              <a:t>Publications / posters / possible scholarships</a:t>
            </a:r>
          </a:p>
          <a:p>
            <a:pPr lvl="1">
              <a:spcBef>
                <a:spcPts val="0"/>
              </a:spcBef>
              <a:spcAft>
                <a:spcPts val="600"/>
              </a:spcAft>
              <a:buFont typeface="Arial" panose="020B0604020202020204" pitchFamily="34" charset="0"/>
              <a:buChar char="•"/>
            </a:pPr>
            <a:r>
              <a:rPr lang="de-DE" dirty="0" smtClean="0">
                <a:latin typeface="+mj-lt"/>
                <a:cs typeface="Calibri Light" panose="020F0302020204030204" pitchFamily="34" charset="0"/>
              </a:rPr>
              <a:t>Teaching / Supervision of students</a:t>
            </a:r>
          </a:p>
          <a:p>
            <a:pPr lvl="1">
              <a:spcBef>
                <a:spcPts val="0"/>
              </a:spcBef>
              <a:spcAft>
                <a:spcPts val="600"/>
              </a:spcAft>
              <a:buFont typeface="Arial" panose="020B0604020202020204" pitchFamily="34" charset="0"/>
              <a:buChar char="•"/>
            </a:pPr>
            <a:r>
              <a:rPr lang="de-DE" dirty="0" smtClean="0">
                <a:latin typeface="+mj-lt"/>
                <a:cs typeface="Calibri Light" panose="020F0302020204030204" pitchFamily="34" charset="0"/>
              </a:rPr>
              <a:t>Commitment to committee work</a:t>
            </a:r>
            <a:endParaRPr lang="de-DE" dirty="0">
              <a:latin typeface="+mj-lt"/>
              <a:cs typeface="Calibri Light" panose="020F0302020204030204" pitchFamily="34" charset="0"/>
            </a:endParaRPr>
          </a:p>
          <a:p>
            <a:pPr lvl="0">
              <a:spcBef>
                <a:spcPts val="0"/>
              </a:spcBef>
              <a:spcAft>
                <a:spcPts val="600"/>
              </a:spcAft>
              <a:buFont typeface="Arial" panose="020B0604020202020204" pitchFamily="34" charset="0"/>
              <a:buChar char="•"/>
            </a:pPr>
            <a:r>
              <a:rPr lang="de-DE" dirty="0">
                <a:latin typeface="+mj-lt"/>
                <a:cs typeface="Calibri Light" panose="020F0302020204030204" pitchFamily="34" charset="0"/>
              </a:rPr>
              <a:t>Letter of motivation (expectations of the programme and the mentoring partnership)</a:t>
            </a:r>
          </a:p>
          <a:p>
            <a:endParaRPr lang="de-DE" dirty="0"/>
          </a:p>
        </p:txBody>
      </p:sp>
    </p:spTree>
    <p:extLst>
      <p:ext uri="{BB962C8B-B14F-4D97-AF65-F5344CB8AC3E}">
        <p14:creationId xmlns:p14="http://schemas.microsoft.com/office/powerpoint/2010/main" val="3336292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Calibri Light" panose="020F0302020204030204" pitchFamily="34" charset="0"/>
              </a:rPr>
              <a:t>Application process</a:t>
            </a:r>
            <a:endParaRPr lang="de-DE" dirty="0"/>
          </a:p>
        </p:txBody>
      </p:sp>
      <p:sp>
        <p:nvSpPr>
          <p:cNvPr id="3" name="Inhaltsplatzhalter 2"/>
          <p:cNvSpPr>
            <a:spLocks noGrp="1"/>
          </p:cNvSpPr>
          <p:nvPr>
            <p:ph idx="1"/>
          </p:nvPr>
        </p:nvSpPr>
        <p:spPr/>
        <p:txBody>
          <a:bodyPr/>
          <a:lstStyle/>
          <a:p>
            <a:r>
              <a:rPr lang="de-DE" b="1" dirty="0">
                <a:latin typeface="+mj-lt"/>
                <a:cs typeface="Calibri Light" panose="020F0302020204030204" pitchFamily="34" charset="0"/>
              </a:rPr>
              <a:t>Required application documents:</a:t>
            </a:r>
          </a:p>
          <a:p>
            <a:endParaRPr lang="de-DE" dirty="0">
              <a:latin typeface="+mj-lt"/>
              <a:cs typeface="Calibri Light" panose="020F0302020204030204" pitchFamily="34" charset="0"/>
            </a:endParaRPr>
          </a:p>
          <a:p>
            <a:pPr>
              <a:buFont typeface="Arial" panose="020B0604020202020204" pitchFamily="34" charset="0"/>
              <a:buChar char="•"/>
            </a:pPr>
            <a:r>
              <a:rPr lang="de-DE" dirty="0" smtClean="0"/>
              <a:t>All documents available online on the website</a:t>
            </a:r>
          </a:p>
          <a:p>
            <a:pPr lvl="1">
              <a:buFont typeface="Arial" panose="020B0604020202020204" pitchFamily="34" charset="0"/>
              <a:buChar char="•"/>
            </a:pPr>
            <a:r>
              <a:rPr lang="de-DE" dirty="0" smtClean="0"/>
              <a:t>Contact the coordinator if you have any questions </a:t>
            </a:r>
          </a:p>
          <a:p>
            <a:pPr>
              <a:buFont typeface="Arial" panose="020B0604020202020204" pitchFamily="34" charset="0"/>
              <a:buChar char="•"/>
            </a:pPr>
            <a:endParaRPr lang="de-DE" dirty="0"/>
          </a:p>
          <a:p>
            <a:pPr>
              <a:buFont typeface="Arial" panose="020B0604020202020204" pitchFamily="34" charset="0"/>
              <a:buChar char="•"/>
            </a:pPr>
            <a:r>
              <a:rPr lang="de-DE" dirty="0" smtClean="0"/>
              <a:t>Application period from mid-March to the end of April 2022</a:t>
            </a:r>
          </a:p>
          <a:p>
            <a:pPr>
              <a:buFont typeface="Arial" panose="020B0604020202020204" pitchFamily="34" charset="0"/>
              <a:buChar char="•"/>
            </a:pPr>
            <a:r>
              <a:rPr lang="de-DE" dirty="0" smtClean="0"/>
              <a:t>Application by e-mail and by post to the Equal Opportunities Office</a:t>
            </a:r>
            <a:endParaRPr lang="de-DE" dirty="0"/>
          </a:p>
        </p:txBody>
      </p:sp>
    </p:spTree>
    <p:extLst>
      <p:ext uri="{BB962C8B-B14F-4D97-AF65-F5344CB8AC3E}">
        <p14:creationId xmlns:p14="http://schemas.microsoft.com/office/powerpoint/2010/main" val="1940550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Calibri Light" panose="020F0302020204030204" pitchFamily="34" charset="0"/>
              </a:rPr>
              <a:t>Selection procedure</a:t>
            </a:r>
            <a:endParaRPr lang="de-DE" dirty="0"/>
          </a:p>
        </p:txBody>
      </p:sp>
      <p:sp>
        <p:nvSpPr>
          <p:cNvPr id="4" name="Inhaltsplatzhalter 2"/>
          <p:cNvSpPr txBox="1">
            <a:spLocks/>
          </p:cNvSpPr>
          <p:nvPr/>
        </p:nvSpPr>
        <p:spPr bwMode="auto">
          <a:xfrm>
            <a:off x="1331913" y="1700213"/>
            <a:ext cx="6911975" cy="3960812"/>
          </a:xfrm>
          <a:prstGeom prst="rect">
            <a:avLst/>
          </a:prstGeom>
          <a:noFill/>
          <a:ln w="9525">
            <a:noFill/>
            <a:miter lim="800000"/>
            <a:headEnd/>
            <a:tailEnd/>
          </a:ln>
        </p:spPr>
        <p:txBody>
          <a:bodyPr vert="horz" wrap="square" lIns="72000" tIns="36000" rIns="72000" bIns="36000" numCol="1" anchor="t" anchorCtr="0" compatLnSpc="1">
            <a:prstTxWarp prst="textNoShape">
              <a:avLst/>
            </a:prstTxWarp>
          </a:bodyPr>
          <a:lst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536575" indent="-268288" algn="l" rtl="0" eaLnBrk="0" fontAlgn="base" hangingPunct="0">
              <a:spcBef>
                <a:spcPct val="20000"/>
              </a:spcBef>
              <a:spcAft>
                <a:spcPct val="0"/>
              </a:spcAft>
              <a:buChar char="–"/>
              <a:defRPr sz="2000">
                <a:solidFill>
                  <a:schemeClr val="tx1"/>
                </a:solidFill>
                <a:latin typeface="+mn-lt"/>
              </a:defRPr>
            </a:lvl2pPr>
            <a:lvl3pPr marL="987425" indent="-271463" algn="l" rtl="0" eaLnBrk="0" fontAlgn="base" hangingPunct="0">
              <a:spcBef>
                <a:spcPct val="20000"/>
              </a:spcBef>
              <a:spcAft>
                <a:spcPct val="0"/>
              </a:spcAft>
              <a:buChar char="•"/>
              <a:defRPr>
                <a:solidFill>
                  <a:schemeClr val="tx1"/>
                </a:solidFill>
                <a:latin typeface="+mn-lt"/>
              </a:defRPr>
            </a:lvl3pPr>
            <a:lvl4pPr marL="2286000" indent="-228600" algn="l" rtl="0" eaLnBrk="0" fontAlgn="base" hangingPunct="0">
              <a:spcBef>
                <a:spcPct val="20000"/>
              </a:spcBef>
              <a:spcAft>
                <a:spcPct val="0"/>
              </a:spcAft>
              <a:buChar char="–"/>
              <a:defRPr sz="1600">
                <a:solidFill>
                  <a:schemeClr val="tx1"/>
                </a:solidFill>
                <a:latin typeface="+mn-lt"/>
              </a:defRPr>
            </a:lvl4pPr>
            <a:lvl5pPr marL="2693988" indent="-228600" algn="l" rtl="0" eaLnBrk="0" fontAlgn="base" hangingPunct="0">
              <a:spcBef>
                <a:spcPct val="20000"/>
              </a:spcBef>
              <a:spcAft>
                <a:spcPct val="0"/>
              </a:spcAft>
              <a:buChar char="»"/>
              <a:defRPr sz="1600">
                <a:solidFill>
                  <a:schemeClr val="tx1"/>
                </a:solidFill>
                <a:latin typeface="+mn-lt"/>
              </a:defRPr>
            </a:lvl5pPr>
            <a:lvl6pPr marL="3151188" indent="-228600" algn="l" rtl="0" fontAlgn="base">
              <a:spcBef>
                <a:spcPct val="20000"/>
              </a:spcBef>
              <a:spcAft>
                <a:spcPct val="0"/>
              </a:spcAft>
              <a:buChar char="»"/>
              <a:defRPr sz="1600">
                <a:solidFill>
                  <a:schemeClr val="tx1"/>
                </a:solidFill>
                <a:latin typeface="+mn-lt"/>
              </a:defRPr>
            </a:lvl6pPr>
            <a:lvl7pPr marL="3608388" indent="-228600" algn="l" rtl="0" fontAlgn="base">
              <a:spcBef>
                <a:spcPct val="20000"/>
              </a:spcBef>
              <a:spcAft>
                <a:spcPct val="0"/>
              </a:spcAft>
              <a:buChar char="»"/>
              <a:defRPr sz="1600">
                <a:solidFill>
                  <a:schemeClr val="tx1"/>
                </a:solidFill>
                <a:latin typeface="+mn-lt"/>
              </a:defRPr>
            </a:lvl7pPr>
            <a:lvl8pPr marL="4065588" indent="-228600" algn="l" rtl="0" fontAlgn="base">
              <a:spcBef>
                <a:spcPct val="20000"/>
              </a:spcBef>
              <a:spcAft>
                <a:spcPct val="0"/>
              </a:spcAft>
              <a:buChar char="»"/>
              <a:defRPr sz="1600">
                <a:solidFill>
                  <a:schemeClr val="tx1"/>
                </a:solidFill>
                <a:latin typeface="+mn-lt"/>
              </a:defRPr>
            </a:lvl8pPr>
            <a:lvl9pPr marL="4522788" indent="-228600" algn="l" rtl="0" fontAlgn="base">
              <a:spcBef>
                <a:spcPct val="20000"/>
              </a:spcBef>
              <a:spcAft>
                <a:spcPct val="0"/>
              </a:spcAft>
              <a:buChar char="»"/>
              <a:defRPr sz="1600">
                <a:solidFill>
                  <a:schemeClr val="tx1"/>
                </a:solidFill>
                <a:latin typeface="+mn-lt"/>
              </a:defRPr>
            </a:lvl9pPr>
          </a:lstStyle>
          <a:p>
            <a:pPr>
              <a:buFont typeface="Arial" panose="020B0604020202020204" pitchFamily="34" charset="0"/>
              <a:buChar char="•"/>
            </a:pPr>
            <a:r>
              <a:rPr lang="de-DE" kern="0" dirty="0" smtClean="0">
                <a:cs typeface="Calibri Light" panose="020F0302020204030204" pitchFamily="34" charset="0"/>
              </a:rPr>
              <a:t>Review of applications by the Equal Opportunities Office</a:t>
            </a:r>
          </a:p>
          <a:p>
            <a:pPr>
              <a:buFont typeface="Arial" panose="020B0604020202020204" pitchFamily="34" charset="0"/>
              <a:buChar char="•"/>
            </a:pPr>
            <a:r>
              <a:rPr lang="de-DE" kern="0" dirty="0" smtClean="0">
                <a:cs typeface="Calibri Light" panose="020F0302020204030204" pitchFamily="34" charset="0"/>
              </a:rPr>
              <a:t>Selection of mentees by the Commission for Equality in </a:t>
            </a:r>
            <a:r>
              <a:rPr lang="de-DE" kern="0" dirty="0" err="1" smtClean="0">
                <a:cs typeface="Calibri Light" panose="020F0302020204030204" pitchFamily="34" charset="0"/>
              </a:rPr>
              <a:t>Jul</a:t>
            </a:r>
            <a:r>
              <a:rPr lang="de-DE" b="1" kern="0" dirty="0" err="1">
                <a:cs typeface="Calibri Light" panose="020F0302020204030204" pitchFamily="34" charset="0"/>
              </a:rPr>
              <a:t>August</a:t>
            </a:r>
            <a:r>
              <a:rPr lang="de-DE" b="1" kern="0" dirty="0">
                <a:cs typeface="Calibri Light" panose="020F0302020204030204" pitchFamily="34" charset="0"/>
              </a:rPr>
              <a:t> 2022</a:t>
            </a:r>
            <a:r>
              <a:rPr lang="de-DE" kern="0" dirty="0" smtClean="0">
                <a:cs typeface="Calibri Light" panose="020F0302020204030204" pitchFamily="34" charset="0"/>
              </a:rPr>
              <a:t>y </a:t>
            </a:r>
            <a:r>
              <a:rPr lang="de-DE" kern="0" dirty="0">
                <a:cs typeface="Calibri Light" panose="020F0302020204030204" pitchFamily="34" charset="0"/>
              </a:rPr>
              <a:t>2022 / Letter </a:t>
            </a:r>
            <a:r>
              <a:rPr lang="de-DE" kern="0" dirty="0" err="1">
                <a:cs typeface="Calibri Light" panose="020F0302020204030204" pitchFamily="34" charset="0"/>
              </a:rPr>
              <a:t>of</a:t>
            </a:r>
            <a:r>
              <a:rPr lang="de-DE" kern="0" dirty="0">
                <a:cs typeface="Calibri Light" panose="020F0302020204030204" pitchFamily="34" charset="0"/>
              </a:rPr>
              <a:t> </a:t>
            </a:r>
            <a:r>
              <a:rPr lang="de-DE" kern="0" dirty="0" err="1" smtClean="0">
                <a:cs typeface="Calibri Light" panose="020F0302020204030204" pitchFamily="34" charset="0"/>
              </a:rPr>
              <a:t>acceptance</a:t>
            </a:r>
            <a:r>
              <a:rPr lang="de-DE" kern="0" dirty="0" smtClean="0">
                <a:cs typeface="Calibri Light" panose="020F0302020204030204" pitchFamily="34" charset="0"/>
              </a:rPr>
              <a:t> </a:t>
            </a:r>
            <a:r>
              <a:rPr lang="de-DE" kern="0" dirty="0" err="1" smtClean="0">
                <a:cs typeface="Calibri Light" panose="020F0302020204030204" pitchFamily="34" charset="0"/>
              </a:rPr>
              <a:t>by</a:t>
            </a:r>
            <a:r>
              <a:rPr lang="de-DE" kern="0" dirty="0" smtClean="0">
                <a:cs typeface="Calibri Light" panose="020F0302020204030204" pitchFamily="34" charset="0"/>
              </a:rPr>
              <a:t> </a:t>
            </a:r>
            <a:r>
              <a:rPr lang="de-DE" kern="0" dirty="0" err="1" smtClean="0">
                <a:cs typeface="Calibri Light" panose="020F0302020204030204" pitchFamily="34" charset="0"/>
              </a:rPr>
              <a:t>the</a:t>
            </a:r>
            <a:r>
              <a:rPr lang="de-DE" kern="0" dirty="0" smtClean="0">
                <a:cs typeface="Calibri Light" panose="020F0302020204030204" pitchFamily="34" charset="0"/>
              </a:rPr>
              <a:t> end </a:t>
            </a:r>
            <a:r>
              <a:rPr lang="de-DE" kern="0" dirty="0" err="1" smtClean="0">
                <a:cs typeface="Calibri Light" panose="020F0302020204030204" pitchFamily="34" charset="0"/>
              </a:rPr>
              <a:t>of</a:t>
            </a:r>
            <a:endParaRPr lang="de-DE" b="1" kern="0" dirty="0">
              <a:cs typeface="Calibri Light" panose="020F0302020204030204" pitchFamily="34" charset="0"/>
            </a:endParaRPr>
          </a:p>
          <a:p>
            <a:pPr>
              <a:buFont typeface="Arial" panose="020B0604020202020204" pitchFamily="34" charset="0"/>
              <a:buChar char="•"/>
            </a:pPr>
            <a:r>
              <a:rPr lang="de-DE" kern="0" dirty="0" err="1" smtClean="0">
                <a:cs typeface="Calibri Light" panose="020F0302020204030204" pitchFamily="34" charset="0"/>
              </a:rPr>
              <a:t>Submitting</a:t>
            </a:r>
            <a:r>
              <a:rPr lang="de-DE" kern="0" dirty="0" smtClean="0">
                <a:cs typeface="Calibri Light" panose="020F0302020204030204" pitchFamily="34" charset="0"/>
              </a:rPr>
              <a:t> </a:t>
            </a:r>
            <a:r>
              <a:rPr lang="de-DE" kern="0" dirty="0" smtClean="0">
                <a:cs typeface="Calibri Light" panose="020F0302020204030204" pitchFamily="34" charset="0"/>
              </a:rPr>
              <a:t>the mentoring agreement after getting to know the mentor</a:t>
            </a:r>
          </a:p>
          <a:p>
            <a:pPr>
              <a:buFont typeface="Arial" panose="020B0604020202020204" pitchFamily="34" charset="0"/>
              <a:buChar char="•"/>
            </a:pPr>
            <a:r>
              <a:rPr lang="de-DE" kern="0" dirty="0">
                <a:cs typeface="Calibri Light" panose="020F0302020204030204" pitchFamily="34" charset="0"/>
              </a:rPr>
              <a:t>Payment of the </a:t>
            </a:r>
            <a:r>
              <a:rPr lang="de-DE" b="1" kern="0" dirty="0">
                <a:cs typeface="Calibri Light" panose="020F0302020204030204" pitchFamily="34" charset="0"/>
              </a:rPr>
              <a:t>own contribution in the </a:t>
            </a:r>
            <a:r>
              <a:rPr lang="de-DE" kern="0" dirty="0">
                <a:cs typeface="Calibri Light" panose="020F0302020204030204" pitchFamily="34" charset="0"/>
              </a:rPr>
              <a:t>amount of €</a:t>
            </a:r>
            <a:r>
              <a:rPr lang="de-DE" b="1" kern="0" dirty="0">
                <a:cs typeface="Calibri Light" panose="020F0302020204030204" pitchFamily="34" charset="0"/>
              </a:rPr>
              <a:t>125</a:t>
            </a:r>
          </a:p>
          <a:p>
            <a:pPr>
              <a:buFont typeface="Arial" panose="020B0604020202020204" pitchFamily="34" charset="0"/>
              <a:buChar char="•"/>
            </a:pPr>
            <a:endParaRPr lang="de-DE" kern="0" dirty="0" smtClean="0">
              <a:cs typeface="Calibri Light" panose="020F0302020204030204" pitchFamily="34" charset="0"/>
            </a:endParaRPr>
          </a:p>
          <a:p>
            <a:endParaRPr lang="de-DE" kern="0" dirty="0"/>
          </a:p>
        </p:txBody>
      </p:sp>
    </p:spTree>
    <p:extLst>
      <p:ext uri="{BB962C8B-B14F-4D97-AF65-F5344CB8AC3E}">
        <p14:creationId xmlns:p14="http://schemas.microsoft.com/office/powerpoint/2010/main" val="1148773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Recommendation and tips</a:t>
            </a:r>
          </a:p>
        </p:txBody>
      </p:sp>
      <p:sp>
        <p:nvSpPr>
          <p:cNvPr id="4" name="Inhaltsplatzhalter 2"/>
          <p:cNvSpPr txBox="1">
            <a:spLocks/>
          </p:cNvSpPr>
          <p:nvPr/>
        </p:nvSpPr>
        <p:spPr bwMode="auto">
          <a:xfrm>
            <a:off x="1331913" y="1700213"/>
            <a:ext cx="6911975" cy="3960812"/>
          </a:xfrm>
          <a:prstGeom prst="rect">
            <a:avLst/>
          </a:prstGeom>
          <a:noFill/>
          <a:ln w="9525">
            <a:noFill/>
            <a:miter lim="800000"/>
            <a:headEnd/>
            <a:tailEnd/>
          </a:ln>
        </p:spPr>
        <p:txBody>
          <a:bodyPr vert="horz" wrap="square" lIns="72000" tIns="36000" rIns="72000" bIns="36000" numCol="1" anchor="t" anchorCtr="0" compatLnSpc="1">
            <a:prstTxWarp prst="textNoShape">
              <a:avLst/>
            </a:prstTxWarp>
          </a:bodyPr>
          <a:lstStyle>
            <a:lvl1pPr marL="342900" indent="-342900" algn="l" rtl="0" eaLnBrk="0" fontAlgn="base" hangingPunct="0">
              <a:spcBef>
                <a:spcPct val="20000"/>
              </a:spcBef>
              <a:spcAft>
                <a:spcPct val="0"/>
              </a:spcAft>
              <a:defRPr sz="2200">
                <a:solidFill>
                  <a:schemeClr val="tx1"/>
                </a:solidFill>
                <a:latin typeface="+mn-lt"/>
                <a:ea typeface="+mn-ea"/>
                <a:cs typeface="+mn-cs"/>
              </a:defRPr>
            </a:lvl1pPr>
            <a:lvl2pPr marL="536575" indent="-268288" algn="l" rtl="0" eaLnBrk="0" fontAlgn="base" hangingPunct="0">
              <a:spcBef>
                <a:spcPct val="20000"/>
              </a:spcBef>
              <a:spcAft>
                <a:spcPct val="0"/>
              </a:spcAft>
              <a:buChar char="–"/>
              <a:defRPr sz="2000">
                <a:solidFill>
                  <a:schemeClr val="tx1"/>
                </a:solidFill>
                <a:latin typeface="+mn-lt"/>
              </a:defRPr>
            </a:lvl2pPr>
            <a:lvl3pPr marL="987425" indent="-271463" algn="l" rtl="0" eaLnBrk="0" fontAlgn="base" hangingPunct="0">
              <a:spcBef>
                <a:spcPct val="20000"/>
              </a:spcBef>
              <a:spcAft>
                <a:spcPct val="0"/>
              </a:spcAft>
              <a:buChar char="•"/>
              <a:defRPr>
                <a:solidFill>
                  <a:schemeClr val="tx1"/>
                </a:solidFill>
                <a:latin typeface="+mn-lt"/>
              </a:defRPr>
            </a:lvl3pPr>
            <a:lvl4pPr marL="2286000" indent="-228600" algn="l" rtl="0" eaLnBrk="0" fontAlgn="base" hangingPunct="0">
              <a:spcBef>
                <a:spcPct val="20000"/>
              </a:spcBef>
              <a:spcAft>
                <a:spcPct val="0"/>
              </a:spcAft>
              <a:buChar char="–"/>
              <a:defRPr sz="1600">
                <a:solidFill>
                  <a:schemeClr val="tx1"/>
                </a:solidFill>
                <a:latin typeface="+mn-lt"/>
              </a:defRPr>
            </a:lvl4pPr>
            <a:lvl5pPr marL="2693988" indent="-228600" algn="l" rtl="0" eaLnBrk="0" fontAlgn="base" hangingPunct="0">
              <a:spcBef>
                <a:spcPct val="20000"/>
              </a:spcBef>
              <a:spcAft>
                <a:spcPct val="0"/>
              </a:spcAft>
              <a:buChar char="»"/>
              <a:defRPr sz="1600">
                <a:solidFill>
                  <a:schemeClr val="tx1"/>
                </a:solidFill>
                <a:latin typeface="+mn-lt"/>
              </a:defRPr>
            </a:lvl5pPr>
            <a:lvl6pPr marL="3151188" indent="-228600" algn="l" rtl="0" fontAlgn="base">
              <a:spcBef>
                <a:spcPct val="20000"/>
              </a:spcBef>
              <a:spcAft>
                <a:spcPct val="0"/>
              </a:spcAft>
              <a:buChar char="»"/>
              <a:defRPr sz="1600">
                <a:solidFill>
                  <a:schemeClr val="tx1"/>
                </a:solidFill>
                <a:latin typeface="+mn-lt"/>
              </a:defRPr>
            </a:lvl6pPr>
            <a:lvl7pPr marL="3608388" indent="-228600" algn="l" rtl="0" fontAlgn="base">
              <a:spcBef>
                <a:spcPct val="20000"/>
              </a:spcBef>
              <a:spcAft>
                <a:spcPct val="0"/>
              </a:spcAft>
              <a:buChar char="»"/>
              <a:defRPr sz="1600">
                <a:solidFill>
                  <a:schemeClr val="tx1"/>
                </a:solidFill>
                <a:latin typeface="+mn-lt"/>
              </a:defRPr>
            </a:lvl7pPr>
            <a:lvl8pPr marL="4065588" indent="-228600" algn="l" rtl="0" fontAlgn="base">
              <a:spcBef>
                <a:spcPct val="20000"/>
              </a:spcBef>
              <a:spcAft>
                <a:spcPct val="0"/>
              </a:spcAft>
              <a:buChar char="»"/>
              <a:defRPr sz="1600">
                <a:solidFill>
                  <a:schemeClr val="tx1"/>
                </a:solidFill>
                <a:latin typeface="+mn-lt"/>
              </a:defRPr>
            </a:lvl8pPr>
            <a:lvl9pPr marL="4522788" indent="-228600" algn="l" rtl="0" fontAlgn="base">
              <a:spcBef>
                <a:spcPct val="20000"/>
              </a:spcBef>
              <a:spcAft>
                <a:spcPct val="0"/>
              </a:spcAft>
              <a:buChar char="»"/>
              <a:defRPr sz="1600">
                <a:solidFill>
                  <a:schemeClr val="tx1"/>
                </a:solidFill>
                <a:latin typeface="+mn-lt"/>
              </a:defRPr>
            </a:lvl9pPr>
          </a:lstStyle>
          <a:p>
            <a:pPr>
              <a:buFont typeface="Arial" panose="020B0604020202020204" pitchFamily="34" charset="0"/>
              <a:buChar char="•"/>
            </a:pPr>
            <a:r>
              <a:rPr lang="de-DE" kern="0" dirty="0" smtClean="0">
                <a:cs typeface="Calibri Light" panose="020F0302020204030204" pitchFamily="34" charset="0"/>
              </a:rPr>
              <a:t>Conclusion of a target agreement between </a:t>
            </a:r>
            <a:r>
              <a:rPr lang="de-DE" kern="0" dirty="0" err="1" smtClean="0">
                <a:cs typeface="Calibri Light" panose="020F0302020204030204" pitchFamily="34" charset="0"/>
              </a:rPr>
              <a:t>mentee </a:t>
            </a:r>
            <a:r>
              <a:rPr lang="de-DE" kern="0" dirty="0" smtClean="0">
                <a:cs typeface="Calibri Light" panose="020F0302020204030204" pitchFamily="34" charset="0"/>
              </a:rPr>
              <a:t>and </a:t>
            </a:r>
            <a:r>
              <a:rPr lang="de-DE" kern="0" dirty="0" err="1" smtClean="0">
                <a:cs typeface="Calibri Light" panose="020F0302020204030204" pitchFamily="34" charset="0"/>
              </a:rPr>
              <a:t>mentor</a:t>
            </a:r>
            <a:endParaRPr lang="de-DE" kern="0" dirty="0" smtClean="0">
              <a:cs typeface="Calibri Light" panose="020F0302020204030204" pitchFamily="34" charset="0"/>
            </a:endParaRPr>
          </a:p>
          <a:p>
            <a:pPr>
              <a:buFont typeface="Arial" panose="020B0604020202020204" pitchFamily="34" charset="0"/>
              <a:buChar char="•"/>
            </a:pPr>
            <a:r>
              <a:rPr lang="de-DE" kern="0" dirty="0" smtClean="0">
                <a:cs typeface="Calibri Light" panose="020F0302020204030204" pitchFamily="34" charset="0"/>
              </a:rPr>
              <a:t>Informing the Equal Opportunities Office in case of (persistent) problems</a:t>
            </a:r>
          </a:p>
          <a:p>
            <a:pPr>
              <a:buFont typeface="Arial" panose="020B0604020202020204" pitchFamily="34" charset="0"/>
              <a:buChar char="•"/>
            </a:pPr>
            <a:r>
              <a:rPr lang="de-DE" kern="0" dirty="0" smtClean="0">
                <a:cs typeface="Calibri Light" panose="020F0302020204030204" pitchFamily="34" charset="0"/>
              </a:rPr>
              <a:t>Prerequisite for </a:t>
            </a:r>
            <a:r>
              <a:rPr lang="de-DE" b="1" kern="0" dirty="0" smtClean="0">
                <a:cs typeface="Calibri Light" panose="020F0302020204030204" pitchFamily="34" charset="0"/>
              </a:rPr>
              <a:t>receiving the certificate </a:t>
            </a:r>
            <a:r>
              <a:rPr lang="de-DE" kern="0" dirty="0" smtClean="0">
                <a:cs typeface="Calibri Light" panose="020F0302020204030204" pitchFamily="34" charset="0"/>
              </a:rPr>
              <a:t>is </a:t>
            </a:r>
            <a:r>
              <a:rPr lang="de-DE" b="1" kern="0" dirty="0" smtClean="0">
                <a:cs typeface="Calibri Light" panose="020F0302020204030204" pitchFamily="34" charset="0"/>
              </a:rPr>
              <a:t>regular participation in the </a:t>
            </a:r>
            <a:r>
              <a:rPr lang="de-DE" kern="0" dirty="0" smtClean="0">
                <a:cs typeface="Calibri Light" panose="020F0302020204030204" pitchFamily="34" charset="0"/>
              </a:rPr>
              <a:t>programme's own events (min. 75 %).</a:t>
            </a:r>
          </a:p>
          <a:p>
            <a:pPr>
              <a:buFont typeface="Arial" panose="020B0604020202020204" pitchFamily="34" charset="0"/>
              <a:buChar char="•"/>
            </a:pPr>
            <a:r>
              <a:rPr lang="de-DE" kern="0" dirty="0" smtClean="0">
                <a:cs typeface="Calibri Light" panose="020F0302020204030204" pitchFamily="34" charset="0"/>
              </a:rPr>
              <a:t>Writing a (short) field report for the final brochure </a:t>
            </a:r>
          </a:p>
          <a:p>
            <a:endParaRPr lang="de-DE" kern="0" dirty="0"/>
          </a:p>
        </p:txBody>
      </p:sp>
    </p:spTree>
    <p:extLst>
      <p:ext uri="{BB962C8B-B14F-4D97-AF65-F5344CB8AC3E}">
        <p14:creationId xmlns:p14="http://schemas.microsoft.com/office/powerpoint/2010/main" val="38364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 y="87484"/>
            <a:ext cx="9144000" cy="6095640"/>
          </a:xfrm>
          <a:prstGeom prst="rect">
            <a:avLst/>
          </a:prstGeom>
        </p:spPr>
      </p:pic>
      <p:sp>
        <p:nvSpPr>
          <p:cNvPr id="2" name="Titel 1"/>
          <p:cNvSpPr>
            <a:spLocks noGrp="1"/>
          </p:cNvSpPr>
          <p:nvPr>
            <p:ph type="title"/>
          </p:nvPr>
        </p:nvSpPr>
        <p:spPr/>
        <p:txBody>
          <a:bodyPr/>
          <a:lstStyle/>
          <a:p>
            <a:pPr algn="ctr"/>
            <a:r>
              <a:rPr lang="de-DE" b="1" dirty="0" smtClean="0">
                <a:latin typeface="Calibri Light" panose="020F0302020204030204" pitchFamily="34" charset="0"/>
                <a:cs typeface="Calibri Light" panose="020F0302020204030204" pitchFamily="34" charset="0"/>
              </a:rPr>
              <a:t/>
            </a:r>
            <a:br>
              <a:rPr lang="de-DE" b="1" dirty="0" smtClean="0">
                <a:latin typeface="Calibri Light" panose="020F0302020204030204" pitchFamily="34" charset="0"/>
                <a:cs typeface="Calibri Light" panose="020F0302020204030204" pitchFamily="34" charset="0"/>
              </a:rPr>
            </a:br>
            <a:r>
              <a:rPr lang="de-DE" b="1" dirty="0">
                <a:latin typeface="Calibri Light" panose="020F0302020204030204" pitchFamily="34" charset="0"/>
                <a:cs typeface="Calibri Light" panose="020F0302020204030204" pitchFamily="34" charset="0"/>
              </a:rPr>
              <a:t>Thank you for your attention!</a:t>
            </a:r>
            <a:r>
              <a:rPr lang="de-DE" b="1" dirty="0"/>
              <a:t/>
            </a:r>
            <a:br>
              <a:rPr lang="de-DE" b="1" dirty="0"/>
            </a:br>
            <a:endParaRPr lang="de-DE" dirty="0"/>
          </a:p>
        </p:txBody>
      </p:sp>
      <p:sp>
        <p:nvSpPr>
          <p:cNvPr id="4" name="Rechteck 3"/>
          <p:cNvSpPr/>
          <p:nvPr/>
        </p:nvSpPr>
        <p:spPr>
          <a:xfrm>
            <a:off x="480120" y="3212976"/>
            <a:ext cx="4064496" cy="2970044"/>
          </a:xfrm>
          <a:prstGeom prst="rect">
            <a:avLst/>
          </a:prstGeom>
        </p:spPr>
        <p:txBody>
          <a:bodyPr wrap="square">
            <a:spAutoFit/>
          </a:bodyPr>
          <a:lstStyle/>
          <a:p>
            <a:pPr lvl="0">
              <a:lnSpc>
                <a:spcPct val="110000"/>
              </a:lnSpc>
            </a:pPr>
            <a:r>
              <a:rPr lang="de-DE" sz="1800" dirty="0">
                <a:latin typeface="+mj-lt"/>
              </a:rPr>
              <a:t>Hanover Medical School</a:t>
            </a:r>
          </a:p>
          <a:p>
            <a:pPr lvl="0">
              <a:lnSpc>
                <a:spcPct val="110000"/>
              </a:lnSpc>
            </a:pPr>
            <a:r>
              <a:rPr lang="de-DE" sz="1800" dirty="0">
                <a:latin typeface="+mj-lt"/>
              </a:rPr>
              <a:t>Coordination Early Career Mentoring - Stefanie Weuffen</a:t>
            </a:r>
          </a:p>
          <a:p>
            <a:pPr lvl="0">
              <a:lnSpc>
                <a:spcPct val="110000"/>
              </a:lnSpc>
            </a:pPr>
            <a:r>
              <a:rPr lang="de-DE" sz="1800" dirty="0">
                <a:latin typeface="+mj-lt"/>
              </a:rPr>
              <a:t>Carl-Neuberg-Str. 1</a:t>
            </a:r>
            <a:br>
              <a:rPr lang="de-DE" sz="1800" dirty="0">
                <a:latin typeface="+mj-lt"/>
              </a:rPr>
            </a:br>
            <a:r>
              <a:rPr lang="de-DE" sz="1800" dirty="0">
                <a:latin typeface="+mj-lt"/>
              </a:rPr>
              <a:t>30625 Hanover</a:t>
            </a:r>
            <a:br>
              <a:rPr lang="de-DE" sz="1800" dirty="0">
                <a:latin typeface="+mj-lt"/>
              </a:rPr>
            </a:br>
            <a:r>
              <a:rPr lang="de-DE" sz="1800" dirty="0" smtClean="0">
                <a:latin typeface="+mj-lt"/>
              </a:rPr>
              <a:t>     0511-532 6502</a:t>
            </a:r>
            <a:r>
              <a:rPr lang="de-DE" sz="1800" dirty="0">
                <a:latin typeface="+mj-lt"/>
              </a:rPr>
              <a:t/>
            </a:r>
            <a:br>
              <a:rPr lang="de-DE" sz="1800" dirty="0">
                <a:latin typeface="+mj-lt"/>
              </a:rPr>
            </a:br>
            <a:r>
              <a:rPr lang="de-DE" sz="1800" dirty="0" smtClean="0">
                <a:latin typeface="+mj-lt"/>
                <a:hlinkClick r:id="rId3"/>
              </a:rPr>
              <a:t>      earlycareer@mh-hannover.de</a:t>
            </a:r>
            <a:endParaRPr lang="de-DE" sz="1800" dirty="0">
              <a:latin typeface="+mj-lt"/>
            </a:endParaRPr>
          </a:p>
          <a:p>
            <a:pPr lvl="0">
              <a:lnSpc>
                <a:spcPct val="110000"/>
              </a:lnSpc>
            </a:pPr>
            <a:r>
              <a:rPr lang="de-DE" dirty="0">
                <a:solidFill>
                  <a:prstClr val="black"/>
                </a:solidFill>
                <a:latin typeface="Frutiger LT 47 LightCn" panose="020B0406020204020204" pitchFamily="34" charset="0"/>
              </a:rPr>
              <a:t/>
            </a:r>
            <a:br>
              <a:rPr lang="de-DE" dirty="0">
                <a:solidFill>
                  <a:prstClr val="black"/>
                </a:solidFill>
                <a:latin typeface="Frutiger LT 47 LightCn" panose="020B0406020204020204" pitchFamily="34" charset="0"/>
              </a:rPr>
            </a:br>
            <a:endParaRPr lang="de-DE" dirty="0">
              <a:solidFill>
                <a:prstClr val="black"/>
              </a:solidFill>
              <a:latin typeface="Frutiger LT 47 LightCn" panose="020B0406020204020204" pitchFamily="34" charset="0"/>
            </a:endParaRPr>
          </a:p>
        </p:txBody>
      </p:sp>
      <p:sp>
        <p:nvSpPr>
          <p:cNvPr id="5" name="Rechteck 4"/>
          <p:cNvSpPr/>
          <p:nvPr/>
        </p:nvSpPr>
        <p:spPr>
          <a:xfrm>
            <a:off x="4716015" y="3248695"/>
            <a:ext cx="4172957" cy="1477328"/>
          </a:xfrm>
          <a:prstGeom prst="rect">
            <a:avLst/>
          </a:prstGeom>
        </p:spPr>
        <p:txBody>
          <a:bodyPr wrap="square">
            <a:spAutoFit/>
          </a:bodyPr>
          <a:lstStyle/>
          <a:p>
            <a:r>
              <a:rPr lang="de-DE" sz="1800" dirty="0" smtClean="0">
                <a:latin typeface="+mn-lt"/>
              </a:rPr>
              <a:t>Internet: </a:t>
            </a:r>
            <a:r>
              <a:rPr lang="de-DE" sz="1800" dirty="0" smtClean="0">
                <a:latin typeface="+mn-lt"/>
                <a:hlinkClick r:id="rId4"/>
              </a:rPr>
              <a:t>www.mhh.de/gleichstellung/programm-und-projekte/early-career-mentoring</a:t>
            </a:r>
            <a:endParaRPr lang="de-DE" sz="1800" dirty="0" smtClean="0">
              <a:latin typeface="+mn-lt"/>
            </a:endParaRPr>
          </a:p>
          <a:p>
            <a:endParaRPr lang="de-DE" sz="1800" dirty="0" smtClean="0">
              <a:latin typeface="+mn-lt"/>
            </a:endParaRPr>
          </a:p>
          <a:p>
            <a:r>
              <a:rPr lang="de-DE" sz="1800" dirty="0" smtClean="0">
                <a:latin typeface="+mn-lt"/>
              </a:rPr>
              <a:t>Instagram: </a:t>
            </a:r>
            <a:r>
              <a:rPr lang="de-DE" sz="1800" dirty="0" err="1" smtClean="0">
                <a:latin typeface="+mn-lt"/>
              </a:rPr>
              <a:t>equalitymhh</a:t>
            </a:r>
            <a:endParaRPr lang="de-DE" sz="1800" dirty="0">
              <a:latin typeface="+mn-lt"/>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4725144"/>
            <a:ext cx="3603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137" y="5029819"/>
            <a:ext cx="3286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251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Agenda</a:t>
            </a:r>
            <a:endParaRPr lang="de-DE" dirty="0"/>
          </a:p>
        </p:txBody>
      </p:sp>
      <p:sp>
        <p:nvSpPr>
          <p:cNvPr id="5" name="Inhaltsplatzhalter 4"/>
          <p:cNvSpPr>
            <a:spLocks noGrp="1"/>
          </p:cNvSpPr>
          <p:nvPr>
            <p:ph idx="1"/>
          </p:nvPr>
        </p:nvSpPr>
        <p:spPr>
          <a:xfrm>
            <a:off x="1331913" y="1700213"/>
            <a:ext cx="6911975" cy="2105054"/>
          </a:xfrm>
          <a:prstGeom prst="rect">
            <a:avLst/>
          </a:prstGeom>
        </p:spPr>
        <p:txBody>
          <a:bodyPr wrap="square">
            <a:spAutoFit/>
          </a:bodyPr>
          <a:lstStyle/>
          <a:p>
            <a:pPr>
              <a:spcAft>
                <a:spcPts val="400"/>
              </a:spcAft>
              <a:buFont typeface="Arial" panose="020B0604020202020204" pitchFamily="34" charset="0"/>
              <a:buChar char="•"/>
            </a:pPr>
            <a:r>
              <a:rPr lang="de-DE" altLang="de-DE" sz="2400" b="1" dirty="0" smtClean="0">
                <a:latin typeface="+mj-lt"/>
                <a:cs typeface="Calibri Light" panose="020F0302020204030204" pitchFamily="34" charset="0"/>
              </a:rPr>
              <a:t>Welcome </a:t>
            </a:r>
            <a:r>
              <a:rPr lang="de-DE" altLang="de-DE" sz="2400" b="1" dirty="0">
                <a:latin typeface="+mj-lt"/>
                <a:cs typeface="Calibri Light" panose="020F0302020204030204" pitchFamily="34" charset="0"/>
              </a:rPr>
              <a:t>and </a:t>
            </a:r>
            <a:r>
              <a:rPr lang="de-DE" altLang="de-DE" sz="2400" b="1" dirty="0" smtClean="0">
                <a:latin typeface="+mj-lt"/>
                <a:cs typeface="Calibri Light" panose="020F0302020204030204" pitchFamily="34" charset="0"/>
              </a:rPr>
              <a:t>introduction</a:t>
            </a:r>
          </a:p>
          <a:p>
            <a:pPr marL="0" indent="0">
              <a:spcAft>
                <a:spcPts val="400"/>
              </a:spcAft>
            </a:pPr>
            <a:endParaRPr lang="de-DE" altLang="de-DE" sz="2400" b="1" dirty="0">
              <a:latin typeface="+mj-lt"/>
              <a:cs typeface="Calibri Light" panose="020F0302020204030204" pitchFamily="34" charset="0"/>
            </a:endParaRPr>
          </a:p>
          <a:p>
            <a:pPr>
              <a:spcAft>
                <a:spcPts val="1800"/>
              </a:spcAft>
              <a:buFont typeface="Arial" panose="020B0604020202020204" pitchFamily="34" charset="0"/>
              <a:buChar char="•"/>
            </a:pPr>
            <a:r>
              <a:rPr lang="de-DE" altLang="de-DE" sz="2400" b="1" dirty="0" err="1" smtClean="0">
                <a:latin typeface="+mj-lt"/>
                <a:cs typeface="Calibri Light" panose="020F0302020204030204" pitchFamily="34" charset="0"/>
              </a:rPr>
              <a:t>Aims</a:t>
            </a:r>
            <a:r>
              <a:rPr lang="de-DE" altLang="de-DE" sz="2400" b="1" dirty="0" smtClean="0">
                <a:latin typeface="+mj-lt"/>
                <a:cs typeface="Calibri Light" panose="020F0302020204030204" pitchFamily="34" charset="0"/>
              </a:rPr>
              <a:t> </a:t>
            </a:r>
            <a:r>
              <a:rPr lang="de-DE" altLang="de-DE" sz="2400" b="1" dirty="0" err="1" smtClean="0">
                <a:latin typeface="+mj-lt"/>
                <a:cs typeface="Calibri Light" panose="020F0302020204030204" pitchFamily="34" charset="0"/>
              </a:rPr>
              <a:t>aims</a:t>
            </a:r>
            <a:r>
              <a:rPr lang="de-DE" altLang="de-DE" sz="2400" b="1" dirty="0" smtClean="0">
                <a:latin typeface="+mj-lt"/>
                <a:cs typeface="Calibri Light" panose="020F0302020204030204" pitchFamily="34" charset="0"/>
              </a:rPr>
              <a:t> </a:t>
            </a:r>
            <a:r>
              <a:rPr lang="de-DE" altLang="de-DE" sz="2400" b="1" dirty="0" err="1" smtClean="0">
                <a:latin typeface="+mj-lt"/>
                <a:cs typeface="Calibri Light" panose="020F0302020204030204" pitchFamily="34" charset="0"/>
              </a:rPr>
              <a:t>structure</a:t>
            </a:r>
            <a:r>
              <a:rPr lang="de-DE" altLang="de-DE" sz="2400" b="1" dirty="0" smtClean="0">
                <a:latin typeface="+mj-lt"/>
                <a:cs typeface="Calibri Light" panose="020F0302020204030204" pitchFamily="34" charset="0"/>
              </a:rPr>
              <a:t> </a:t>
            </a:r>
            <a:r>
              <a:rPr lang="de-DE" altLang="de-DE" sz="2400" b="1" dirty="0" err="1" smtClean="0">
                <a:latin typeface="+mj-lt"/>
                <a:cs typeface="Calibri Light" panose="020F0302020204030204" pitchFamily="34" charset="0"/>
              </a:rPr>
              <a:t>of</a:t>
            </a:r>
            <a:r>
              <a:rPr lang="de-DE" altLang="de-DE" sz="2400" b="1" dirty="0" smtClean="0">
                <a:latin typeface="+mj-lt"/>
                <a:cs typeface="Calibri Light" panose="020F0302020204030204" pitchFamily="34" charset="0"/>
              </a:rPr>
              <a:t> </a:t>
            </a:r>
            <a:r>
              <a:rPr lang="de-DE" altLang="de-DE" sz="2400" b="1" dirty="0">
                <a:latin typeface="+mj-lt"/>
                <a:cs typeface="Calibri Light" panose="020F0302020204030204" pitchFamily="34" charset="0"/>
              </a:rPr>
              <a:t>the </a:t>
            </a:r>
            <a:r>
              <a:rPr lang="de-DE" altLang="de-DE" sz="2400" b="1" dirty="0" smtClean="0">
                <a:latin typeface="+mj-lt"/>
                <a:cs typeface="Calibri Light" panose="020F0302020204030204" pitchFamily="34" charset="0"/>
              </a:rPr>
              <a:t>programme</a:t>
            </a:r>
            <a:endParaRPr lang="de-DE" altLang="de-DE" sz="2400" dirty="0">
              <a:latin typeface="+mj-lt"/>
              <a:cs typeface="Calibri Light" panose="020F0302020204030204" pitchFamily="34" charset="0"/>
            </a:endParaRPr>
          </a:p>
          <a:p>
            <a:pPr>
              <a:spcAft>
                <a:spcPts val="400"/>
              </a:spcAft>
              <a:buFont typeface="Arial" panose="020B0604020202020204" pitchFamily="34" charset="0"/>
              <a:buChar char="•"/>
            </a:pPr>
            <a:r>
              <a:rPr lang="de-DE" altLang="de-DE" sz="2400" b="1" dirty="0" smtClean="0">
                <a:latin typeface="+mj-lt"/>
                <a:cs typeface="Calibri Light" panose="020F0302020204030204" pitchFamily="34" charset="0"/>
              </a:rPr>
              <a:t>Questions </a:t>
            </a:r>
            <a:r>
              <a:rPr lang="de-DE" altLang="de-DE" sz="2400" b="1" dirty="0">
                <a:latin typeface="+mj-lt"/>
                <a:cs typeface="Calibri Light" panose="020F0302020204030204" pitchFamily="34" charset="0"/>
              </a:rPr>
              <a:t>/ </a:t>
            </a:r>
            <a:r>
              <a:rPr lang="de-DE" altLang="de-DE" sz="2400" b="1" dirty="0" smtClean="0">
                <a:latin typeface="+mj-lt"/>
                <a:cs typeface="Calibri Light" panose="020F0302020204030204" pitchFamily="34" charset="0"/>
              </a:rPr>
              <a:t>open exchange </a:t>
            </a:r>
            <a:endParaRPr lang="de-DE" altLang="de-DE" sz="2400" b="1" dirty="0">
              <a:latin typeface="+mj-lt"/>
              <a:cs typeface="Calibri Light" panose="020F0302020204030204" pitchFamily="34" charset="0"/>
            </a:endParaRPr>
          </a:p>
        </p:txBody>
      </p:sp>
    </p:spTree>
    <p:extLst>
      <p:ext uri="{BB962C8B-B14F-4D97-AF65-F5344CB8AC3E}">
        <p14:creationId xmlns:p14="http://schemas.microsoft.com/office/powerpoint/2010/main" val="563549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60648"/>
            <a:ext cx="7467600" cy="1143000"/>
          </a:xfrm>
        </p:spPr>
        <p:txBody>
          <a:bodyPr>
            <a:normAutofit fontScale="90000"/>
          </a:bodyPr>
          <a:lstStyle/>
          <a:p>
            <a:r>
              <a:rPr lang="de-DE" dirty="0" smtClean="0"/>
              <a:t/>
            </a:r>
            <a:br>
              <a:rPr lang="de-DE" dirty="0" smtClean="0"/>
            </a:br>
            <a:r>
              <a:rPr lang="de-DE" dirty="0" smtClean="0"/>
              <a:t>Challenges </a:t>
            </a:r>
            <a:r>
              <a:rPr lang="de-DE" dirty="0"/>
              <a:t>for a career in university medicine</a:t>
            </a:r>
          </a:p>
        </p:txBody>
      </p:sp>
      <p:sp>
        <p:nvSpPr>
          <p:cNvPr id="3" name="Inhaltsplatzhalter 2"/>
          <p:cNvSpPr>
            <a:spLocks noGrp="1"/>
          </p:cNvSpPr>
          <p:nvPr>
            <p:ph idx="1"/>
          </p:nvPr>
        </p:nvSpPr>
        <p:spPr>
          <a:xfrm>
            <a:off x="755577" y="1700213"/>
            <a:ext cx="7488312" cy="3960812"/>
          </a:xfrm>
        </p:spPr>
        <p:txBody>
          <a:bodyPr>
            <a:normAutofit fontScale="62500" lnSpcReduction="20000"/>
          </a:bodyPr>
          <a:lstStyle/>
          <a:p>
            <a:pPr marL="457200" indent="-457200">
              <a:lnSpc>
                <a:spcPct val="200000"/>
              </a:lnSpc>
              <a:buFont typeface="Arial" panose="020B0604020202020204" pitchFamily="34" charset="0"/>
              <a:buChar char="•"/>
            </a:pPr>
            <a:r>
              <a:rPr lang="de-DE" sz="3200" dirty="0">
                <a:latin typeface="+mj-lt"/>
              </a:rPr>
              <a:t>...publish and acquire third-party funding</a:t>
            </a:r>
          </a:p>
          <a:p>
            <a:pPr marL="457200" indent="-457200">
              <a:lnSpc>
                <a:spcPct val="200000"/>
              </a:lnSpc>
              <a:buFont typeface="Arial" panose="020B0604020202020204" pitchFamily="34" charset="0"/>
              <a:buChar char="•"/>
            </a:pPr>
            <a:r>
              <a:rPr lang="de-DE" sz="3200" dirty="0">
                <a:latin typeface="+mj-lt"/>
              </a:rPr>
              <a:t>...reconciling research and clinic</a:t>
            </a:r>
          </a:p>
          <a:p>
            <a:pPr marL="457200" indent="-457200">
              <a:lnSpc>
                <a:spcPct val="200000"/>
              </a:lnSpc>
              <a:buFont typeface="Arial" panose="020B0604020202020204" pitchFamily="34" charset="0"/>
              <a:buChar char="•"/>
            </a:pPr>
            <a:r>
              <a:rPr lang="de-DE" sz="3200" dirty="0">
                <a:latin typeface="+mj-lt"/>
              </a:rPr>
              <a:t>...network and "</a:t>
            </a:r>
            <a:r>
              <a:rPr lang="de-DE" sz="3200" dirty="0" err="1">
                <a:latin typeface="+mj-lt"/>
              </a:rPr>
              <a:t>become</a:t>
            </a:r>
            <a:r>
              <a:rPr lang="de-DE" sz="3200" dirty="0">
                <a:latin typeface="+mj-lt"/>
              </a:rPr>
              <a:t> </a:t>
            </a:r>
            <a:r>
              <a:rPr lang="de-DE" sz="3200" dirty="0" err="1" smtClean="0">
                <a:latin typeface="+mj-lt"/>
              </a:rPr>
              <a:t>visible</a:t>
            </a:r>
            <a:r>
              <a:rPr lang="de-DE" sz="3200" dirty="0" smtClean="0">
                <a:latin typeface="+mj-lt"/>
              </a:rPr>
              <a:t>“</a:t>
            </a:r>
            <a:endParaRPr lang="de-DE" sz="3200" dirty="0">
              <a:latin typeface="+mj-lt"/>
            </a:endParaRPr>
          </a:p>
          <a:p>
            <a:pPr marL="457200" indent="-457200">
              <a:lnSpc>
                <a:spcPct val="200000"/>
              </a:lnSpc>
              <a:buFont typeface="Arial" panose="020B0604020202020204" pitchFamily="34" charset="0"/>
              <a:buChar char="•"/>
            </a:pPr>
            <a:r>
              <a:rPr lang="de-DE" sz="3200" dirty="0">
                <a:latin typeface="+mj-lt"/>
              </a:rPr>
              <a:t>...manage scarce (time) resources</a:t>
            </a:r>
          </a:p>
          <a:p>
            <a:pPr marL="457200" indent="-457200">
              <a:lnSpc>
                <a:spcPct val="200000"/>
              </a:lnSpc>
              <a:buFont typeface="Arial" panose="020B0604020202020204" pitchFamily="34" charset="0"/>
              <a:buChar char="•"/>
            </a:pPr>
            <a:r>
              <a:rPr lang="de-DE" sz="3200" dirty="0" smtClean="0">
                <a:latin typeface="+mj-lt"/>
              </a:rPr>
              <a:t>...... </a:t>
            </a:r>
            <a:r>
              <a:rPr lang="de-DE" sz="3200" dirty="0">
                <a:latin typeface="+mj-lt"/>
              </a:rPr>
              <a:t>Standing up for your own goals </a:t>
            </a:r>
          </a:p>
          <a:p>
            <a:pPr marL="457200" indent="-457200">
              <a:lnSpc>
                <a:spcPct val="200000"/>
              </a:lnSpc>
              <a:buFont typeface="Arial" panose="020B0604020202020204" pitchFamily="34" charset="0"/>
              <a:buChar char="•"/>
            </a:pPr>
            <a:r>
              <a:rPr lang="de-DE" sz="3200" dirty="0">
                <a:latin typeface="+mj-lt"/>
              </a:rPr>
              <a:t>...and then there is the work-life balance... </a:t>
            </a:r>
          </a:p>
          <a:p>
            <a:pPr>
              <a:buFont typeface="Arial" panose="020B0604020202020204" pitchFamily="34" charset="0"/>
              <a:buChar char="•"/>
            </a:pPr>
            <a:endParaRPr lang="de-DE" dirty="0">
              <a:latin typeface="+mj-lt"/>
            </a:endParaRPr>
          </a:p>
        </p:txBody>
      </p:sp>
    </p:spTree>
    <p:extLst>
      <p:ext uri="{BB962C8B-B14F-4D97-AF65-F5344CB8AC3E}">
        <p14:creationId xmlns:p14="http://schemas.microsoft.com/office/powerpoint/2010/main" val="241468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p:cNvSpPr txBox="1">
            <a:spLocks/>
          </p:cNvSpPr>
          <p:nvPr/>
        </p:nvSpPr>
        <p:spPr>
          <a:xfrm>
            <a:off x="711585" y="260648"/>
            <a:ext cx="8136904" cy="1512168"/>
          </a:xfrm>
          <a:prstGeom prst="rect">
            <a:avLst/>
          </a:prstGeom>
        </p:spPr>
        <p:txBody>
          <a:bodyPr vert="horz" lIns="45720" rIns="45720" anchor="ctr">
            <a:normAutofit fontScale="82500" lnSpcReduction="10000"/>
          </a:bodyPr>
          <a:lstStyle>
            <a:lvl1pPr algn="l" rtl="0" eaLnBrk="1" latinLnBrk="0" hangingPunct="1">
              <a:spcBef>
                <a:spcPct val="0"/>
              </a:spcBef>
              <a:buNone/>
              <a:defRPr kumimoji="0" sz="3600" kern="1200">
                <a:solidFill>
                  <a:schemeClr val="tx1"/>
                </a:solidFill>
                <a:latin typeface="+mj-lt"/>
                <a:ea typeface="+mj-ea"/>
                <a:cs typeface="+mj-cs"/>
              </a:defRPr>
            </a:lvl1pPr>
          </a:lstStyle>
          <a:p>
            <a:pPr fontAlgn="auto">
              <a:spcAft>
                <a:spcPts val="0"/>
              </a:spcAft>
            </a:pPr>
            <a:r>
              <a:rPr lang="de-DE" sz="4000" dirty="0" smtClean="0"/>
              <a:t>Why mentoring? </a:t>
            </a:r>
            <a:br>
              <a:rPr lang="de-DE" sz="4000" dirty="0" smtClean="0"/>
            </a:br>
            <a:r>
              <a:rPr lang="de-DE" sz="4000" dirty="0" smtClean="0"/>
              <a:t>Career paths: What do the numbers say?</a:t>
            </a:r>
            <a:r>
              <a:rPr lang="de-DE" dirty="0" smtClean="0"/>
              <a:t/>
            </a:r>
            <a:br>
              <a:rPr lang="de-DE" dirty="0" smtClean="0"/>
            </a:br>
            <a:endParaRPr lang="de-DE" dirty="0"/>
          </a:p>
        </p:txBody>
      </p:sp>
      <p:sp>
        <p:nvSpPr>
          <p:cNvPr id="3" name="Inhaltsplatzhalter 2"/>
          <p:cNvSpPr>
            <a:spLocks noGrp="1"/>
          </p:cNvSpPr>
          <p:nvPr>
            <p:ph idx="1"/>
          </p:nvPr>
        </p:nvSpPr>
        <p:spPr>
          <a:xfrm>
            <a:off x="685765" y="1509961"/>
            <a:ext cx="7488832" cy="4464495"/>
          </a:xfrm>
        </p:spPr>
        <p:txBody>
          <a:bodyPr>
            <a:normAutofit/>
          </a:bodyPr>
          <a:lstStyle/>
          <a:p>
            <a:pPr marL="0" indent="0">
              <a:buSzPct val="100000"/>
            </a:pPr>
            <a:endParaRPr lang="de-DE" sz="2000" dirty="0"/>
          </a:p>
          <a:p>
            <a:pPr marL="0" indent="0">
              <a:buSzPct val="100000"/>
            </a:pPr>
            <a:endParaRPr lang="de-DE" sz="2000" dirty="0"/>
          </a:p>
          <a:p>
            <a:pPr marL="0" indent="0">
              <a:buSzPct val="100000"/>
            </a:pPr>
            <a:r>
              <a:rPr lang="de-DE" sz="2000" dirty="0"/>
              <a:t>To date</a:t>
            </a:r>
            <a:r>
              <a:rPr lang="de-DE" sz="2000" dirty="0" smtClean="0"/>
              <a:t>: at the IPM</a:t>
            </a:r>
            <a:endParaRPr lang="de-DE" sz="2000" dirty="0"/>
          </a:p>
          <a:p>
            <a:pPr marL="0" indent="0">
              <a:buSzPct val="100000"/>
            </a:pPr>
            <a:endParaRPr lang="de-DE" sz="2000" dirty="0"/>
          </a:p>
          <a:p>
            <a:pPr>
              <a:buSzPct val="100000"/>
              <a:buFont typeface="Wingdings" panose="05000000000000000000" pitchFamily="2" charset="2"/>
              <a:buChar char="§"/>
            </a:pPr>
            <a:r>
              <a:rPr lang="de-DE" sz="2000" b="1" dirty="0"/>
              <a:t>175</a:t>
            </a:r>
            <a:r>
              <a:rPr lang="de-DE" sz="2000" dirty="0"/>
              <a:t> Female scientists promoted by IPM</a:t>
            </a:r>
          </a:p>
          <a:p>
            <a:pPr>
              <a:buSzPct val="100000"/>
              <a:buFont typeface="Wingdings" panose="05000000000000000000" pitchFamily="2" charset="2"/>
              <a:buChar char="§"/>
            </a:pPr>
            <a:endParaRPr lang="de-DE" sz="2000" dirty="0"/>
          </a:p>
          <a:p>
            <a:pPr>
              <a:buSzPct val="100000"/>
              <a:buFont typeface="Wingdings" panose="05000000000000000000" pitchFamily="2" charset="2"/>
              <a:buChar char="§"/>
            </a:pPr>
            <a:r>
              <a:rPr lang="de-DE" sz="2000" dirty="0"/>
              <a:t>Currently female</a:t>
            </a:r>
            <a:r>
              <a:rPr lang="de-DE" sz="2000" b="1" dirty="0"/>
              <a:t>43</a:t>
            </a:r>
            <a:r>
              <a:rPr lang="de-DE" sz="2000" dirty="0"/>
              <a:t> professors among the alumnae</a:t>
            </a:r>
          </a:p>
          <a:p>
            <a:pPr>
              <a:buSzPct val="100000"/>
              <a:buFont typeface="Wingdings" panose="05000000000000000000" pitchFamily="2" charset="2"/>
              <a:buChar char="§"/>
            </a:pPr>
            <a:endParaRPr lang="de-DE" sz="2000" dirty="0"/>
          </a:p>
          <a:p>
            <a:pPr>
              <a:buSzPct val="100000"/>
              <a:buFont typeface="Wingdings" panose="05000000000000000000" pitchFamily="2" charset="2"/>
              <a:buChar char="§"/>
            </a:pPr>
            <a:r>
              <a:rPr lang="de-DE" sz="2000" b="1" dirty="0"/>
              <a:t>38</a:t>
            </a:r>
            <a:r>
              <a:rPr lang="de-DE" sz="2000" dirty="0"/>
              <a:t> appointed after the </a:t>
            </a:r>
            <a:r>
              <a:rPr lang="de-DE" sz="2000" dirty="0" smtClean="0"/>
              <a:t>start of the programme </a:t>
            </a:r>
          </a:p>
          <a:p>
            <a:pPr>
              <a:buSzPct val="100000"/>
              <a:buFont typeface="Wingdings" panose="05000000000000000000" pitchFamily="2" charset="2"/>
              <a:buChar char="§"/>
            </a:pPr>
            <a:endParaRPr lang="de-DE" sz="2000" dirty="0"/>
          </a:p>
          <a:p>
            <a:pPr>
              <a:buSzPct val="100000"/>
              <a:buFont typeface="Wingdings" panose="05000000000000000000" pitchFamily="2" charset="2"/>
              <a:buChar char="§"/>
            </a:pPr>
            <a:r>
              <a:rPr lang="de-DE" sz="2000" dirty="0"/>
              <a:t>At the start of the programme 24 with Dr. /PhD titles and 14 with PD titles</a:t>
            </a:r>
          </a:p>
          <a:p>
            <a:pPr>
              <a:buSzPct val="100000"/>
              <a:buFont typeface="Wingdings" panose="05000000000000000000" pitchFamily="2" charset="2"/>
              <a:buChar char="§"/>
            </a:pPr>
            <a:endParaRPr lang="de-DE" sz="2000" dirty="0"/>
          </a:p>
          <a:p>
            <a:endParaRPr lang="de-DE" dirty="0"/>
          </a:p>
        </p:txBody>
      </p:sp>
      <p:pic>
        <p:nvPicPr>
          <p:cNvPr id="4" name="Grafik 3">
            <a:extLst>
              <a:ext uri="{FF2B5EF4-FFF2-40B4-BE49-F238E27FC236}">
                <a16:creationId xmlns:a16="http://schemas.microsoft.com/office/drawing/2014/main" id="{A929A304-579B-4730-96E0-EB388ED0B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162" y="2084767"/>
            <a:ext cx="1711373" cy="2906721"/>
          </a:xfrm>
          <a:prstGeom prst="rect">
            <a:avLst/>
          </a:prstGeom>
        </p:spPr>
      </p:pic>
      <p:sp>
        <p:nvSpPr>
          <p:cNvPr id="8196" name="Fußzeilenplatzhalter 6"/>
          <p:cNvSpPr>
            <a:spLocks noGrp="1"/>
          </p:cNvSpPr>
          <p:nvPr>
            <p:ph type="ftr"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0A1606-E2E4-4CDF-A44A-2503F4AFFFD0}" type="slidenum">
              <a:rPr lang="de-DE" altLang="de-DE" smtClean="0">
                <a:solidFill>
                  <a:schemeClr val="bg1"/>
                </a:solidFill>
              </a:rPr>
              <a:t>4</a:t>
            </a:fld>
            <a:endParaRPr lang="de-DE" altLang="de-DE">
              <a:solidFill>
                <a:schemeClr val="bg1"/>
              </a:solidFill>
            </a:endParaRPr>
          </a:p>
        </p:txBody>
      </p:sp>
      <p:sp>
        <p:nvSpPr>
          <p:cNvPr id="9" name="Textfeld 8">
            <a:extLst>
              <a:ext uri="{FF2B5EF4-FFF2-40B4-BE49-F238E27FC236}">
                <a16:creationId xmlns:a16="http://schemas.microsoft.com/office/drawing/2014/main" id="{A475D186-39DF-41BD-AAFB-9B57F1BED9FA}"/>
              </a:ext>
            </a:extLst>
          </p:cNvPr>
          <p:cNvSpPr txBox="1"/>
          <p:nvPr/>
        </p:nvSpPr>
        <p:spPr>
          <a:xfrm>
            <a:off x="5580112" y="1511206"/>
            <a:ext cx="2915816" cy="523220"/>
          </a:xfrm>
          <a:prstGeom prst="rect">
            <a:avLst/>
          </a:prstGeom>
          <a:noFill/>
        </p:spPr>
        <p:txBody>
          <a:bodyPr wrap="square" rtlCol="0">
            <a:spAutoFit/>
          </a:bodyPr>
          <a:lstStyle/>
          <a:p>
            <a:r>
              <a:rPr lang="de-DE" sz="1400" b="1" dirty="0">
                <a:latin typeface="Frutiger LT 47 LightCn" panose="020B0406020204020204" pitchFamily="34" charset="0"/>
              </a:rPr>
              <a:t>Title of the mentees </a:t>
            </a:r>
          </a:p>
          <a:p>
            <a:r>
              <a:rPr lang="de-DE" sz="1400" b="1" dirty="0">
                <a:latin typeface="Frutiger LT 47 LightCn" panose="020B0406020204020204" pitchFamily="34" charset="0"/>
              </a:rPr>
              <a:t>at the beginning of the IPM and currently</a:t>
            </a:r>
          </a:p>
        </p:txBody>
      </p:sp>
      <p:sp>
        <p:nvSpPr>
          <p:cNvPr id="5" name="Pfeil: nach unten 4">
            <a:extLst>
              <a:ext uri="{FF2B5EF4-FFF2-40B4-BE49-F238E27FC236}">
                <a16:creationId xmlns:a16="http://schemas.microsoft.com/office/drawing/2014/main" id="{B556615D-BC75-4DC7-8675-1596CFC91BD9}"/>
              </a:ext>
            </a:extLst>
          </p:cNvPr>
          <p:cNvSpPr/>
          <p:nvPr/>
        </p:nvSpPr>
        <p:spPr bwMode="auto">
          <a:xfrm>
            <a:off x="2522391" y="4811468"/>
            <a:ext cx="169057" cy="36004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2" name="Pfeil: nach unten 11">
            <a:extLst>
              <a:ext uri="{FF2B5EF4-FFF2-40B4-BE49-F238E27FC236}">
                <a16:creationId xmlns:a16="http://schemas.microsoft.com/office/drawing/2014/main" id="{F97522E0-CF01-4207-83C0-909A3DDE8592}"/>
              </a:ext>
            </a:extLst>
          </p:cNvPr>
          <p:cNvSpPr/>
          <p:nvPr/>
        </p:nvSpPr>
        <p:spPr bwMode="auto">
          <a:xfrm>
            <a:off x="2529258" y="3307851"/>
            <a:ext cx="169057" cy="36004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3" name="Pfeil: nach unten 12">
            <a:extLst>
              <a:ext uri="{FF2B5EF4-FFF2-40B4-BE49-F238E27FC236}">
                <a16:creationId xmlns:a16="http://schemas.microsoft.com/office/drawing/2014/main" id="{66CEF1A4-F2FE-4F4B-8B59-4022972029D1}"/>
              </a:ext>
            </a:extLst>
          </p:cNvPr>
          <p:cNvSpPr/>
          <p:nvPr/>
        </p:nvSpPr>
        <p:spPr bwMode="auto">
          <a:xfrm>
            <a:off x="2529257" y="4107004"/>
            <a:ext cx="169057" cy="360040"/>
          </a:xfrm>
          <a:prstGeom prst="downArrow">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14" name="Pfeil: nach unten 13">
            <a:extLst>
              <a:ext uri="{FF2B5EF4-FFF2-40B4-BE49-F238E27FC236}">
                <a16:creationId xmlns:a16="http://schemas.microsoft.com/office/drawing/2014/main" id="{50FEAC74-8274-44FD-A964-4502C691B3C2}"/>
              </a:ext>
            </a:extLst>
          </p:cNvPr>
          <p:cNvSpPr/>
          <p:nvPr/>
        </p:nvSpPr>
        <p:spPr bwMode="auto">
          <a:xfrm>
            <a:off x="7713353" y="3933055"/>
            <a:ext cx="171015" cy="273899"/>
          </a:xfrm>
          <a:prstGeom prst="downArrow">
            <a:avLst/>
          </a:prstGeom>
          <a:solidFill>
            <a:schemeClr val="bg2">
              <a:lumMod val="50000"/>
            </a:schemeClr>
          </a:solid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9534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r>
              <a:rPr lang="de-DE" dirty="0" smtClean="0"/>
              <a:t>So why Early Career Mentoring ?</a:t>
            </a:r>
            <a:endParaRPr lang="de-DE" dirty="0"/>
          </a:p>
        </p:txBody>
      </p:sp>
      <p:sp>
        <p:nvSpPr>
          <p:cNvPr id="3" name="Inhaltsplatzhalter 2"/>
          <p:cNvSpPr>
            <a:spLocks noGrp="1"/>
          </p:cNvSpPr>
          <p:nvPr>
            <p:ph idx="1"/>
          </p:nvPr>
        </p:nvSpPr>
        <p:spPr/>
        <p:txBody>
          <a:bodyPr/>
          <a:lstStyle/>
          <a:p>
            <a:pPr lvl="0" defTabSz="457200" eaLnBrk="1" fontAlgn="auto" hangingPunct="1">
              <a:lnSpc>
                <a:spcPct val="200000"/>
              </a:lnSpc>
              <a:spcBef>
                <a:spcPts val="0"/>
              </a:spcBef>
              <a:spcAft>
                <a:spcPts val="0"/>
              </a:spcAft>
              <a:buFont typeface="Arial" panose="020B0604020202020204" pitchFamily="34" charset="0"/>
              <a:buChar char="•"/>
              <a:defRPr/>
            </a:pPr>
            <a:r>
              <a:rPr lang="de-DE" sz="2400" kern="1200" dirty="0">
                <a:latin typeface="+mj-lt"/>
                <a:cs typeface="Calibri Light" panose="020F0302020204030204" pitchFamily="34" charset="0"/>
              </a:rPr>
              <a:t>Goals of the </a:t>
            </a:r>
            <a:r>
              <a:rPr lang="de-DE" sz="2400" kern="1200" dirty="0" smtClean="0">
                <a:latin typeface="+mj-lt"/>
                <a:cs typeface="Calibri Light" panose="020F0302020204030204" pitchFamily="34" charset="0"/>
              </a:rPr>
              <a:t>ECM Mentoring</a:t>
            </a:r>
            <a:endParaRPr lang="de-DE" sz="2400" kern="1200" dirty="0">
              <a:latin typeface="+mj-lt"/>
              <a:cs typeface="Calibri Light" panose="020F0302020204030204" pitchFamily="34" charset="0"/>
            </a:endParaRPr>
          </a:p>
          <a:p>
            <a:pPr lvl="0" defTabSz="457200" eaLnBrk="1" fontAlgn="auto" hangingPunct="1">
              <a:lnSpc>
                <a:spcPct val="200000"/>
              </a:lnSpc>
              <a:spcBef>
                <a:spcPts val="0"/>
              </a:spcBef>
              <a:spcAft>
                <a:spcPts val="0"/>
              </a:spcAft>
              <a:buFont typeface="Arial" panose="020B0604020202020204" pitchFamily="34" charset="0"/>
              <a:buChar char="•"/>
              <a:defRPr/>
            </a:pPr>
            <a:r>
              <a:rPr lang="de-DE" sz="2400" kern="1200" dirty="0">
                <a:latin typeface="+mj-lt"/>
                <a:cs typeface="Calibri Light" panose="020F0302020204030204" pitchFamily="34" charset="0"/>
              </a:rPr>
              <a:t>Components of Early Career Mentoring:</a:t>
            </a:r>
          </a:p>
          <a:p>
            <a:pPr marL="742950" lvl="1" indent="-285750" defTabSz="457200" eaLnBrk="1" fontAlgn="auto" hangingPunct="1">
              <a:lnSpc>
                <a:spcPct val="150000"/>
              </a:lnSpc>
              <a:spcBef>
                <a:spcPts val="0"/>
              </a:spcBef>
              <a:spcAft>
                <a:spcPts val="0"/>
              </a:spcAft>
              <a:buFont typeface="Arial" panose="020B0604020202020204" pitchFamily="34" charset="0"/>
              <a:buChar char="•"/>
              <a:defRPr/>
            </a:pPr>
            <a:r>
              <a:rPr lang="de-DE" sz="2400" kern="1200" dirty="0">
                <a:latin typeface="+mj-lt"/>
                <a:ea typeface="+mn-ea"/>
                <a:cs typeface="Calibri Light" panose="020F0302020204030204" pitchFamily="34" charset="0"/>
              </a:rPr>
              <a:t>Mentoring partnership</a:t>
            </a:r>
          </a:p>
          <a:p>
            <a:pPr marL="742950" lvl="1" indent="-285750" defTabSz="457200" eaLnBrk="1" fontAlgn="auto" hangingPunct="1">
              <a:lnSpc>
                <a:spcPct val="150000"/>
              </a:lnSpc>
              <a:spcBef>
                <a:spcPts val="0"/>
              </a:spcBef>
              <a:spcAft>
                <a:spcPts val="0"/>
              </a:spcAft>
              <a:buFont typeface="Arial" panose="020B0604020202020204" pitchFamily="34" charset="0"/>
              <a:buChar char="•"/>
              <a:defRPr/>
            </a:pPr>
            <a:r>
              <a:rPr lang="de-DE" sz="2400" kern="1200" dirty="0">
                <a:latin typeface="+mj-lt"/>
                <a:ea typeface="+mn-ea"/>
                <a:cs typeface="Calibri Light" panose="020F0302020204030204" pitchFamily="34" charset="0"/>
              </a:rPr>
              <a:t>Qualification programme</a:t>
            </a:r>
          </a:p>
          <a:p>
            <a:pPr lvl="0" defTabSz="457200" eaLnBrk="1" fontAlgn="auto" hangingPunct="1">
              <a:lnSpc>
                <a:spcPct val="200000"/>
              </a:lnSpc>
              <a:spcBef>
                <a:spcPts val="0"/>
              </a:spcBef>
              <a:spcAft>
                <a:spcPts val="0"/>
              </a:spcAft>
              <a:buFont typeface="Arial" panose="020B0604020202020204" pitchFamily="34" charset="0"/>
              <a:buChar char="•"/>
              <a:defRPr/>
            </a:pPr>
            <a:r>
              <a:rPr lang="de-DE" sz="2400" kern="1200" dirty="0">
                <a:latin typeface="+mj-lt"/>
                <a:cs typeface="Calibri Light" panose="020F0302020204030204" pitchFamily="34" charset="0"/>
              </a:rPr>
              <a:t>Application process</a:t>
            </a:r>
          </a:p>
          <a:p>
            <a:pPr lvl="0" defTabSz="457200" eaLnBrk="1" fontAlgn="auto" hangingPunct="1">
              <a:lnSpc>
                <a:spcPct val="200000"/>
              </a:lnSpc>
              <a:spcBef>
                <a:spcPts val="0"/>
              </a:spcBef>
              <a:spcAft>
                <a:spcPts val="0"/>
              </a:spcAft>
              <a:buFont typeface="Arial" panose="020B0604020202020204" pitchFamily="34" charset="0"/>
              <a:buChar char="•"/>
              <a:defRPr/>
            </a:pPr>
            <a:r>
              <a:rPr lang="de-DE" sz="2400" kern="1200" dirty="0">
                <a:latin typeface="+mj-lt"/>
                <a:cs typeface="Calibri Light" panose="020F0302020204030204" pitchFamily="34" charset="0"/>
              </a:rPr>
              <a:t>Recommendations and hints</a:t>
            </a:r>
            <a:endParaRPr lang="de-DE" altLang="de-DE" sz="2400" b="1" kern="1200" dirty="0">
              <a:latin typeface="+mj-lt"/>
              <a:cs typeface="Calibri Light" panose="020F0302020204030204" pitchFamily="34" charset="0"/>
            </a:endParaRPr>
          </a:p>
          <a:p>
            <a:endParaRPr lang="de-DE" dirty="0">
              <a:latin typeface="+mj-lt"/>
            </a:endParaRPr>
          </a:p>
        </p:txBody>
      </p:sp>
    </p:spTree>
    <p:extLst>
      <p:ext uri="{BB962C8B-B14F-4D97-AF65-F5344CB8AC3E}">
        <p14:creationId xmlns:p14="http://schemas.microsoft.com/office/powerpoint/2010/main" val="2478859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Goals of mentoring</a:t>
            </a:r>
          </a:p>
        </p:txBody>
      </p:sp>
      <p:sp>
        <p:nvSpPr>
          <p:cNvPr id="4" name="Rechteck 3"/>
          <p:cNvSpPr/>
          <p:nvPr/>
        </p:nvSpPr>
        <p:spPr>
          <a:xfrm>
            <a:off x="1344996" y="1556792"/>
            <a:ext cx="7114792" cy="4062651"/>
          </a:xfrm>
          <a:prstGeom prst="rect">
            <a:avLst/>
          </a:prstGeom>
        </p:spPr>
        <p:txBody>
          <a:bodyPr wrap="square">
            <a:spAutoFit/>
          </a:bodyPr>
          <a:lstStyle/>
          <a:p>
            <a:r>
              <a:rPr lang="de-DE" altLang="de-DE" b="1" dirty="0">
                <a:latin typeface="+mj-lt"/>
              </a:rPr>
              <a:t>for the mentees</a:t>
            </a:r>
          </a:p>
          <a:p>
            <a:pPr marL="285750" lvl="0" indent="-285750">
              <a:spcBef>
                <a:spcPts val="1200"/>
              </a:spcBef>
              <a:buFont typeface="Arial" panose="020B0604020202020204" pitchFamily="34" charset="0"/>
              <a:buChar char="•"/>
            </a:pPr>
            <a:r>
              <a:rPr lang="de-DE" dirty="0" smtClean="0">
                <a:latin typeface="+mj-lt"/>
              </a:rPr>
              <a:t>Personal development</a:t>
            </a:r>
          </a:p>
          <a:p>
            <a:pPr marL="742950" lvl="1" indent="-285750">
              <a:spcBef>
                <a:spcPts val="1200"/>
              </a:spcBef>
              <a:buFont typeface="Arial" panose="020B0604020202020204" pitchFamily="34" charset="0"/>
              <a:buChar char="•"/>
            </a:pPr>
            <a:r>
              <a:rPr lang="de-DE" dirty="0" smtClean="0">
                <a:latin typeface="+mj-lt"/>
              </a:rPr>
              <a:t>Appearance</a:t>
            </a:r>
          </a:p>
          <a:p>
            <a:pPr marL="742950" lvl="1" indent="-285750">
              <a:spcBef>
                <a:spcPts val="1200"/>
              </a:spcBef>
              <a:buFont typeface="Arial" panose="020B0604020202020204" pitchFamily="34" charset="0"/>
              <a:buChar char="•"/>
            </a:pPr>
            <a:r>
              <a:rPr lang="de-DE" dirty="0" smtClean="0">
                <a:latin typeface="+mj-lt"/>
              </a:rPr>
              <a:t>Visibility within the science system </a:t>
            </a:r>
          </a:p>
          <a:p>
            <a:pPr marL="285750" lvl="0" indent="-285750">
              <a:spcBef>
                <a:spcPts val="1200"/>
              </a:spcBef>
              <a:buFont typeface="Arial" panose="020B0604020202020204" pitchFamily="34" charset="0"/>
              <a:buChar char="•"/>
            </a:pPr>
            <a:r>
              <a:rPr lang="de-DE" altLang="de-DE" dirty="0">
                <a:latin typeface="+mj-lt"/>
              </a:rPr>
              <a:t>Rules of the game in the science system </a:t>
            </a:r>
            <a:endParaRPr lang="de-DE" altLang="de-DE" dirty="0" smtClean="0">
              <a:latin typeface="+mj-lt"/>
            </a:endParaRPr>
          </a:p>
          <a:p>
            <a:pPr marL="285750" lvl="0" indent="-285750">
              <a:spcBef>
                <a:spcPts val="1200"/>
              </a:spcBef>
              <a:buFont typeface="Arial" panose="020B0604020202020204" pitchFamily="34" charset="0"/>
              <a:buChar char="•"/>
            </a:pPr>
            <a:r>
              <a:rPr lang="de-DE" altLang="de-DE" dirty="0" smtClean="0">
                <a:latin typeface="+mj-lt"/>
              </a:rPr>
              <a:t>goal-oriented </a:t>
            </a:r>
            <a:r>
              <a:rPr lang="de-DE" altLang="de-DE" dirty="0">
                <a:latin typeface="+mj-lt"/>
              </a:rPr>
              <a:t>career path planning</a:t>
            </a:r>
          </a:p>
          <a:p>
            <a:pPr marL="285750" lvl="0" indent="-285750">
              <a:spcBef>
                <a:spcPts val="1200"/>
              </a:spcBef>
              <a:buFont typeface="Arial" panose="020B0604020202020204" pitchFamily="34" charset="0"/>
              <a:buChar char="•"/>
            </a:pPr>
            <a:r>
              <a:rPr lang="de-DE" dirty="0">
                <a:latin typeface="+mj-lt"/>
              </a:rPr>
              <a:t>Establishment of a supporting network through the mentoring partnership and </a:t>
            </a:r>
            <a:r>
              <a:rPr lang="de-DE" dirty="0" smtClean="0">
                <a:latin typeface="+mj-lt"/>
              </a:rPr>
              <a:t>peer group</a:t>
            </a:r>
            <a:endParaRPr lang="de-DE" dirty="0">
              <a:latin typeface="+mj-lt"/>
            </a:endParaRPr>
          </a:p>
        </p:txBody>
      </p:sp>
    </p:spTree>
    <p:extLst>
      <p:ext uri="{BB962C8B-B14F-4D97-AF65-F5344CB8AC3E}">
        <p14:creationId xmlns:p14="http://schemas.microsoft.com/office/powerpoint/2010/main" val="833743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r>
              <a:rPr lang="de-DE" b="1" kern="1200" dirty="0">
                <a:latin typeface="+mj-lt"/>
              </a:rPr>
              <a:t>for the mentors</a:t>
            </a:r>
          </a:p>
          <a:p>
            <a:pPr>
              <a:buFont typeface="Arial" panose="020B0604020202020204" pitchFamily="34" charset="0"/>
              <a:buChar char="•"/>
            </a:pPr>
            <a:r>
              <a:rPr lang="de-DE" dirty="0"/>
              <a:t>Promotion of young scientists</a:t>
            </a:r>
          </a:p>
          <a:p>
            <a:pPr>
              <a:buFont typeface="Arial" panose="020B0604020202020204" pitchFamily="34" charset="0"/>
              <a:buChar char="•"/>
            </a:pPr>
            <a:r>
              <a:rPr lang="de-DE" dirty="0"/>
              <a:t>Expansion of advisory competence</a:t>
            </a:r>
          </a:p>
          <a:p>
            <a:endParaRPr lang="de-DE" dirty="0"/>
          </a:p>
          <a:p>
            <a:r>
              <a:rPr lang="de-DE" b="1" kern="1200" dirty="0">
                <a:latin typeface="+mj-lt"/>
              </a:rPr>
              <a:t>for the university</a:t>
            </a:r>
          </a:p>
          <a:p>
            <a:pPr>
              <a:buFont typeface="Arial" panose="020B0604020202020204" pitchFamily="34" charset="0"/>
              <a:buChar char="•"/>
            </a:pPr>
            <a:r>
              <a:rPr lang="de-DE" dirty="0"/>
              <a:t>Strengthening the equal opportunities profile of the university</a:t>
            </a:r>
          </a:p>
          <a:p>
            <a:pPr>
              <a:buFont typeface="Arial" panose="020B0604020202020204" pitchFamily="34" charset="0"/>
              <a:buChar char="•"/>
            </a:pPr>
            <a:r>
              <a:rPr lang="de-DE" dirty="0"/>
              <a:t>Increasing the proportion of women scientists</a:t>
            </a:r>
          </a:p>
        </p:txBody>
      </p:sp>
      <p:sp>
        <p:nvSpPr>
          <p:cNvPr id="4" name="Titel 1"/>
          <p:cNvSpPr txBox="1">
            <a:spLocks/>
          </p:cNvSpPr>
          <p:nvPr/>
        </p:nvSpPr>
        <p:spPr bwMode="auto">
          <a:xfrm>
            <a:off x="562163" y="476250"/>
            <a:ext cx="7920038" cy="649288"/>
          </a:xfrm>
          <a:prstGeom prst="rect">
            <a:avLst/>
          </a:prstGeom>
          <a:noFill/>
          <a:ln w="9525">
            <a:noFill/>
            <a:miter lim="800000"/>
            <a:headEnd/>
            <a:tailEnd/>
          </a:ln>
        </p:spPr>
        <p:txBody>
          <a:bodyPr vert="horz" wrap="square" lIns="72000" tIns="36000" rIns="72000" bIns="36000" numCol="1" anchor="ctr" anchorCtr="0" compatLnSpc="1">
            <a:prstTxWarp prst="textNoShape">
              <a:avLst/>
            </a:prstTxWarp>
          </a:bodyPr>
          <a:lst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defRPr>
            </a:lvl2pPr>
            <a:lvl3pPr algn="l" rtl="0" eaLnBrk="0" fontAlgn="base" hangingPunct="0">
              <a:spcBef>
                <a:spcPct val="0"/>
              </a:spcBef>
              <a:spcAft>
                <a:spcPct val="0"/>
              </a:spcAft>
              <a:defRPr sz="3600">
                <a:solidFill>
                  <a:schemeClr val="tx2"/>
                </a:solidFill>
                <a:latin typeface="Arial" charset="0"/>
              </a:defRPr>
            </a:lvl3pPr>
            <a:lvl4pPr algn="l" rtl="0" eaLnBrk="0" fontAlgn="base" hangingPunct="0">
              <a:spcBef>
                <a:spcPct val="0"/>
              </a:spcBef>
              <a:spcAft>
                <a:spcPct val="0"/>
              </a:spcAft>
              <a:defRPr sz="3600">
                <a:solidFill>
                  <a:schemeClr val="tx2"/>
                </a:solidFill>
                <a:latin typeface="Arial" charset="0"/>
              </a:defRPr>
            </a:lvl4pPr>
            <a:lvl5pPr algn="l" rtl="0" eaLnBrk="0" fontAlgn="base" hangingPunct="0">
              <a:spcBef>
                <a:spcPct val="0"/>
              </a:spcBef>
              <a:spcAft>
                <a:spcPct val="0"/>
              </a:spcAft>
              <a:defRPr sz="3600">
                <a:solidFill>
                  <a:schemeClr val="tx2"/>
                </a:solidFill>
                <a:latin typeface="Arial"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r>
              <a:rPr lang="de-DE" kern="0" dirty="0" smtClean="0"/>
              <a:t>Goals of mentoring</a:t>
            </a:r>
            <a:endParaRPr lang="de-DE" kern="0" dirty="0"/>
          </a:p>
        </p:txBody>
      </p:sp>
    </p:spTree>
    <p:extLst>
      <p:ext uri="{BB962C8B-B14F-4D97-AF65-F5344CB8AC3E}">
        <p14:creationId xmlns:p14="http://schemas.microsoft.com/office/powerpoint/2010/main" val="3986822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Mentoring Partnership</a:t>
            </a:r>
            <a:endParaRPr lang="de-DE" dirty="0"/>
          </a:p>
        </p:txBody>
      </p:sp>
      <p:sp>
        <p:nvSpPr>
          <p:cNvPr id="3" name="Inhaltsplatzhalter 2"/>
          <p:cNvSpPr>
            <a:spLocks noGrp="1"/>
          </p:cNvSpPr>
          <p:nvPr>
            <p:ph idx="1"/>
          </p:nvPr>
        </p:nvSpPr>
        <p:spPr>
          <a:xfrm>
            <a:off x="323528" y="1412776"/>
            <a:ext cx="8496945" cy="4536504"/>
          </a:xfrm>
        </p:spPr>
        <p:txBody>
          <a:bodyPr/>
          <a:lstStyle/>
          <a:p>
            <a:pPr>
              <a:spcBef>
                <a:spcPts val="300"/>
              </a:spcBef>
              <a:spcAft>
                <a:spcPts val="300"/>
              </a:spcAft>
              <a:buFont typeface="Arial" panose="020B0604020202020204" pitchFamily="34" charset="0"/>
              <a:buChar char="•"/>
            </a:pPr>
            <a:endParaRPr lang="de-DE" dirty="0" smtClean="0"/>
          </a:p>
          <a:p>
            <a:pPr>
              <a:spcBef>
                <a:spcPts val="300"/>
              </a:spcBef>
              <a:spcAft>
                <a:spcPts val="300"/>
              </a:spcAft>
              <a:buFont typeface="Arial" panose="020B0604020202020204" pitchFamily="34" charset="0"/>
              <a:buChar char="•"/>
            </a:pPr>
            <a:r>
              <a:rPr lang="de-DE" dirty="0" smtClean="0"/>
              <a:t>Informal </a:t>
            </a:r>
            <a:r>
              <a:rPr lang="de-DE" dirty="0"/>
              <a:t>knowledge transfer, support and advice from </a:t>
            </a:r>
            <a:r>
              <a:rPr lang="de-DE" dirty="0" err="1" smtClean="0"/>
              <a:t>an experienced </a:t>
            </a:r>
            <a:r>
              <a:rPr lang="de-DE" dirty="0" smtClean="0"/>
              <a:t>MHH scientist</a:t>
            </a:r>
            <a:endParaRPr lang="de-DE" dirty="0"/>
          </a:p>
          <a:p>
            <a:pPr>
              <a:spcBef>
                <a:spcPts val="300"/>
              </a:spcBef>
              <a:spcAft>
                <a:spcPts val="300"/>
              </a:spcAft>
              <a:buFont typeface="Arial" panose="020B0604020202020204" pitchFamily="34" charset="0"/>
              <a:buChar char="•"/>
            </a:pPr>
            <a:r>
              <a:rPr lang="de-DE" dirty="0" smtClean="0"/>
              <a:t>Cooperative, confidential partnership</a:t>
            </a:r>
          </a:p>
          <a:p>
            <a:pPr>
              <a:spcBef>
                <a:spcPts val="300"/>
              </a:spcBef>
              <a:spcAft>
                <a:spcPts val="300"/>
              </a:spcAft>
              <a:buFont typeface="Arial" panose="020B0604020202020204" pitchFamily="34" charset="0"/>
              <a:buChar char="•"/>
            </a:pPr>
            <a:r>
              <a:rPr lang="de-DE" dirty="0" smtClean="0"/>
              <a:t>binding </a:t>
            </a:r>
            <a:r>
              <a:rPr lang="de-DE" dirty="0"/>
              <a:t>and reliable handling of </a:t>
            </a:r>
            <a:r>
              <a:rPr lang="de-DE" dirty="0" smtClean="0"/>
              <a:t>appointments</a:t>
            </a:r>
            <a:endParaRPr lang="de-DE" dirty="0"/>
          </a:p>
          <a:p>
            <a:pPr>
              <a:spcBef>
                <a:spcPts val="300"/>
              </a:spcBef>
              <a:spcAft>
                <a:spcPts val="300"/>
              </a:spcAft>
              <a:buFont typeface="Arial" panose="020B0604020202020204" pitchFamily="34" charset="0"/>
              <a:buChar char="•"/>
            </a:pPr>
            <a:r>
              <a:rPr lang="de-DE" dirty="0"/>
              <a:t>Expectations and agreements: </a:t>
            </a:r>
            <a:endParaRPr lang="de-DE" dirty="0" smtClean="0"/>
          </a:p>
          <a:p>
            <a:pPr lvl="1">
              <a:spcBef>
                <a:spcPts val="300"/>
              </a:spcBef>
              <a:spcAft>
                <a:spcPts val="300"/>
              </a:spcAft>
              <a:buFont typeface="Arial" panose="020B0604020202020204" pitchFamily="34" charset="0"/>
              <a:buChar char="•"/>
            </a:pPr>
            <a:r>
              <a:rPr lang="de-DE" dirty="0"/>
              <a:t>Communicate </a:t>
            </a:r>
            <a:r>
              <a:rPr lang="de-DE" dirty="0" smtClean="0"/>
              <a:t>concrete </a:t>
            </a:r>
            <a:r>
              <a:rPr lang="de-DE" dirty="0"/>
              <a:t>agreements on goals, contents, rules of contact, feedback, etc. at the beginning and </a:t>
            </a:r>
            <a:r>
              <a:rPr lang="de-DE" dirty="0" smtClean="0"/>
              <a:t>set </a:t>
            </a:r>
            <a:r>
              <a:rPr lang="de-DE" dirty="0"/>
              <a:t>them down in writing.</a:t>
            </a:r>
          </a:p>
          <a:p>
            <a:pPr>
              <a:spcBef>
                <a:spcPts val="300"/>
              </a:spcBef>
              <a:spcAft>
                <a:spcPts val="300"/>
              </a:spcAft>
              <a:buFont typeface="Arial" panose="020B0604020202020204" pitchFamily="34" charset="0"/>
              <a:buChar char="•"/>
            </a:pPr>
            <a:r>
              <a:rPr lang="de-DE" dirty="0"/>
              <a:t>Personal contact, mail correspondence, telephone calls, video conferences </a:t>
            </a:r>
          </a:p>
        </p:txBody>
      </p:sp>
    </p:spTree>
    <p:extLst>
      <p:ext uri="{BB962C8B-B14F-4D97-AF65-F5344CB8AC3E}">
        <p14:creationId xmlns:p14="http://schemas.microsoft.com/office/powerpoint/2010/main" val="369745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cs typeface="Calibri Light" panose="020F0302020204030204" pitchFamily="34" charset="0"/>
              </a:rPr>
              <a:t>Qualification programme</a:t>
            </a:r>
            <a:endParaRPr lang="de-DE" dirty="0"/>
          </a:p>
        </p:txBody>
      </p:sp>
      <p:sp>
        <p:nvSpPr>
          <p:cNvPr id="3" name="Inhaltsplatzhalter 2"/>
          <p:cNvSpPr>
            <a:spLocks noGrp="1"/>
          </p:cNvSpPr>
          <p:nvPr>
            <p:ph idx="1"/>
          </p:nvPr>
        </p:nvSpPr>
        <p:spPr/>
        <p:txBody>
          <a:bodyPr/>
          <a:lstStyle/>
          <a:p>
            <a:pPr>
              <a:spcBef>
                <a:spcPts val="1600"/>
              </a:spcBef>
              <a:defRPr/>
            </a:pPr>
            <a:r>
              <a:rPr lang="de-DE" b="1" u="sng" dirty="0">
                <a:latin typeface="+mj-lt"/>
                <a:cs typeface="Calibri Light" panose="020F0302020204030204" pitchFamily="34" charset="0"/>
              </a:rPr>
              <a:t>The workshops </a:t>
            </a:r>
            <a:r>
              <a:rPr lang="de-DE" u="sng" dirty="0">
                <a:latin typeface="+mj-lt"/>
                <a:cs typeface="Calibri Light" panose="020F0302020204030204" pitchFamily="34" charset="0"/>
              </a:rPr>
              <a:t>(</a:t>
            </a:r>
            <a:r>
              <a:rPr lang="de-DE" u="sng" dirty="0" smtClean="0">
                <a:latin typeface="+mj-lt"/>
                <a:cs typeface="Calibri Light" panose="020F0302020204030204" pitchFamily="34" charset="0"/>
              </a:rPr>
              <a:t>1-2 days</a:t>
            </a:r>
            <a:r>
              <a:rPr lang="de-DE" u="sng" dirty="0">
                <a:latin typeface="+mj-lt"/>
                <a:cs typeface="Calibri Light" panose="020F0302020204030204" pitchFamily="34" charset="0"/>
              </a:rPr>
              <a:t>)</a:t>
            </a:r>
          </a:p>
          <a:p>
            <a:pPr>
              <a:spcBef>
                <a:spcPts val="1600"/>
              </a:spcBef>
              <a:buFont typeface="Arial" panose="020B0604020202020204" pitchFamily="34" charset="0"/>
              <a:buChar char="•"/>
              <a:defRPr/>
            </a:pPr>
            <a:r>
              <a:rPr lang="de-DE" dirty="0">
                <a:latin typeface="+mj-lt"/>
                <a:cs typeface="Calibri Light" panose="020F0302020204030204" pitchFamily="34" charset="0"/>
              </a:rPr>
              <a:t>Introduction to mentoring and mentoring partnership </a:t>
            </a:r>
            <a:endParaRPr lang="de-DE" dirty="0" smtClean="0">
              <a:latin typeface="+mj-lt"/>
              <a:cs typeface="Calibri Light" panose="020F0302020204030204" pitchFamily="34" charset="0"/>
            </a:endParaRPr>
          </a:p>
          <a:p>
            <a:pPr>
              <a:spcBef>
                <a:spcPts val="1600"/>
              </a:spcBef>
              <a:buFont typeface="Arial" panose="020B0604020202020204" pitchFamily="34" charset="0"/>
              <a:buChar char="•"/>
              <a:defRPr/>
            </a:pPr>
            <a:r>
              <a:rPr lang="de-DE" dirty="0" smtClean="0">
                <a:latin typeface="+mj-lt"/>
                <a:cs typeface="Calibri Light" panose="020F0302020204030204" pitchFamily="34" charset="0"/>
              </a:rPr>
              <a:t>Career and personality development </a:t>
            </a:r>
            <a:endParaRPr lang="de-DE" dirty="0">
              <a:latin typeface="+mj-lt"/>
              <a:cs typeface="Calibri Light" panose="020F0302020204030204" pitchFamily="34" charset="0"/>
            </a:endParaRPr>
          </a:p>
          <a:p>
            <a:pPr>
              <a:buFont typeface="Arial" panose="020B0604020202020204" pitchFamily="34" charset="0"/>
              <a:buChar char="•"/>
              <a:defRPr/>
            </a:pPr>
            <a:r>
              <a:rPr lang="de-DE" dirty="0">
                <a:latin typeface="+mj-lt"/>
                <a:cs typeface="Calibri Light" panose="020F0302020204030204" pitchFamily="34" charset="0"/>
              </a:rPr>
              <a:t>(Self-) Presentation</a:t>
            </a:r>
          </a:p>
          <a:p>
            <a:pPr>
              <a:buFont typeface="Arial" panose="020B0604020202020204" pitchFamily="34" charset="0"/>
              <a:buChar char="•"/>
              <a:defRPr/>
            </a:pPr>
            <a:r>
              <a:rPr lang="de-DE" dirty="0">
                <a:latin typeface="+mj-lt"/>
                <a:cs typeface="Calibri Light" panose="020F0302020204030204" pitchFamily="34" charset="0"/>
              </a:rPr>
              <a:t>Communication and conflict management</a:t>
            </a:r>
          </a:p>
          <a:p>
            <a:pPr>
              <a:buFont typeface="Arial" panose="020B0604020202020204" pitchFamily="34" charset="0"/>
              <a:buChar char="•"/>
              <a:defRPr/>
            </a:pPr>
            <a:endParaRPr lang="de-DE" dirty="0">
              <a:latin typeface="+mj-lt"/>
              <a:cs typeface="Calibri Light" panose="020F0302020204030204" pitchFamily="34" charset="0"/>
            </a:endParaRPr>
          </a:p>
          <a:p>
            <a:pPr marL="0" indent="0">
              <a:defRPr/>
            </a:pPr>
            <a:r>
              <a:rPr lang="de-DE" dirty="0" smtClean="0">
                <a:latin typeface="+mj-lt"/>
                <a:cs typeface="Calibri Light" panose="020F0302020204030204" pitchFamily="34" charset="0"/>
                <a:sym typeface="Wingdings" panose="05000000000000000000" pitchFamily="2" charset="2"/>
              </a:rPr>
              <a:t>Further wishes / suggestions for content?</a:t>
            </a:r>
            <a:endParaRPr lang="de-DE" dirty="0">
              <a:latin typeface="+mj-lt"/>
            </a:endParaRPr>
          </a:p>
        </p:txBody>
      </p:sp>
    </p:spTree>
    <p:extLst>
      <p:ext uri="{BB962C8B-B14F-4D97-AF65-F5344CB8AC3E}">
        <p14:creationId xmlns:p14="http://schemas.microsoft.com/office/powerpoint/2010/main" val="734022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ndarddesign">
  <a:themeElements>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fontScheme name="1_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2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000000"/>
        </a:dk2>
        <a:lt2>
          <a:srgbClr val="808080"/>
        </a:lt2>
        <a:accent1>
          <a:srgbClr val="786E64"/>
        </a:accent1>
        <a:accent2>
          <a:srgbClr val="F03C14"/>
        </a:accent2>
        <a:accent3>
          <a:srgbClr val="FFFFFF"/>
        </a:accent3>
        <a:accent4>
          <a:srgbClr val="000000"/>
        </a:accent4>
        <a:accent5>
          <a:srgbClr val="BEBAB8"/>
        </a:accent5>
        <a:accent6>
          <a:srgbClr val="D93511"/>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860</Words>
  <Application>Microsoft Office PowerPoint</Application>
  <PresentationFormat>Bildschirmpräsentation (4:3)</PresentationFormat>
  <Paragraphs>132</Paragraphs>
  <Slides>16</Slides>
  <Notes>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 Light</vt:lpstr>
      <vt:lpstr>Frutiger LT 47 LightCn</vt:lpstr>
      <vt:lpstr>Wingdings</vt:lpstr>
      <vt:lpstr>1_Standarddesign</vt:lpstr>
      <vt:lpstr> Information event</vt:lpstr>
      <vt:lpstr>Agenda</vt:lpstr>
      <vt:lpstr> Challenges for a career in university medicine</vt:lpstr>
      <vt:lpstr>PowerPoint-Präsentation</vt:lpstr>
      <vt:lpstr> So why Early Career Mentoring ?</vt:lpstr>
      <vt:lpstr>Goals of mentoring</vt:lpstr>
      <vt:lpstr>PowerPoint-Präsentation</vt:lpstr>
      <vt:lpstr>Mentoring Partnership</vt:lpstr>
      <vt:lpstr>Qualification programme</vt:lpstr>
      <vt:lpstr>Qualification programme</vt:lpstr>
      <vt:lpstr>Application process</vt:lpstr>
      <vt:lpstr>Application process</vt:lpstr>
      <vt:lpstr>Application process</vt:lpstr>
      <vt:lpstr>Selection procedure</vt:lpstr>
      <vt:lpstr>Recommendation and tips</vt:lpstr>
      <vt:lpstr> Thank you for your attention! </vt:lpstr>
    </vt:vector>
  </TitlesOfParts>
  <Company>MHH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Dagmar Stelte</dc:creator>
  <cp:keywords>, docId:2DDA99A5BE90E93268A28E5F315B7547</cp:keywords>
  <cp:lastModifiedBy>Weuffen, Stefanie</cp:lastModifiedBy>
  <cp:revision>524</cp:revision>
  <cp:lastPrinted>2021-07-29T07:54:42Z</cp:lastPrinted>
  <dcterms:created xsi:type="dcterms:W3CDTF">2007-01-09T15:00:52Z</dcterms:created>
  <dcterms:modified xsi:type="dcterms:W3CDTF">2022-02-15T11:30:35Z</dcterms:modified>
</cp:coreProperties>
</file>