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89" r:id="rId2"/>
    <p:sldId id="617" r:id="rId3"/>
    <p:sldId id="628" r:id="rId4"/>
    <p:sldId id="627" r:id="rId5"/>
    <p:sldId id="624" r:id="rId6"/>
  </p:sldIdLst>
  <p:sldSz cx="9144000" cy="5715000" type="screen16x1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9F1"/>
    <a:srgbClr val="EAF1FA"/>
    <a:srgbClr val="1F497D"/>
    <a:srgbClr val="E6EDF6"/>
    <a:srgbClr val="0060A8"/>
    <a:srgbClr val="920000"/>
    <a:srgbClr val="E9EFF7"/>
    <a:srgbClr val="FFF7F3"/>
    <a:srgbClr val="FFF3F3"/>
    <a:srgbClr val="EB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6" autoAdjust="0"/>
    <p:restoredTop sz="98653" autoAdjust="0"/>
  </p:normalViewPr>
  <p:slideViewPr>
    <p:cSldViewPr>
      <p:cViewPr>
        <p:scale>
          <a:sx n="125" d="100"/>
          <a:sy n="125" d="100"/>
        </p:scale>
        <p:origin x="-1410" y="52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7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ED7597C-B108-46C0-8F11-89B4E6ACEEE0}" type="datetimeFigureOut">
              <a:rPr lang="de-DE" smtClean="0"/>
              <a:t>06.11.2022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768350"/>
            <a:ext cx="613886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2996533-44B6-4FD4-8E9D-38EBAF180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047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_blau_fre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817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2952" y="5233764"/>
            <a:ext cx="9144000" cy="4812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60000">
                <a:schemeClr val="bg1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914-FD29-4B6B-A54B-4967BD3FF69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82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2B2BE-D46D-486D-B482-F0E65AC378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15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985292"/>
            <a:ext cx="7772400" cy="1225021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[(Tentative) Project Title]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335262"/>
            <a:ext cx="6400800" cy="288032"/>
          </a:xfrm>
        </p:spPr>
        <p:txBody>
          <a:bodyPr>
            <a:noAutofit/>
          </a:bodyPr>
          <a:lstStyle>
            <a:lvl1pPr marL="0" indent="0" algn="ctr">
              <a:buNone/>
              <a:defRPr sz="1600" b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[Institute]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323528" y="553244"/>
            <a:ext cx="8496944" cy="46791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0" y="2687190"/>
            <a:ext cx="6400800" cy="576263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/>
            </a:lvl1pPr>
          </a:lstStyle>
          <a:p>
            <a:pPr lvl="0"/>
            <a:r>
              <a:rPr lang="de-DE" smtClean="0"/>
              <a:t>[Name of Project Leader(s)]</a:t>
            </a:r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0" y="3623121"/>
            <a:ext cx="6400800" cy="323850"/>
          </a:xfrm>
        </p:spPr>
        <p:txBody>
          <a:bodyPr>
            <a:no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[Department]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371600" y="3984301"/>
            <a:ext cx="6400800" cy="358775"/>
          </a:xfrm>
        </p:spPr>
        <p:txBody>
          <a:bodyPr>
            <a:norm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[Email address]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1371600" y="4441676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I am looking for a cooperation partner within the field of…</a:t>
            </a:r>
            <a:endParaRPr lang="de-DE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3203848" y="4775915"/>
            <a:ext cx="1175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Medicine</a:t>
            </a:r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5456126" y="4775915"/>
            <a:ext cx="1564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Informatics</a:t>
            </a:r>
            <a:endParaRPr lang="de-DE"/>
          </a:p>
        </p:txBody>
      </p:sp>
      <p:sp>
        <p:nvSpPr>
          <p:cNvPr id="9" name="Rechteck 8"/>
          <p:cNvSpPr>
            <a:spLocks noChangeAspect="1"/>
          </p:cNvSpPr>
          <p:nvPr userDrawn="1"/>
        </p:nvSpPr>
        <p:spPr>
          <a:xfrm>
            <a:off x="2987824" y="4856301"/>
            <a:ext cx="216024" cy="2141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>
            <a:spLocks noChangeAspect="1"/>
          </p:cNvSpPr>
          <p:nvPr userDrawn="1"/>
        </p:nvSpPr>
        <p:spPr>
          <a:xfrm>
            <a:off x="5240102" y="4852383"/>
            <a:ext cx="216024" cy="2141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05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feld 18"/>
          <p:cNvSpPr txBox="1"/>
          <p:nvPr userDrawn="1"/>
        </p:nvSpPr>
        <p:spPr>
          <a:xfrm>
            <a:off x="4139952" y="3217540"/>
            <a:ext cx="43450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de-DE" sz="1600" b="1" smtClean="0"/>
              <a:t>My project idea covers the following area:</a:t>
            </a:r>
          </a:p>
          <a:p>
            <a:pPr marL="266700" indent="-266700"/>
            <a:endParaRPr lang="de-DE" sz="300" smtClean="0"/>
          </a:p>
          <a:p>
            <a:pPr marL="533400" indent="-266700"/>
            <a:r>
              <a:rPr lang="de-DE" sz="1600" smtClean="0"/>
              <a:t>Digitalization/AI in processes in medicine</a:t>
            </a:r>
          </a:p>
          <a:p>
            <a:pPr marL="533400" indent="-266700"/>
            <a:r>
              <a:rPr lang="de-DE" sz="1600" smtClean="0"/>
              <a:t>Digital methods in medicine</a:t>
            </a:r>
          </a:p>
          <a:p>
            <a:pPr marL="533400" indent="-266700"/>
            <a:r>
              <a:rPr lang="de-DE" sz="1600" smtClean="0"/>
              <a:t>Digitalization/AI/big data in diagnostics</a:t>
            </a:r>
          </a:p>
          <a:p>
            <a:pPr marL="533400" indent="-266700"/>
            <a:r>
              <a:rPr lang="de-DE" sz="1600" smtClean="0"/>
              <a:t>Digitalization/AI/big data in therapy</a:t>
            </a:r>
          </a:p>
          <a:p>
            <a:pPr marL="533400" indent="-266700"/>
            <a:r>
              <a:rPr lang="de-DE" sz="1600" smtClean="0"/>
              <a:t>Digitalization/AI/big data in research</a:t>
            </a:r>
          </a:p>
          <a:p>
            <a:pPr marL="533400" indent="-266700"/>
            <a:r>
              <a:rPr lang="de-DE" sz="1600" smtClean="0"/>
              <a:t>Impacts of digitalization/AI </a:t>
            </a:r>
            <a:r>
              <a:rPr lang="de-DE" sz="1050" smtClean="0"/>
              <a:t>(e.g. on physician-patient relations, social and economical issues,	QM)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625252"/>
            <a:ext cx="7772400" cy="681254"/>
          </a:xfrm>
        </p:spPr>
        <p:txBody>
          <a:bodyPr/>
          <a:lstStyle>
            <a:lvl1pPr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[(Tentative) Project Title]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07933"/>
            <a:ext cx="6400800" cy="288032"/>
          </a:xfrm>
        </p:spPr>
        <p:txBody>
          <a:bodyPr>
            <a:noAutofit/>
          </a:bodyPr>
          <a:lstStyle>
            <a:lvl1pPr marL="0" indent="0" algn="ctr">
              <a:buNone/>
              <a:defRPr sz="1600" b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[Working Group, Institute]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9592" y="5310741"/>
            <a:ext cx="2133600" cy="30427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323528" y="553244"/>
            <a:ext cx="8496944" cy="46791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0" y="1360608"/>
            <a:ext cx="6400800" cy="393223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de-DE" smtClean="0"/>
              <a:t>[Name of Project Leader(s)]</a:t>
            </a:r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0" y="2150067"/>
            <a:ext cx="6400800" cy="323850"/>
          </a:xfrm>
        </p:spPr>
        <p:txBody>
          <a:bodyPr>
            <a:no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[Department]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371600" y="2528019"/>
            <a:ext cx="6400800" cy="358775"/>
          </a:xfrm>
        </p:spPr>
        <p:txBody>
          <a:bodyPr>
            <a:norm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[Email address]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909936" y="3217540"/>
            <a:ext cx="2725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smtClean="0"/>
              <a:t>I am looking for a cooperation partner within the field of…</a:t>
            </a:r>
            <a:endParaRPr lang="de-DE" sz="1600" b="1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1542270" y="3865612"/>
            <a:ext cx="1175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smtClean="0"/>
              <a:t>Medicine</a:t>
            </a:r>
            <a:endParaRPr lang="de-DE" sz="1600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1542270" y="4174852"/>
            <a:ext cx="15641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smtClean="0"/>
              <a:t>Informatics</a:t>
            </a:r>
            <a:endParaRPr lang="de-DE" sz="1600"/>
          </a:p>
        </p:txBody>
      </p:sp>
      <p:sp>
        <p:nvSpPr>
          <p:cNvPr id="9" name="Rechteck 8"/>
          <p:cNvSpPr>
            <a:spLocks noChangeAspect="1"/>
          </p:cNvSpPr>
          <p:nvPr userDrawn="1"/>
        </p:nvSpPr>
        <p:spPr>
          <a:xfrm>
            <a:off x="1224646" y="3945999"/>
            <a:ext cx="181569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6" name="Rechteck 15"/>
          <p:cNvSpPr>
            <a:spLocks noChangeAspect="1"/>
          </p:cNvSpPr>
          <p:nvPr userDrawn="1"/>
        </p:nvSpPr>
        <p:spPr>
          <a:xfrm>
            <a:off x="1224646" y="4251321"/>
            <a:ext cx="181569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2" name="Rechteck 21"/>
          <p:cNvSpPr>
            <a:spLocks noChangeAspect="1"/>
          </p:cNvSpPr>
          <p:nvPr userDrawn="1"/>
        </p:nvSpPr>
        <p:spPr>
          <a:xfrm>
            <a:off x="4223049" y="3603410"/>
            <a:ext cx="181569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3" name="Rechteck 22"/>
          <p:cNvSpPr>
            <a:spLocks noChangeAspect="1"/>
          </p:cNvSpPr>
          <p:nvPr userDrawn="1"/>
        </p:nvSpPr>
        <p:spPr>
          <a:xfrm>
            <a:off x="4223049" y="3842234"/>
            <a:ext cx="181569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4" name="Rechteck 23"/>
          <p:cNvSpPr>
            <a:spLocks noChangeAspect="1"/>
          </p:cNvSpPr>
          <p:nvPr userDrawn="1"/>
        </p:nvSpPr>
        <p:spPr>
          <a:xfrm>
            <a:off x="4223049" y="4081058"/>
            <a:ext cx="181569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5" name="Rechteck 24"/>
          <p:cNvSpPr>
            <a:spLocks noChangeAspect="1"/>
          </p:cNvSpPr>
          <p:nvPr userDrawn="1"/>
        </p:nvSpPr>
        <p:spPr>
          <a:xfrm>
            <a:off x="4223049" y="4319882"/>
            <a:ext cx="181569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6" name="Rechteck 25"/>
          <p:cNvSpPr>
            <a:spLocks noChangeAspect="1"/>
          </p:cNvSpPr>
          <p:nvPr userDrawn="1"/>
        </p:nvSpPr>
        <p:spPr>
          <a:xfrm>
            <a:off x="4223049" y="4558706"/>
            <a:ext cx="181569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7" name="Rechteck 26"/>
          <p:cNvSpPr>
            <a:spLocks noChangeAspect="1"/>
          </p:cNvSpPr>
          <p:nvPr userDrawn="1"/>
        </p:nvSpPr>
        <p:spPr>
          <a:xfrm>
            <a:off x="4223049" y="4797528"/>
            <a:ext cx="181569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</p:spTree>
    <p:extLst>
      <p:ext uri="{BB962C8B-B14F-4D97-AF65-F5344CB8AC3E}">
        <p14:creationId xmlns:p14="http://schemas.microsoft.com/office/powerpoint/2010/main" val="817021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76222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[Tentative Project Title]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9144000" cy="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9" name="Gruppieren 28"/>
          <p:cNvGrpSpPr/>
          <p:nvPr userDrawn="1"/>
        </p:nvGrpSpPr>
        <p:grpSpPr>
          <a:xfrm>
            <a:off x="476222" y="2614943"/>
            <a:ext cx="8232154" cy="484869"/>
            <a:chOff x="457200" y="1071483"/>
            <a:chExt cx="8232154" cy="484869"/>
          </a:xfrm>
        </p:grpSpPr>
        <p:sp>
          <p:nvSpPr>
            <p:cNvPr id="23" name="Textfeld 22"/>
            <p:cNvSpPr txBox="1"/>
            <p:nvPr userDrawn="1"/>
          </p:nvSpPr>
          <p:spPr>
            <a:xfrm>
              <a:off x="457200" y="1071483"/>
              <a:ext cx="8229600" cy="2081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u="sng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Contributions</a:t>
              </a:r>
              <a:endParaRPr lang="de-DE" sz="12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feld 24"/>
            <p:cNvSpPr txBox="1"/>
            <p:nvPr userDrawn="1"/>
          </p:nvSpPr>
          <p:spPr>
            <a:xfrm>
              <a:off x="457200" y="1294742"/>
              <a:ext cx="4122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b="1" i="1" u="none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Medicine</a:t>
              </a:r>
              <a:endParaRPr lang="de-DE" sz="1100" b="1" i="1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feld 25"/>
            <p:cNvSpPr txBox="1"/>
            <p:nvPr userDrawn="1"/>
          </p:nvSpPr>
          <p:spPr>
            <a:xfrm>
              <a:off x="4567354" y="1282270"/>
              <a:ext cx="4122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b="1" i="1" u="none" smtClean="0">
                  <a:latin typeface="Arial" panose="020B0604020202020204" pitchFamily="34" charset="0"/>
                  <a:cs typeface="Arial" panose="020B0604020202020204" pitchFamily="34" charset="0"/>
                </a:rPr>
                <a:t>Informatics</a:t>
              </a:r>
              <a:endParaRPr lang="de-DE" sz="1100" b="1" i="1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" name="Gruppieren 29"/>
          <p:cNvGrpSpPr/>
          <p:nvPr userDrawn="1"/>
        </p:nvGrpSpPr>
        <p:grpSpPr>
          <a:xfrm>
            <a:off x="449523" y="3990181"/>
            <a:ext cx="8232154" cy="485403"/>
            <a:chOff x="430501" y="3196673"/>
            <a:chExt cx="8232154" cy="485403"/>
          </a:xfrm>
        </p:grpSpPr>
        <p:sp>
          <p:nvSpPr>
            <p:cNvPr id="24" name="Textfeld 23"/>
            <p:cNvSpPr txBox="1"/>
            <p:nvPr userDrawn="1"/>
          </p:nvSpPr>
          <p:spPr>
            <a:xfrm>
              <a:off x="430501" y="3196673"/>
              <a:ext cx="822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u="sng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Cooperation</a:t>
              </a:r>
              <a:endParaRPr lang="de-DE" sz="12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feld 26"/>
            <p:cNvSpPr txBox="1"/>
            <p:nvPr userDrawn="1"/>
          </p:nvSpPr>
          <p:spPr>
            <a:xfrm>
              <a:off x="430501" y="3420466"/>
              <a:ext cx="4122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b="1" i="1" u="none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What</a:t>
              </a:r>
              <a:r>
                <a:rPr lang="de-DE" sz="1100" b="1" i="1" u="none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100" b="1" i="1" u="none" baseline="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we</a:t>
              </a:r>
              <a:r>
                <a:rPr lang="de-DE" sz="1100" b="1" i="1" u="none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100" b="1" i="1" u="none" baseline="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can</a:t>
              </a:r>
              <a:r>
                <a:rPr lang="de-DE" sz="1100" b="1" i="1" u="none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100" b="1" i="1" u="none" baseline="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contribute</a:t>
              </a:r>
              <a:r>
                <a:rPr lang="de-DE" sz="1100" b="1" i="1" u="none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de-DE" sz="1100" b="1" i="1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feld 27"/>
            <p:cNvSpPr txBox="1"/>
            <p:nvPr userDrawn="1"/>
          </p:nvSpPr>
          <p:spPr>
            <a:xfrm>
              <a:off x="4540655" y="3407994"/>
              <a:ext cx="4122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b="1" i="1" u="none" smtClean="0">
                  <a:latin typeface="Arial" panose="020B0604020202020204" pitchFamily="34" charset="0"/>
                  <a:cs typeface="Arial" panose="020B0604020202020204" pitchFamily="34" charset="0"/>
                </a:rPr>
                <a:t>What we need:</a:t>
              </a:r>
              <a:endParaRPr lang="de-DE" sz="1100" b="1" i="1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Textplatzhalter 31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4464498"/>
            <a:ext cx="4039450" cy="677598"/>
          </a:xfrm>
        </p:spPr>
        <p:txBody>
          <a:bodyPr>
            <a:noAutofit/>
          </a:bodyPr>
          <a:lstStyle>
            <a:lvl1pPr>
              <a:defRPr sz="1100" baseline="0"/>
            </a:lvl1pPr>
          </a:lstStyle>
          <a:p>
            <a:pPr lvl="0"/>
            <a:r>
              <a:rPr lang="de-DE" dirty="0" smtClean="0"/>
              <a:t>[Text1]</a:t>
            </a:r>
          </a:p>
          <a:p>
            <a:pPr lvl="0"/>
            <a:r>
              <a:rPr lang="de-DE" dirty="0" smtClean="0"/>
              <a:t>[Text 2]</a:t>
            </a:r>
          </a:p>
          <a:p>
            <a:pPr lvl="0"/>
            <a:r>
              <a:rPr lang="de-DE" dirty="0" smtClean="0"/>
              <a:t>[…]</a:t>
            </a:r>
            <a:endParaRPr lang="de-DE" dirty="0"/>
          </a:p>
        </p:txBody>
      </p:sp>
      <p:sp>
        <p:nvSpPr>
          <p:cNvPr id="33" name="Textplatzhalter 31"/>
          <p:cNvSpPr>
            <a:spLocks noGrp="1"/>
          </p:cNvSpPr>
          <p:nvPr>
            <p:ph type="body" sz="quarter" idx="14" hasCustomPrompt="1"/>
          </p:nvPr>
        </p:nvSpPr>
        <p:spPr>
          <a:xfrm>
            <a:off x="4589134" y="4464498"/>
            <a:ext cx="4039450" cy="697258"/>
          </a:xfrm>
        </p:spPr>
        <p:txBody>
          <a:bodyPr>
            <a:noAutofit/>
          </a:bodyPr>
          <a:lstStyle>
            <a:lvl1pPr>
              <a:defRPr sz="1100" baseline="0"/>
            </a:lvl1pPr>
          </a:lstStyle>
          <a:p>
            <a:pPr lvl="0"/>
            <a:r>
              <a:rPr lang="de-DE" smtClean="0"/>
              <a:t>[Text1]</a:t>
            </a:r>
          </a:p>
          <a:p>
            <a:pPr lvl="0"/>
            <a:r>
              <a:rPr lang="de-DE" smtClean="0"/>
              <a:t>[Text 2]</a:t>
            </a:r>
          </a:p>
          <a:p>
            <a:pPr lvl="0"/>
            <a:r>
              <a:rPr lang="de-DE" smtClean="0"/>
              <a:t>[…]</a:t>
            </a:r>
            <a:endParaRPr lang="de-DE"/>
          </a:p>
        </p:txBody>
      </p:sp>
      <p:sp>
        <p:nvSpPr>
          <p:cNvPr id="34" name="Textplatzhalter 31"/>
          <p:cNvSpPr>
            <a:spLocks noGrp="1"/>
          </p:cNvSpPr>
          <p:nvPr>
            <p:ph type="body" sz="quarter" idx="15" hasCustomPrompt="1"/>
          </p:nvPr>
        </p:nvSpPr>
        <p:spPr>
          <a:xfrm>
            <a:off x="526401" y="3096257"/>
            <a:ext cx="4039450" cy="760321"/>
          </a:xfrm>
        </p:spPr>
        <p:txBody>
          <a:bodyPr>
            <a:noAutofit/>
          </a:bodyPr>
          <a:lstStyle>
            <a:lvl1pPr>
              <a:defRPr sz="1100" baseline="0"/>
            </a:lvl1pPr>
          </a:lstStyle>
          <a:p>
            <a:pPr lvl="0"/>
            <a:r>
              <a:rPr lang="de-DE" dirty="0" smtClean="0"/>
              <a:t>[Text1]</a:t>
            </a:r>
          </a:p>
          <a:p>
            <a:pPr lvl="0"/>
            <a:r>
              <a:rPr lang="de-DE" dirty="0" smtClean="0"/>
              <a:t>[Text 2]</a:t>
            </a:r>
          </a:p>
          <a:p>
            <a:pPr lvl="0"/>
            <a:r>
              <a:rPr lang="de-DE" dirty="0" smtClean="0"/>
              <a:t>[…]</a:t>
            </a:r>
            <a:endParaRPr lang="de-DE" dirty="0"/>
          </a:p>
        </p:txBody>
      </p:sp>
      <p:sp>
        <p:nvSpPr>
          <p:cNvPr id="35" name="Textplatzhalter 31"/>
          <p:cNvSpPr>
            <a:spLocks noGrp="1"/>
          </p:cNvSpPr>
          <p:nvPr>
            <p:ph type="body" sz="quarter" idx="16" hasCustomPrompt="1"/>
          </p:nvPr>
        </p:nvSpPr>
        <p:spPr>
          <a:xfrm>
            <a:off x="4578419" y="3096257"/>
            <a:ext cx="4039450" cy="769355"/>
          </a:xfrm>
        </p:spPr>
        <p:txBody>
          <a:bodyPr>
            <a:noAutofit/>
          </a:bodyPr>
          <a:lstStyle>
            <a:lvl1pPr>
              <a:defRPr sz="1100" baseline="0"/>
            </a:lvl1pPr>
          </a:lstStyle>
          <a:p>
            <a:pPr lvl="0"/>
            <a:r>
              <a:rPr lang="de-DE" dirty="0" smtClean="0"/>
              <a:t>[Text1]</a:t>
            </a:r>
          </a:p>
          <a:p>
            <a:pPr lvl="0"/>
            <a:r>
              <a:rPr lang="de-DE" dirty="0" smtClean="0"/>
              <a:t>[Text 2]</a:t>
            </a:r>
          </a:p>
          <a:p>
            <a:pPr lvl="0"/>
            <a:r>
              <a:rPr lang="de-DE" dirty="0" smtClean="0"/>
              <a:t>[…]</a:t>
            </a:r>
            <a:endParaRPr lang="de-DE" dirty="0"/>
          </a:p>
        </p:txBody>
      </p:sp>
      <p:sp>
        <p:nvSpPr>
          <p:cNvPr id="36" name="Textfeld 35"/>
          <p:cNvSpPr txBox="1"/>
          <p:nvPr userDrawn="1"/>
        </p:nvSpPr>
        <p:spPr>
          <a:xfrm>
            <a:off x="470073" y="755194"/>
            <a:ext cx="145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de-DE" sz="1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 userDrawn="1"/>
        </p:nvSpPr>
        <p:spPr>
          <a:xfrm>
            <a:off x="470073" y="2110072"/>
            <a:ext cx="145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platzhalter 31"/>
          <p:cNvSpPr>
            <a:spLocks noGrp="1"/>
          </p:cNvSpPr>
          <p:nvPr>
            <p:ph type="body" sz="quarter" idx="17" hasCustomPrompt="1"/>
          </p:nvPr>
        </p:nvSpPr>
        <p:spPr>
          <a:xfrm>
            <a:off x="1547664" y="806404"/>
            <a:ext cx="7139136" cy="682943"/>
          </a:xfrm>
        </p:spPr>
        <p:txBody>
          <a:bodyPr>
            <a:no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 smtClean="0"/>
              <a:t>[</a:t>
            </a:r>
            <a:r>
              <a:rPr lang="de-DE" dirty="0" err="1" smtClean="0"/>
              <a:t>Aim</a:t>
            </a:r>
            <a:r>
              <a:rPr lang="de-DE" dirty="0" smtClean="0"/>
              <a:t>]</a:t>
            </a:r>
          </a:p>
        </p:txBody>
      </p:sp>
      <p:sp>
        <p:nvSpPr>
          <p:cNvPr id="39" name="Textplatzhalter 31"/>
          <p:cNvSpPr>
            <a:spLocks noGrp="1"/>
          </p:cNvSpPr>
          <p:nvPr>
            <p:ph type="body" sz="quarter" idx="18" hasCustomPrompt="1"/>
          </p:nvPr>
        </p:nvSpPr>
        <p:spPr>
          <a:xfrm>
            <a:off x="1547664" y="2110071"/>
            <a:ext cx="7139136" cy="531405"/>
          </a:xfrm>
        </p:spPr>
        <p:txBody>
          <a:bodyPr>
            <a:no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 smtClean="0"/>
              <a:t>[</a:t>
            </a:r>
            <a:r>
              <a:rPr lang="de-DE" dirty="0" err="1" smtClean="0"/>
              <a:t>Methods</a:t>
            </a:r>
            <a:r>
              <a:rPr lang="de-DE" dirty="0" smtClean="0"/>
              <a:t>]</a:t>
            </a:r>
          </a:p>
          <a:p>
            <a:pPr lvl="0"/>
            <a:endParaRPr lang="de-DE" dirty="0" smtClean="0"/>
          </a:p>
        </p:txBody>
      </p:sp>
      <p:sp>
        <p:nvSpPr>
          <p:cNvPr id="40" name="Textfeld 39"/>
          <p:cNvSpPr txBox="1"/>
          <p:nvPr userDrawn="1"/>
        </p:nvSpPr>
        <p:spPr>
          <a:xfrm>
            <a:off x="459729" y="1489348"/>
            <a:ext cx="145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Rationale:</a:t>
            </a:r>
            <a:endParaRPr lang="de-DE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platzhalter 42"/>
          <p:cNvSpPr>
            <a:spLocks noGrp="1"/>
          </p:cNvSpPr>
          <p:nvPr>
            <p:ph type="body" sz="quarter" idx="19" hasCustomPrompt="1"/>
          </p:nvPr>
        </p:nvSpPr>
        <p:spPr>
          <a:xfrm>
            <a:off x="1546899" y="1489348"/>
            <a:ext cx="7139901" cy="620724"/>
          </a:xfrm>
        </p:spPr>
        <p:txBody>
          <a:bodyPr>
            <a:no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 smtClean="0"/>
              <a:t>[Rationale]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2782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 baseline="0"/>
            </a:lvl1pPr>
          </a:lstStyle>
          <a:p>
            <a:r>
              <a:rPr lang="de-DE" smtClean="0"/>
              <a:t>Title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9144000" cy="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57200" y="769938"/>
            <a:ext cx="8229600" cy="43910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0305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80070" y="49188"/>
            <a:ext cx="9000000" cy="45719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1872000" y="3114316"/>
            <a:ext cx="5400000" cy="10800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84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3558647"/>
            <a:ext cx="9144000" cy="215635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1363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285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2425451"/>
            <a:ext cx="9144000" cy="32895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145532"/>
            <a:ext cx="7772400" cy="1135062"/>
          </a:xfrm>
        </p:spPr>
        <p:txBody>
          <a:bodyPr anchor="t"/>
          <a:lstStyle>
            <a:lvl1pPr algn="ctr">
              <a:defRPr sz="36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>
          <a:xfrm>
            <a:off x="685800" y="697260"/>
            <a:ext cx="7772400" cy="113506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de-DE" smtClean="0"/>
              <a:t>Formatvorlagen des Textmasters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760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5291"/>
            <a:ext cx="8229600" cy="4119845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/>
            </a:lvl1pPr>
            <a:lvl2pPr>
              <a:spcAft>
                <a:spcPts val="600"/>
              </a:spcAft>
              <a:defRPr sz="1800"/>
            </a:lvl2pPr>
            <a:lvl3pPr>
              <a:spcAft>
                <a:spcPts val="600"/>
              </a:spcAft>
              <a:defRPr sz="16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0545" y="49188"/>
            <a:ext cx="8748000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80070" y="49188"/>
            <a:ext cx="9000000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597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197B1-4D83-408E-ABCB-71EA9A12B7F0}" type="datetime1">
              <a:rPr lang="de-DE" smtClean="0"/>
              <a:t>06.11.2022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15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3" r:id="rId2"/>
    <p:sldLayoutId id="2147483695" r:id="rId3"/>
    <p:sldLayoutId id="2147483689" r:id="rId4"/>
    <p:sldLayoutId id="2147483694" r:id="rId5"/>
    <p:sldLayoutId id="2147483688" r:id="rId6"/>
    <p:sldLayoutId id="2147483651" r:id="rId7"/>
    <p:sldLayoutId id="2147483691" r:id="rId8"/>
    <p:sldLayoutId id="2147483650" r:id="rId9"/>
    <p:sldLayoutId id="2147483690" r:id="rId10"/>
    <p:sldLayoutId id="2147483687" r:id="rId11"/>
    <p:sldLayoutId id="214748369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jpe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2857500"/>
            <a:ext cx="9144000" cy="2857500"/>
          </a:xfrm>
          <a:prstGeom prst="rect">
            <a:avLst/>
          </a:prstGeom>
          <a:solidFill>
            <a:srgbClr val="E6ED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7260"/>
            <a:ext cx="7772400" cy="216024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de-DE" sz="1400" b="1" smtClean="0"/>
              <a:t>EKFS Graduate Program</a:t>
            </a:r>
            <a:br>
              <a:rPr lang="de-DE" sz="1400" b="1" smtClean="0"/>
            </a:br>
            <a:r>
              <a:rPr lang="de-DE" sz="1400" b="1" smtClean="0"/>
              <a:t>DigiStrucMed</a:t>
            </a:r>
            <a:r>
              <a:rPr lang="de-DE" sz="1000" b="1" dirty="0" smtClean="0"/>
              <a:t/>
            </a:r>
            <a:br>
              <a:rPr lang="de-DE" sz="1000" b="1" dirty="0" smtClean="0"/>
            </a:br>
            <a:r>
              <a:rPr lang="de-DE" sz="1000" b="1" smtClean="0"/>
              <a:t/>
            </a:r>
            <a:br>
              <a:rPr lang="de-DE" sz="1000" b="1" smtClean="0"/>
            </a:br>
            <a:r>
              <a:rPr lang="de-DE" sz="2800" b="1" smtClean="0"/>
              <a:t>Project Speed Dating </a:t>
            </a:r>
            <a:br>
              <a:rPr lang="de-DE" sz="2800" b="1" smtClean="0"/>
            </a:br>
            <a:r>
              <a:rPr lang="de-DE" sz="2800" b="1" smtClean="0"/>
              <a:t>Conference</a:t>
            </a:r>
            <a:endParaRPr lang="de-DE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001516"/>
            <a:ext cx="6400800" cy="2412268"/>
          </a:xfrm>
        </p:spPr>
        <p:txBody>
          <a:bodyPr>
            <a:noAutofit/>
          </a:bodyPr>
          <a:lstStyle/>
          <a:p>
            <a:r>
              <a:rPr lang="de-DE" sz="1400" b="1" dirty="0" err="1" smtClean="0">
                <a:solidFill>
                  <a:schemeClr val="tx1"/>
                </a:solidFill>
              </a:rPr>
              <a:t>Friday</a:t>
            </a:r>
            <a:r>
              <a:rPr lang="de-DE" sz="1400" b="1" dirty="0" smtClean="0">
                <a:solidFill>
                  <a:schemeClr val="tx1"/>
                </a:solidFill>
              </a:rPr>
              <a:t>, </a:t>
            </a:r>
            <a:r>
              <a:rPr lang="de-DE" sz="1400" b="1" dirty="0" err="1" smtClean="0">
                <a:solidFill>
                  <a:schemeClr val="tx1"/>
                </a:solidFill>
              </a:rPr>
              <a:t>December</a:t>
            </a:r>
            <a:r>
              <a:rPr lang="de-DE" sz="1400" b="1" dirty="0" smtClean="0">
                <a:solidFill>
                  <a:schemeClr val="tx1"/>
                </a:solidFill>
              </a:rPr>
              <a:t> 5th 2022, 2.00 – 4.30 </a:t>
            </a:r>
            <a:r>
              <a:rPr lang="de-DE" sz="1400" b="1" dirty="0" err="1" smtClean="0">
                <a:solidFill>
                  <a:schemeClr val="tx1"/>
                </a:solidFill>
              </a:rPr>
              <a:t>pm</a:t>
            </a:r>
            <a:endParaRPr lang="de-DE" sz="1400" b="1" dirty="0" smtClean="0">
              <a:solidFill>
                <a:schemeClr val="tx1"/>
              </a:solidFill>
            </a:endParaRPr>
          </a:p>
          <a:p>
            <a:r>
              <a:rPr lang="de-DE" sz="1400" b="1" dirty="0" smtClean="0">
                <a:solidFill>
                  <a:schemeClr val="tx1"/>
                </a:solidFill>
              </a:rPr>
              <a:t>Hannover Medical School</a:t>
            </a:r>
          </a:p>
          <a:p>
            <a:endParaRPr lang="de-DE" sz="1800" b="1" dirty="0" smtClean="0">
              <a:solidFill>
                <a:schemeClr val="tx1"/>
              </a:solidFill>
            </a:endParaRPr>
          </a:p>
          <a:p>
            <a:r>
              <a:rPr lang="de-DE" sz="1400" b="1" dirty="0" smtClean="0">
                <a:solidFill>
                  <a:schemeClr val="tx1"/>
                </a:solidFill>
              </a:rPr>
              <a:t>Prof. Dr. Michael Heuser</a:t>
            </a:r>
            <a:endParaRPr lang="de-DE" sz="14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de-DE" sz="1400" dirty="0" smtClean="0">
                <a:solidFill>
                  <a:schemeClr val="tx1"/>
                </a:solidFill>
              </a:rPr>
              <a:t>Hämatologie, </a:t>
            </a:r>
            <a:r>
              <a:rPr lang="de-DE" sz="1400" dirty="0" err="1" smtClean="0">
                <a:solidFill>
                  <a:schemeClr val="tx1"/>
                </a:solidFill>
              </a:rPr>
              <a:t>Hämostaseologie</a:t>
            </a:r>
            <a:r>
              <a:rPr lang="de-DE" sz="1400" dirty="0" smtClean="0">
                <a:solidFill>
                  <a:schemeClr val="tx1"/>
                </a:solidFill>
              </a:rPr>
              <a:t>, Onkologie und Stammzelltransplantation,                          Medizinische Hochschule Hannover</a:t>
            </a:r>
          </a:p>
          <a:p>
            <a:r>
              <a:rPr lang="de-DE" sz="1400" b="1" dirty="0" smtClean="0">
                <a:solidFill>
                  <a:schemeClr val="tx1"/>
                </a:solidFill>
              </a:rPr>
              <a:t>Prof</a:t>
            </a:r>
            <a:r>
              <a:rPr lang="de-DE" sz="1400" b="1" dirty="0">
                <a:solidFill>
                  <a:schemeClr val="tx1"/>
                </a:solidFill>
              </a:rPr>
              <a:t>. Dr. Dr. Michael </a:t>
            </a:r>
            <a:r>
              <a:rPr lang="de-DE" sz="1400" b="1" dirty="0" smtClean="0">
                <a:solidFill>
                  <a:schemeClr val="tx1"/>
                </a:solidFill>
              </a:rPr>
              <a:t>Marschollek</a:t>
            </a:r>
            <a:endParaRPr lang="de-DE" sz="1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de-DE" sz="1400" dirty="0" smtClean="0">
                <a:solidFill>
                  <a:schemeClr val="tx1"/>
                </a:solidFill>
              </a:rPr>
              <a:t>Peter </a:t>
            </a:r>
            <a:r>
              <a:rPr lang="de-DE" sz="1400" dirty="0">
                <a:solidFill>
                  <a:schemeClr val="tx1"/>
                </a:solidFill>
              </a:rPr>
              <a:t>L. </a:t>
            </a:r>
            <a:r>
              <a:rPr lang="de-DE" sz="1400" dirty="0" err="1">
                <a:solidFill>
                  <a:schemeClr val="tx1"/>
                </a:solidFill>
              </a:rPr>
              <a:t>Reichertz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smtClean="0">
                <a:solidFill>
                  <a:schemeClr val="tx1"/>
                </a:solidFill>
              </a:rPr>
              <a:t>Institut für Medizinische Informatik, Medizinische Hochschule Hannover</a:t>
            </a:r>
          </a:p>
        </p:txBody>
      </p:sp>
      <p:cxnSp>
        <p:nvCxnSpPr>
          <p:cNvPr id="9" name="Gerader Verbinder 8"/>
          <p:cNvCxnSpPr/>
          <p:nvPr/>
        </p:nvCxnSpPr>
        <p:spPr>
          <a:xfrm>
            <a:off x="0" y="286512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0" y="5707380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65671" y="209518"/>
            <a:ext cx="1237977" cy="84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2091"/>
            <a:ext cx="1806151" cy="435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 descr="https://www.mhh.de/fileadmin/mhh/hannover-biomedical-research-school/HBRS/Bilder/HBRSlogocorporateklein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958" y="179498"/>
            <a:ext cx="756084" cy="6268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6" descr="Peter L. Reichertz Institut für Medizinische Informatik: PLRI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0" b="10442"/>
          <a:stretch/>
        </p:blipFill>
        <p:spPr bwMode="auto">
          <a:xfrm>
            <a:off x="173531" y="2137420"/>
            <a:ext cx="1518149" cy="571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Grafik 13" descr="Startseit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993404"/>
            <a:ext cx="731894" cy="7251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452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5036450"/>
            <a:ext cx="9144000" cy="678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smtClean="0"/>
              <a:t>EKFS Graduate Program</a:t>
            </a:r>
            <a:br>
              <a:rPr lang="de-DE" i="1" smtClean="0"/>
            </a:br>
            <a:r>
              <a:rPr lang="de-DE" sz="1400" smtClean="0"/>
              <a:t>Digital Transformation in Medicine (DigiStrucMed)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164573"/>
            <a:ext cx="8229600" cy="3996390"/>
          </a:xfrm>
        </p:spPr>
        <p:txBody>
          <a:bodyPr>
            <a:noAutofit/>
          </a:bodyPr>
          <a:lstStyle/>
          <a:p>
            <a:r>
              <a:rPr lang="de-DE" sz="1800" dirty="0" smtClean="0">
                <a:latin typeface="+mn-lt"/>
              </a:rPr>
              <a:t>An </a:t>
            </a:r>
            <a:r>
              <a:rPr lang="de-DE" sz="1800" dirty="0" err="1" smtClean="0">
                <a:latin typeface="+mn-lt"/>
              </a:rPr>
              <a:t>interdisciplinary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graduate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program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funded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by</a:t>
            </a:r>
            <a:r>
              <a:rPr lang="de-DE" sz="1800" dirty="0" smtClean="0">
                <a:latin typeface="+mn-lt"/>
              </a:rPr>
              <a:t> Else Kröner-Fresenius </a:t>
            </a:r>
            <a:r>
              <a:rPr lang="de-DE" sz="1800" dirty="0">
                <a:latin typeface="+mn-lt"/>
              </a:rPr>
              <a:t>Stiftung (3 </a:t>
            </a:r>
            <a:r>
              <a:rPr lang="de-DE" sz="1800" dirty="0" err="1">
                <a:latin typeface="+mn-lt"/>
              </a:rPr>
              <a:t>years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initially</a:t>
            </a:r>
            <a:r>
              <a:rPr lang="de-DE" sz="1800" dirty="0" smtClean="0">
                <a:latin typeface="+mn-lt"/>
              </a:rPr>
              <a:t>), </a:t>
            </a:r>
            <a:r>
              <a:rPr lang="de-DE" sz="1800" dirty="0" err="1" smtClean="0">
                <a:latin typeface="+mn-lt"/>
              </a:rPr>
              <a:t>with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the</a:t>
            </a:r>
            <a:r>
              <a:rPr lang="de-DE" sz="1800" dirty="0" smtClean="0">
                <a:latin typeface="+mn-lt"/>
              </a:rPr>
              <a:t> 3rd </a:t>
            </a:r>
            <a:r>
              <a:rPr lang="de-DE" sz="1800" dirty="0" err="1" smtClean="0">
                <a:latin typeface="+mn-lt"/>
              </a:rPr>
              <a:t>program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year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starting</a:t>
            </a:r>
            <a:r>
              <a:rPr lang="de-DE" sz="1800" dirty="0" smtClean="0">
                <a:latin typeface="+mn-lt"/>
              </a:rPr>
              <a:t> in </a:t>
            </a:r>
            <a:r>
              <a:rPr lang="de-DE" sz="1800" dirty="0" err="1" smtClean="0">
                <a:latin typeface="+mn-lt"/>
              </a:rPr>
              <a:t>summer</a:t>
            </a:r>
            <a:r>
              <a:rPr lang="de-DE" sz="1800" dirty="0" smtClean="0">
                <a:latin typeface="+mn-lt"/>
              </a:rPr>
              <a:t> 2023</a:t>
            </a:r>
            <a:endParaRPr lang="de-DE" sz="800" dirty="0" smtClean="0">
              <a:latin typeface="+mn-lt"/>
            </a:endParaRPr>
          </a:p>
          <a:p>
            <a:r>
              <a:rPr lang="de-DE" sz="1800" dirty="0" err="1">
                <a:latin typeface="+mn-lt"/>
              </a:rPr>
              <a:t>Funding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of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up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to</a:t>
            </a:r>
            <a:r>
              <a:rPr lang="de-DE" sz="1800" dirty="0">
                <a:latin typeface="+mn-lt"/>
              </a:rPr>
              <a:t> 10 </a:t>
            </a:r>
            <a:r>
              <a:rPr lang="de-DE" sz="1800" dirty="0" err="1">
                <a:latin typeface="+mn-lt"/>
              </a:rPr>
              <a:t>projects</a:t>
            </a:r>
            <a:r>
              <a:rPr lang="de-DE" sz="1800" dirty="0">
                <a:latin typeface="+mn-lt"/>
              </a:rPr>
              <a:t> per </a:t>
            </a:r>
            <a:r>
              <a:rPr lang="de-DE" sz="1800" dirty="0" err="1">
                <a:latin typeface="+mn-lt"/>
              </a:rPr>
              <a:t>year</a:t>
            </a:r>
            <a:r>
              <a:rPr lang="de-DE" sz="1800" dirty="0">
                <a:latin typeface="+mn-lt"/>
              </a:rPr>
              <a:t>, i.e.</a:t>
            </a:r>
          </a:p>
          <a:p>
            <a:pPr lvl="1"/>
            <a:r>
              <a:rPr lang="de-DE" dirty="0" err="1" smtClean="0">
                <a:latin typeface="+mn-lt"/>
              </a:rPr>
              <a:t>Funding</a:t>
            </a:r>
            <a:r>
              <a:rPr lang="de-DE" dirty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of</a:t>
            </a:r>
            <a:r>
              <a:rPr lang="de-DE" dirty="0" smtClean="0">
                <a:latin typeface="+mn-lt"/>
              </a:rPr>
              <a:t> 10 </a:t>
            </a:r>
            <a:r>
              <a:rPr lang="de-DE" dirty="0">
                <a:latin typeface="+mn-lt"/>
              </a:rPr>
              <a:t>MD </a:t>
            </a:r>
            <a:r>
              <a:rPr lang="de-DE" dirty="0" err="1">
                <a:latin typeface="+mn-lt"/>
              </a:rPr>
              <a:t>students</a:t>
            </a:r>
            <a:r>
              <a:rPr lang="de-DE" dirty="0">
                <a:latin typeface="+mn-lt"/>
              </a:rPr>
              <a:t> per </a:t>
            </a:r>
            <a:r>
              <a:rPr lang="de-DE" dirty="0" err="1">
                <a:latin typeface="+mn-lt"/>
              </a:rPr>
              <a:t>year</a:t>
            </a:r>
            <a:r>
              <a:rPr lang="de-DE" dirty="0">
                <a:latin typeface="+mn-lt"/>
              </a:rPr>
              <a:t> </a:t>
            </a:r>
            <a:r>
              <a:rPr lang="de-DE" dirty="0" err="1">
                <a:latin typeface="+mn-lt"/>
              </a:rPr>
              <a:t>by</a:t>
            </a:r>
            <a:r>
              <a:rPr lang="de-DE" dirty="0">
                <a:latin typeface="+mn-lt"/>
              </a:rPr>
              <a:t> </a:t>
            </a:r>
            <a:r>
              <a:rPr lang="de-DE" dirty="0" smtClean="0">
                <a:latin typeface="+mn-lt"/>
              </a:rPr>
              <a:t>Else Kröner-Fresenius </a:t>
            </a:r>
            <a:r>
              <a:rPr lang="de-DE" dirty="0">
                <a:latin typeface="+mn-lt"/>
              </a:rPr>
              <a:t>Stiftung </a:t>
            </a:r>
            <a:r>
              <a:rPr lang="de-DE" dirty="0" smtClean="0">
                <a:latin typeface="+mn-lt"/>
              </a:rPr>
              <a:t>(1000 Euro/</a:t>
            </a:r>
            <a:r>
              <a:rPr lang="de-DE" dirty="0" err="1" smtClean="0">
                <a:latin typeface="+mn-lt"/>
              </a:rPr>
              <a:t>month</a:t>
            </a:r>
            <a:r>
              <a:rPr lang="de-DE" dirty="0" smtClean="0">
                <a:latin typeface="+mn-lt"/>
              </a:rPr>
              <a:t>, </a:t>
            </a:r>
            <a:r>
              <a:rPr lang="de-DE" dirty="0" err="1" smtClean="0">
                <a:latin typeface="+mn-lt"/>
              </a:rPr>
              <a:t>for</a:t>
            </a:r>
            <a:r>
              <a:rPr lang="de-DE" dirty="0" smtClean="0">
                <a:latin typeface="+mn-lt"/>
              </a:rPr>
              <a:t> 12 </a:t>
            </a:r>
            <a:r>
              <a:rPr lang="de-DE" dirty="0" err="1">
                <a:latin typeface="+mn-lt"/>
              </a:rPr>
              <a:t>months</a:t>
            </a:r>
            <a:r>
              <a:rPr lang="de-DE" dirty="0">
                <a:latin typeface="+mn-lt"/>
              </a:rPr>
              <a:t>; </a:t>
            </a:r>
            <a:r>
              <a:rPr lang="de-DE" dirty="0" err="1">
                <a:latin typeface="+mn-lt"/>
              </a:rPr>
              <a:t>consumables</a:t>
            </a:r>
            <a:r>
              <a:rPr lang="de-DE" dirty="0">
                <a:latin typeface="+mn-lt"/>
              </a:rPr>
              <a:t>: 9.500 Euro)</a:t>
            </a:r>
          </a:p>
          <a:p>
            <a:pPr lvl="1"/>
            <a:r>
              <a:rPr lang="de-DE" dirty="0" err="1">
                <a:latin typeface="+mn-lt"/>
              </a:rPr>
              <a:t>Funding</a:t>
            </a:r>
            <a:r>
              <a:rPr lang="de-DE" dirty="0">
                <a:latin typeface="+mn-lt"/>
              </a:rPr>
              <a:t> </a:t>
            </a:r>
            <a:r>
              <a:rPr lang="de-DE" dirty="0" err="1">
                <a:latin typeface="+mn-lt"/>
              </a:rPr>
              <a:t>of</a:t>
            </a:r>
            <a:r>
              <a:rPr lang="de-DE" dirty="0">
                <a:latin typeface="+mn-lt"/>
              </a:rPr>
              <a:t> </a:t>
            </a:r>
            <a:r>
              <a:rPr lang="de-DE" dirty="0" smtClean="0">
                <a:latin typeface="+mn-lt"/>
              </a:rPr>
              <a:t>10 </a:t>
            </a:r>
            <a:r>
              <a:rPr lang="de-DE" dirty="0" err="1">
                <a:latin typeface="+mn-lt"/>
              </a:rPr>
              <a:t>master</a:t>
            </a:r>
            <a:r>
              <a:rPr lang="de-DE" dirty="0">
                <a:latin typeface="+mn-lt"/>
              </a:rPr>
              <a:t> </a:t>
            </a:r>
            <a:r>
              <a:rPr lang="de-DE" dirty="0" err="1">
                <a:latin typeface="+mn-lt"/>
              </a:rPr>
              <a:t>students</a:t>
            </a:r>
            <a:r>
              <a:rPr lang="de-DE" dirty="0">
                <a:latin typeface="+mn-lt"/>
              </a:rPr>
              <a:t> </a:t>
            </a:r>
            <a:r>
              <a:rPr lang="de-DE" dirty="0" err="1">
                <a:latin typeface="+mn-lt"/>
              </a:rPr>
              <a:t>from</a:t>
            </a:r>
            <a:r>
              <a:rPr lang="de-DE" dirty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informatics</a:t>
            </a:r>
            <a:r>
              <a:rPr lang="de-DE" dirty="0" smtClean="0">
                <a:latin typeface="+mn-lt"/>
              </a:rPr>
              <a:t> (400 Euro/</a:t>
            </a:r>
            <a:r>
              <a:rPr lang="de-DE" dirty="0" err="1" smtClean="0">
                <a:latin typeface="+mn-lt"/>
              </a:rPr>
              <a:t>month</a:t>
            </a:r>
            <a:r>
              <a:rPr lang="de-DE" dirty="0" smtClean="0">
                <a:latin typeface="+mn-lt"/>
              </a:rPr>
              <a:t>, </a:t>
            </a:r>
            <a:r>
              <a:rPr lang="de-DE" dirty="0" err="1" smtClean="0">
                <a:latin typeface="+mn-lt"/>
              </a:rPr>
              <a:t>for</a:t>
            </a:r>
            <a:r>
              <a:rPr lang="de-DE" dirty="0" smtClean="0">
                <a:latin typeface="+mn-lt"/>
              </a:rPr>
              <a:t> 6 </a:t>
            </a:r>
            <a:r>
              <a:rPr lang="de-DE" dirty="0" err="1" smtClean="0">
                <a:latin typeface="+mn-lt"/>
              </a:rPr>
              <a:t>months</a:t>
            </a:r>
            <a:r>
              <a:rPr lang="de-DE" dirty="0" smtClean="0">
                <a:latin typeface="+mn-lt"/>
              </a:rPr>
              <a:t>)</a:t>
            </a:r>
            <a:endParaRPr lang="de-DE" dirty="0">
              <a:latin typeface="+mn-lt"/>
            </a:endParaRPr>
          </a:p>
          <a:p>
            <a:r>
              <a:rPr lang="de-DE" sz="1800" dirty="0">
                <a:latin typeface="+mn-lt"/>
              </a:rPr>
              <a:t>Scientific </a:t>
            </a:r>
            <a:r>
              <a:rPr lang="de-DE" sz="1800" dirty="0" err="1">
                <a:latin typeface="+mn-lt"/>
              </a:rPr>
              <a:t>projects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related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to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digitalization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of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medicine</a:t>
            </a:r>
            <a:r>
              <a:rPr lang="de-DE" sz="1800" dirty="0">
                <a:latin typeface="+mn-lt"/>
              </a:rPr>
              <a:t>/AI/Big Data on </a:t>
            </a:r>
            <a:r>
              <a:rPr lang="de-DE" sz="1800" dirty="0" err="1">
                <a:latin typeface="+mn-lt"/>
              </a:rPr>
              <a:t>which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two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disciplines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collaborate</a:t>
            </a:r>
            <a:endParaRPr lang="de-DE" sz="1800" dirty="0">
              <a:latin typeface="+mn-lt"/>
            </a:endParaRPr>
          </a:p>
          <a:p>
            <a:r>
              <a:rPr lang="de-DE" sz="1800" dirty="0">
                <a:latin typeface="+mn-lt"/>
              </a:rPr>
              <a:t>Medical </a:t>
            </a:r>
            <a:r>
              <a:rPr lang="de-DE" sz="1800" dirty="0" err="1">
                <a:latin typeface="+mn-lt"/>
              </a:rPr>
              <a:t>students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from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smtClean="0">
                <a:latin typeface="+mn-lt"/>
              </a:rPr>
              <a:t>MHH, </a:t>
            </a:r>
            <a:r>
              <a:rPr lang="de-DE" sz="1800" dirty="0" err="1" smtClean="0">
                <a:latin typeface="+mn-lt"/>
              </a:rPr>
              <a:t>external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students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can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be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accepted</a:t>
            </a:r>
            <a:endParaRPr lang="de-DE" sz="1800" dirty="0">
              <a:latin typeface="+mn-lt"/>
            </a:endParaRPr>
          </a:p>
          <a:p>
            <a:r>
              <a:rPr lang="de-DE" sz="1800" dirty="0">
                <a:latin typeface="+mn-lt"/>
              </a:rPr>
              <a:t>Master </a:t>
            </a:r>
            <a:r>
              <a:rPr lang="de-DE" sz="1800" dirty="0" err="1">
                <a:latin typeface="+mn-lt"/>
              </a:rPr>
              <a:t>students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from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informatics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err="1">
                <a:latin typeface="+mn-lt"/>
              </a:rPr>
              <a:t>from</a:t>
            </a:r>
            <a:r>
              <a:rPr lang="de-DE" sz="1800" dirty="0">
                <a:latin typeface="+mn-lt"/>
              </a:rPr>
              <a:t> </a:t>
            </a:r>
            <a:r>
              <a:rPr lang="de-DE" sz="1800" dirty="0" smtClean="0">
                <a:latin typeface="+mn-lt"/>
              </a:rPr>
              <a:t>LUH, </a:t>
            </a:r>
            <a:r>
              <a:rPr lang="de-DE" sz="1800" dirty="0">
                <a:latin typeface="+mn-lt"/>
              </a:rPr>
              <a:t>TU Braunschweig, </a:t>
            </a:r>
            <a:r>
              <a:rPr lang="de-DE" sz="1800" dirty="0" err="1" smtClean="0">
                <a:latin typeface="+mn-lt"/>
              </a:rPr>
              <a:t>Hs</a:t>
            </a:r>
            <a:r>
              <a:rPr lang="de-DE" sz="1800" dirty="0" smtClean="0">
                <a:latin typeface="+mn-lt"/>
              </a:rPr>
              <a:t>-H, </a:t>
            </a:r>
            <a:r>
              <a:rPr lang="de-DE" sz="1800" dirty="0" err="1" smtClean="0">
                <a:latin typeface="+mn-lt"/>
              </a:rPr>
              <a:t>external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students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can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be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accepted</a:t>
            </a:r>
            <a:endParaRPr lang="de-DE" sz="1600" dirty="0" smtClean="0">
              <a:latin typeface="+mn-lt"/>
            </a:endParaRPr>
          </a:p>
          <a:p>
            <a:pPr marL="0" indent="0" algn="ctr">
              <a:buNone/>
            </a:pPr>
            <a:endParaRPr lang="de-DE" sz="800" b="1" dirty="0" smtClean="0">
              <a:latin typeface="+mn-lt"/>
            </a:endParaRPr>
          </a:p>
          <a:p>
            <a:pPr marL="0" indent="0" algn="ctr">
              <a:buNone/>
            </a:pPr>
            <a:r>
              <a:rPr lang="de-DE" sz="1400" b="1" dirty="0" err="1" smtClean="0">
                <a:latin typeface="+mn-lt"/>
              </a:rPr>
              <a:t>Cooperation</a:t>
            </a:r>
            <a:r>
              <a:rPr lang="de-DE" sz="1400" b="1" dirty="0" smtClean="0">
                <a:latin typeface="+mn-lt"/>
              </a:rPr>
              <a:t> </a:t>
            </a:r>
            <a:r>
              <a:rPr lang="de-DE" sz="1400" b="1" dirty="0" err="1" smtClean="0">
                <a:latin typeface="+mn-lt"/>
              </a:rPr>
              <a:t>partners</a:t>
            </a:r>
            <a:r>
              <a:rPr lang="de-DE" sz="1400" b="1" dirty="0" smtClean="0">
                <a:latin typeface="+mn-lt"/>
              </a:rPr>
              <a:t>: </a:t>
            </a:r>
          </a:p>
        </p:txBody>
      </p:sp>
      <p:pic>
        <p:nvPicPr>
          <p:cNvPr id="9" name="Picture 6" descr="Peter L. Reichertz Institut für Medizinische Informatik: PLRI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0" b="10442"/>
          <a:stretch/>
        </p:blipFill>
        <p:spPr bwMode="auto">
          <a:xfrm>
            <a:off x="92732" y="5042511"/>
            <a:ext cx="1518149" cy="571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 descr="Startse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668" y="5027849"/>
            <a:ext cx="591092" cy="585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" descr="Datei:Leibniz-Universität Hannover.sv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546"/>
          <a:stretch/>
        </p:blipFill>
        <p:spPr bwMode="auto">
          <a:xfrm>
            <a:off x="2632011" y="5036450"/>
            <a:ext cx="1867981" cy="57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027849"/>
            <a:ext cx="1383178" cy="58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 descr="Datei:Siegel TU Braunschweig transparent.sv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082775"/>
            <a:ext cx="1430698" cy="530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07504" y="62343"/>
            <a:ext cx="1237977" cy="84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72200" y="5042511"/>
            <a:ext cx="1017049" cy="571007"/>
          </a:xfrm>
          <a:prstGeom prst="rect">
            <a:avLst/>
          </a:prstGeom>
        </p:spPr>
      </p:pic>
      <p:pic>
        <p:nvPicPr>
          <p:cNvPr id="18" name="Grafik 17" descr="https://www.mhh.de/fileadmin/mhh/hannover-biomedical-research-school/HBRS/Bilder/HBRSlogocorporateklein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978" y="4176245"/>
            <a:ext cx="756084" cy="626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684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5297488"/>
            <a:ext cx="2133600" cy="303212"/>
          </a:xfrm>
        </p:spPr>
        <p:txBody>
          <a:bodyPr/>
          <a:lstStyle/>
          <a:p>
            <a:fld id="{89F6D84E-9789-4553-A13B-E47FD9A20048}" type="slidenum">
              <a:rPr lang="de-DE" smtClean="0"/>
              <a:t>3</a:t>
            </a:fld>
            <a:endParaRPr lang="de-DE"/>
          </a:p>
        </p:txBody>
      </p:sp>
      <p:sp>
        <p:nvSpPr>
          <p:cNvPr id="10" name="Multiplizieren 9"/>
          <p:cNvSpPr>
            <a:spLocks noChangeAspect="1"/>
          </p:cNvSpPr>
          <p:nvPr/>
        </p:nvSpPr>
        <p:spPr>
          <a:xfrm>
            <a:off x="870420" y="4022848"/>
            <a:ext cx="288000" cy="288000"/>
          </a:xfrm>
          <a:prstGeom prst="mathMultiply">
            <a:avLst>
              <a:gd name="adj1" fmla="val 8088"/>
            </a:avLst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 rot="5400000">
            <a:off x="124946" y="4043738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smtClean="0">
                <a:solidFill>
                  <a:srgbClr val="FF0000"/>
                </a:solidFill>
                <a:sym typeface="Wingdings" panose="05000000000000000000" pitchFamily="2" charset="2"/>
              </a:rPr>
              <a:t> please move </a:t>
            </a:r>
            <a:endParaRPr lang="de-DE" sz="1000">
              <a:solidFill>
                <a:srgbClr val="FF0000"/>
              </a:solidFill>
            </a:endParaRPr>
          </a:p>
        </p:txBody>
      </p:sp>
      <p:sp>
        <p:nvSpPr>
          <p:cNvPr id="12" name="Multiplizieren 11"/>
          <p:cNvSpPr>
            <a:spLocks noChangeAspect="1"/>
          </p:cNvSpPr>
          <p:nvPr/>
        </p:nvSpPr>
        <p:spPr>
          <a:xfrm>
            <a:off x="3851920" y="4116048"/>
            <a:ext cx="288000" cy="288000"/>
          </a:xfrm>
          <a:prstGeom prst="mathMultiply">
            <a:avLst>
              <a:gd name="adj1" fmla="val 8088"/>
            </a:avLst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 rot="5400000">
            <a:off x="3106446" y="4136938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smtClean="0">
                <a:solidFill>
                  <a:srgbClr val="FF0000"/>
                </a:solidFill>
                <a:sym typeface="Wingdings" panose="05000000000000000000" pitchFamily="2" charset="2"/>
              </a:rPr>
              <a:t> please move </a:t>
            </a:r>
            <a:endParaRPr lang="de-DE" sz="1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4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300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Optional statement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5</a:t>
            </a:fld>
            <a:endParaRPr lang="de-DE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agree</a:t>
            </a:r>
            <a:r>
              <a:rPr lang="de-DE" dirty="0" smtClean="0"/>
              <a:t> to </a:t>
            </a:r>
            <a:r>
              <a:rPr lang="de-DE" dirty="0" err="1" smtClean="0"/>
              <a:t>share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contents</a:t>
            </a:r>
            <a:r>
              <a:rPr lang="de-DE" dirty="0" smtClean="0"/>
              <a:t> of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all </a:t>
            </a:r>
            <a:r>
              <a:rPr lang="de-DE" dirty="0" err="1"/>
              <a:t>participants</a:t>
            </a:r>
            <a:r>
              <a:rPr lang="de-DE" dirty="0"/>
              <a:t> of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speed</a:t>
            </a:r>
            <a:r>
              <a:rPr lang="de-DE" dirty="0"/>
              <a:t> </a:t>
            </a:r>
            <a:r>
              <a:rPr lang="de-DE" dirty="0" err="1"/>
              <a:t>dating</a:t>
            </a:r>
            <a:r>
              <a:rPr lang="de-DE" dirty="0"/>
              <a:t> </a:t>
            </a:r>
            <a:r>
              <a:rPr lang="de-DE" dirty="0" err="1" smtClean="0"/>
              <a:t>conference</a:t>
            </a:r>
            <a:r>
              <a:rPr lang="de-DE" dirty="0" smtClean="0"/>
              <a:t> </a:t>
            </a:r>
            <a:r>
              <a:rPr lang="de-DE" dirty="0" err="1" smtClean="0"/>
              <a:t>afterwards</a:t>
            </a:r>
            <a:r>
              <a:rPr lang="de-DE" dirty="0" smtClean="0"/>
              <a:t>, </a:t>
            </a: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 smtClean="0"/>
              <a:t>keep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 smtClean="0"/>
              <a:t>statements</a:t>
            </a:r>
            <a:r>
              <a:rPr lang="de-DE" dirty="0" smtClean="0"/>
              <a:t> </a:t>
            </a:r>
            <a:r>
              <a:rPr lang="de-DE" dirty="0" err="1" smtClean="0"/>
              <a:t>here</a:t>
            </a:r>
            <a:r>
              <a:rPr lang="de-DE" dirty="0" smtClean="0"/>
              <a:t>, </a:t>
            </a:r>
            <a:r>
              <a:rPr lang="de-DE" dirty="0" err="1" smtClean="0"/>
              <a:t>otherwise</a:t>
            </a:r>
            <a:r>
              <a:rPr lang="de-DE" dirty="0" smtClean="0"/>
              <a:t> </a:t>
            </a:r>
            <a:r>
              <a:rPr lang="de-DE" dirty="0" err="1" smtClean="0"/>
              <a:t>delete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share</a:t>
            </a:r>
            <a:r>
              <a:rPr lang="de-DE" b="1" dirty="0" smtClean="0"/>
              <a:t> </a:t>
            </a:r>
            <a:r>
              <a:rPr lang="de-DE" b="1" dirty="0" err="1" smtClean="0"/>
              <a:t>your</a:t>
            </a:r>
            <a:r>
              <a:rPr lang="de-DE" b="1" dirty="0" smtClean="0"/>
              <a:t> </a:t>
            </a:r>
            <a:r>
              <a:rPr lang="de-DE" b="1" dirty="0" err="1" smtClean="0"/>
              <a:t>contact</a:t>
            </a:r>
            <a:r>
              <a:rPr lang="de-DE" b="1" dirty="0" smtClean="0"/>
              <a:t> </a:t>
            </a:r>
            <a:r>
              <a:rPr lang="de-DE" b="1" dirty="0" err="1" smtClean="0"/>
              <a:t>details</a:t>
            </a:r>
            <a:r>
              <a:rPr lang="de-DE" b="1" dirty="0" smtClean="0"/>
              <a:t> (</a:t>
            </a:r>
            <a:r>
              <a:rPr lang="de-DE" b="1" dirty="0" err="1" smtClean="0"/>
              <a:t>only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first</a:t>
            </a:r>
            <a:r>
              <a:rPr lang="de-DE" b="1" dirty="0" smtClean="0"/>
              <a:t> </a:t>
            </a:r>
            <a:r>
              <a:rPr lang="de-DE" b="1" dirty="0" err="1" smtClean="0"/>
              <a:t>slide</a:t>
            </a:r>
            <a:r>
              <a:rPr lang="de-DE" b="1" dirty="0" smtClean="0"/>
              <a:t>)</a:t>
            </a:r>
          </a:p>
          <a:p>
            <a:r>
              <a:rPr lang="de-DE" dirty="0" smtClean="0"/>
              <a:t>„I </a:t>
            </a:r>
            <a:r>
              <a:rPr lang="de-DE" dirty="0" err="1" smtClean="0"/>
              <a:t>agree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forward</a:t>
            </a:r>
            <a:r>
              <a:rPr lang="de-DE" dirty="0" smtClean="0"/>
              <a:t>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details</a:t>
            </a:r>
            <a:r>
              <a:rPr lang="de-DE" dirty="0" smtClean="0"/>
              <a:t> </a:t>
            </a:r>
            <a:r>
              <a:rPr lang="de-DE" dirty="0" err="1" smtClean="0"/>
              <a:t>including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email </a:t>
            </a:r>
            <a:r>
              <a:rPr lang="de-DE" dirty="0" err="1" smtClean="0"/>
              <a:t>address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tentative </a:t>
            </a:r>
            <a:r>
              <a:rPr lang="de-DE" dirty="0" err="1" smtClean="0"/>
              <a:t>project</a:t>
            </a:r>
            <a:r>
              <a:rPr lang="de-DE" dirty="0" smtClean="0"/>
              <a:t> title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participants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speed</a:t>
            </a:r>
            <a:r>
              <a:rPr lang="de-DE" dirty="0" smtClean="0"/>
              <a:t> </a:t>
            </a:r>
            <a:r>
              <a:rPr lang="de-DE" dirty="0" err="1" smtClean="0"/>
              <a:t>dating</a:t>
            </a:r>
            <a:r>
              <a:rPr lang="de-DE" dirty="0" smtClean="0"/>
              <a:t> </a:t>
            </a:r>
            <a:r>
              <a:rPr lang="de-DE" dirty="0" err="1" smtClean="0"/>
              <a:t>conference</a:t>
            </a:r>
            <a:r>
              <a:rPr lang="de-DE" dirty="0" smtClean="0"/>
              <a:t> via email.“ 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To </a:t>
            </a:r>
            <a:r>
              <a:rPr lang="de-DE" b="1" dirty="0" err="1" smtClean="0"/>
              <a:t>share</a:t>
            </a:r>
            <a:r>
              <a:rPr lang="de-DE" b="1" dirty="0" smtClean="0"/>
              <a:t> </a:t>
            </a:r>
            <a:r>
              <a:rPr lang="de-DE" b="1" dirty="0" err="1" smtClean="0"/>
              <a:t>your</a:t>
            </a:r>
            <a:r>
              <a:rPr lang="de-DE" b="1" dirty="0" smtClean="0"/>
              <a:t> </a:t>
            </a:r>
            <a:r>
              <a:rPr lang="de-DE" b="1" dirty="0" err="1" smtClean="0"/>
              <a:t>project</a:t>
            </a:r>
            <a:r>
              <a:rPr lang="de-DE" b="1" dirty="0" smtClean="0"/>
              <a:t> </a:t>
            </a:r>
            <a:r>
              <a:rPr lang="de-DE" b="1" dirty="0" err="1" smtClean="0"/>
              <a:t>idea</a:t>
            </a:r>
            <a:r>
              <a:rPr lang="de-DE" b="1" dirty="0" smtClean="0"/>
              <a:t> (</a:t>
            </a:r>
            <a:r>
              <a:rPr lang="de-DE" b="1" dirty="0" err="1" smtClean="0"/>
              <a:t>both</a:t>
            </a:r>
            <a:r>
              <a:rPr lang="de-DE" b="1" dirty="0" smtClean="0"/>
              <a:t> </a:t>
            </a:r>
            <a:r>
              <a:rPr lang="de-DE" b="1" dirty="0" err="1" smtClean="0"/>
              <a:t>slides</a:t>
            </a:r>
            <a:r>
              <a:rPr lang="de-DE" b="1" dirty="0" smtClean="0"/>
              <a:t>) </a:t>
            </a:r>
            <a:r>
              <a:rPr lang="de-DE" dirty="0" smtClean="0"/>
              <a:t>:</a:t>
            </a:r>
          </a:p>
          <a:p>
            <a:r>
              <a:rPr lang="de-DE" dirty="0" smtClean="0"/>
              <a:t>„I </a:t>
            </a:r>
            <a:r>
              <a:rPr lang="de-DE" dirty="0" err="1" smtClean="0"/>
              <a:t>agree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forward</a:t>
            </a:r>
            <a:r>
              <a:rPr lang="de-DE" dirty="0" smtClean="0"/>
              <a:t> all </a:t>
            </a:r>
            <a:r>
              <a:rPr lang="de-DE" dirty="0" err="1" smtClean="0"/>
              <a:t>information</a:t>
            </a:r>
            <a:r>
              <a:rPr lang="de-DE" dirty="0" smtClean="0"/>
              <a:t> I </a:t>
            </a: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speed</a:t>
            </a:r>
            <a:r>
              <a:rPr lang="de-DE" dirty="0" smtClean="0"/>
              <a:t> </a:t>
            </a:r>
            <a:r>
              <a:rPr lang="de-DE" dirty="0" err="1" smtClean="0"/>
              <a:t>dating</a:t>
            </a:r>
            <a:r>
              <a:rPr lang="de-DE" dirty="0" smtClean="0"/>
              <a:t> </a:t>
            </a:r>
            <a:r>
              <a:rPr lang="de-DE" dirty="0" err="1" smtClean="0"/>
              <a:t>conference</a:t>
            </a:r>
            <a:r>
              <a:rPr lang="de-DE" dirty="0" smtClean="0"/>
              <a:t> to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participants</a:t>
            </a:r>
            <a:r>
              <a:rPr lang="de-DE" dirty="0" smtClean="0"/>
              <a:t> via email.“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263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Bildschirmpräsentation (16:10)</PresentationFormat>
  <Paragraphs>32</Paragraphs>
  <Slides>5</Slides>
  <Notes>0</Notes>
  <HiddenSlides>2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EKFS Graduate Program DigiStrucMed  Project Speed Dating  Conference</vt:lpstr>
      <vt:lpstr>EKFS Graduate Program Digital Transformation in Medicine (DigiStrucMed)</vt:lpstr>
      <vt:lpstr>PowerPoint-Präsentation</vt:lpstr>
      <vt:lpstr>PowerPoint-Präsentation</vt:lpstr>
      <vt:lpstr>Optional statement</vt:lpstr>
    </vt:vector>
  </TitlesOfParts>
  <Company>MHH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Projektanbahnung DigiStrukmed</dc:title>
  <dc:creator>Heuser, Michael Prof. Dr.</dc:creator>
  <cp:lastModifiedBy>Alwie, Yasmine</cp:lastModifiedBy>
  <cp:revision>287</cp:revision>
  <cp:lastPrinted>2021-04-13T07:43:42Z</cp:lastPrinted>
  <dcterms:created xsi:type="dcterms:W3CDTF">2020-12-07T08:58:22Z</dcterms:created>
  <dcterms:modified xsi:type="dcterms:W3CDTF">2022-11-06T19:34:17Z</dcterms:modified>
</cp:coreProperties>
</file>