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665" r:id="rId2"/>
    <p:sldId id="666" r:id="rId3"/>
  </p:sldIdLst>
  <p:sldSz cx="9144000" cy="5715000" type="screen16x1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17375E"/>
    <a:srgbClr val="E84E24"/>
    <a:srgbClr val="F3F7FB"/>
    <a:srgbClr val="0060A8"/>
    <a:srgbClr val="E9EDF4"/>
    <a:srgbClr val="006600"/>
    <a:srgbClr val="C6D9F1"/>
    <a:srgbClr val="EAF1FA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3" autoAdjust="0"/>
    <p:restoredTop sz="89715" autoAdjust="0"/>
  </p:normalViewPr>
  <p:slideViewPr>
    <p:cSldViewPr>
      <p:cViewPr varScale="1">
        <p:scale>
          <a:sx n="123" d="100"/>
          <a:sy n="123" d="100"/>
        </p:scale>
        <p:origin x="1410" y="12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7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ED7597C-B108-46C0-8F11-89B4E6ACEEE0}" type="datetimeFigureOut">
              <a:rPr lang="de-DE" smtClean="0"/>
              <a:pPr/>
              <a:t>30.11.2022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768350"/>
            <a:ext cx="61372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996533-44B6-4FD4-8E9D-38EBAF180D6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96533-44B6-4FD4-8E9D-38EBAF180D6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62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4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2B2BE-D46D-486D-B482-F0E65AC378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1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 baseline="0"/>
            </a:lvl1pPr>
          </a:lstStyle>
          <a:p>
            <a:r>
              <a:rPr lang="de-DE"/>
              <a:t>Title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57200" y="769938"/>
            <a:ext cx="8229600" cy="43910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9686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73324"/>
            <a:ext cx="7772400" cy="122502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Projektnummer und -titel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793604"/>
            <a:ext cx="6400800" cy="288032"/>
          </a:xfrm>
        </p:spPr>
        <p:txBody>
          <a:bodyPr>
            <a:noAutofit/>
          </a:bodyPr>
          <a:lstStyle>
            <a:lvl1pPr marL="0" indent="0" algn="ctr">
              <a:buNone/>
              <a:defRPr sz="1600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Name Projektleitung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23528" y="553244"/>
            <a:ext cx="8496944" cy="46791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0" y="3145532"/>
            <a:ext cx="6400800" cy="576263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Name Kollegiat/in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0" y="4081463"/>
            <a:ext cx="64008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Abteilung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371600" y="4442643"/>
            <a:ext cx="64008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Projektbeginn: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105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80070" y="49188"/>
            <a:ext cx="9000000" cy="45719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1872000" y="3114316"/>
            <a:ext cx="5400000" cy="10800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84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3558647"/>
            <a:ext cx="9144000" cy="21563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1363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2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425451"/>
            <a:ext cx="9144000" cy="3289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145532"/>
            <a:ext cx="7772400" cy="1135062"/>
          </a:xfrm>
        </p:spPr>
        <p:txBody>
          <a:bodyPr anchor="t"/>
          <a:lstStyle>
            <a:lvl1pPr algn="ctr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685800" y="697260"/>
            <a:ext cx="7772400" cy="113506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717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5291"/>
            <a:ext cx="8229600" cy="4119845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0545" y="49188"/>
            <a:ext cx="8748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80070" y="49188"/>
            <a:ext cx="9000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59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5291"/>
            <a:ext cx="8229600" cy="4119845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Aft>
                <a:spcPts val="600"/>
              </a:spcAft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Aft>
                <a:spcPts val="6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Aft>
                <a:spcPts val="6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78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blau_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81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2952" y="5233764"/>
            <a:ext cx="9144000" cy="4812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6000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914-FD29-4B6B-A54B-4967BD3FF69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8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97B1-4D83-408E-ABCB-71EA9A12B7F0}" type="datetime1">
              <a:rPr lang="de-DE" smtClean="0"/>
              <a:pPr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15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88" r:id="rId3"/>
    <p:sldLayoutId id="2147483651" r:id="rId4"/>
    <p:sldLayoutId id="2147483691" r:id="rId5"/>
    <p:sldLayoutId id="2147483650" r:id="rId6"/>
    <p:sldLayoutId id="2147483689" r:id="rId7"/>
    <p:sldLayoutId id="2147483690" r:id="rId8"/>
    <p:sldLayoutId id="2147483687" r:id="rId9"/>
    <p:sldLayoutId id="2147483692" r:id="rId10"/>
    <p:sldLayoutId id="214748369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mhh.de/hbrs/digistrucmed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h.de/hbrs/digistrucmed/projekte/verfuegbare-projekte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1380"/>
            <a:ext cx="8229600" cy="48587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 smtClean="0"/>
              <a:t>Else </a:t>
            </a:r>
            <a:r>
              <a:rPr lang="de-DE" sz="1400" dirty="0"/>
              <a:t>Kröner-Promotionskolleg</a:t>
            </a:r>
            <a:r>
              <a:rPr lang="de-DE" sz="100" dirty="0"/>
              <a:t/>
            </a:r>
            <a:br>
              <a:rPr lang="de-DE" sz="100" dirty="0"/>
            </a:br>
            <a:r>
              <a:rPr lang="de-DE" sz="100" dirty="0"/>
              <a:t/>
            </a:r>
            <a:br>
              <a:rPr lang="de-DE" sz="100" dirty="0"/>
            </a:br>
            <a:r>
              <a:rPr lang="de-DE" sz="2400" dirty="0" err="1" smtClean="0">
                <a:solidFill>
                  <a:srgbClr val="1F497D"/>
                </a:solidFill>
              </a:rPr>
              <a:t>DigiStrucMed</a:t>
            </a:r>
            <a:r>
              <a:rPr lang="de-DE" sz="2400" dirty="0" smtClean="0">
                <a:solidFill>
                  <a:srgbClr val="1F497D"/>
                </a:solidFill>
              </a:rPr>
              <a:t/>
            </a:r>
            <a:br>
              <a:rPr lang="de-DE" sz="2400" dirty="0" smtClean="0">
                <a:solidFill>
                  <a:srgbClr val="1F497D"/>
                </a:solidFill>
              </a:rPr>
            </a:br>
            <a:r>
              <a:rPr lang="de-DE" sz="1200" dirty="0" smtClean="0">
                <a:solidFill>
                  <a:srgbClr val="1F497D"/>
                </a:solidFill>
              </a:rPr>
              <a:t>- Informationen für Informatikstudierende - </a:t>
            </a:r>
            <a:endParaRPr lang="de-DE" sz="1400" b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192586" y="1201316"/>
            <a:ext cx="5149099" cy="298211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200" b="1" dirty="0"/>
              <a:t>Über das Programm</a:t>
            </a:r>
          </a:p>
          <a:p>
            <a:pPr>
              <a:lnSpc>
                <a:spcPct val="110000"/>
              </a:lnSpc>
            </a:pPr>
            <a:r>
              <a:rPr lang="de-DE" sz="1200" dirty="0"/>
              <a:t>ein strukturiertes Ausbildungsprogramm zur Förderung der Kooperation zwischen Medizin und Informatik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Gemeinsame Abschlussarbeiten für: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1200" dirty="0"/>
              <a:t>Promovierende der Humanmedizin (12 Monate)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1200" dirty="0"/>
              <a:t>Masterstudierende der  Informatik (6 Monate)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de-DE" sz="1200" dirty="0"/>
              <a:t>… im Themenbereich </a:t>
            </a:r>
            <a:r>
              <a:rPr lang="de-DE" sz="1200" b="1" i="1" dirty="0"/>
              <a:t>Digitale Transformation in der Medizin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de-DE" sz="1200" b="1" dirty="0" err="1"/>
              <a:t>Benefits</a:t>
            </a:r>
            <a:endParaRPr lang="de-DE" sz="1200" b="1" dirty="0"/>
          </a:p>
          <a:p>
            <a:pPr>
              <a:lnSpc>
                <a:spcPct val="110000"/>
              </a:lnSpc>
            </a:pPr>
            <a:r>
              <a:rPr lang="de-DE" sz="1200" dirty="0"/>
              <a:t>Eine monatliche finanzielle </a:t>
            </a:r>
            <a:r>
              <a:rPr lang="de-DE" sz="1200" dirty="0" smtClean="0"/>
              <a:t>Unterstützung (</a:t>
            </a:r>
            <a:r>
              <a:rPr lang="de-DE" sz="1200" b="1" dirty="0" smtClean="0"/>
              <a:t>400 Euro/Monat</a:t>
            </a:r>
            <a:r>
              <a:rPr lang="de-DE" sz="1200" dirty="0" smtClean="0"/>
              <a:t>) und </a:t>
            </a:r>
            <a:r>
              <a:rPr lang="de-DE" sz="1200" dirty="0"/>
              <a:t>eine enge wissenschaftliche Betreuung werden gestellt,</a:t>
            </a:r>
          </a:p>
          <a:p>
            <a:pPr>
              <a:lnSpc>
                <a:spcPct val="110000"/>
              </a:lnSpc>
            </a:pPr>
            <a:r>
              <a:rPr lang="de-DE" sz="1200" b="1" dirty="0"/>
              <a:t>Projektveranstaltungen</a:t>
            </a:r>
            <a:r>
              <a:rPr lang="de-DE" sz="1200" dirty="0"/>
              <a:t> im Plenum und </a:t>
            </a:r>
            <a:r>
              <a:rPr lang="de-DE" sz="1200" dirty="0" smtClean="0"/>
              <a:t>Lehrveranstaltungen zu </a:t>
            </a:r>
            <a:r>
              <a:rPr lang="de-DE" sz="1200" b="1" dirty="0" smtClean="0"/>
              <a:t>Hard- wie auch Soft-Skills </a:t>
            </a:r>
            <a:r>
              <a:rPr lang="de-DE" sz="1200" dirty="0"/>
              <a:t>bilden das Rahmenprogramm.</a:t>
            </a:r>
          </a:p>
          <a:p>
            <a:pPr>
              <a:lnSpc>
                <a:spcPct val="120000"/>
              </a:lnSpc>
            </a:pPr>
            <a:endParaRPr lang="de-DE" sz="1200" b="1" i="1" dirty="0"/>
          </a:p>
          <a:p>
            <a:pPr marL="457200" lvl="1" indent="0">
              <a:lnSpc>
                <a:spcPct val="120000"/>
              </a:lnSpc>
              <a:buNone/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941064" cy="64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uppieren 20"/>
          <p:cNvGrpSpPr>
            <a:grpSpLocks noChangeAspect="1"/>
          </p:cNvGrpSpPr>
          <p:nvPr/>
        </p:nvGrpSpPr>
        <p:grpSpPr>
          <a:xfrm>
            <a:off x="5219438" y="1201316"/>
            <a:ext cx="3741487" cy="3158337"/>
            <a:chOff x="1691680" y="634440"/>
            <a:chExt cx="5544616" cy="5078988"/>
          </a:xfrm>
        </p:grpSpPr>
        <p:sp>
          <p:nvSpPr>
            <p:cNvPr id="22" name="Abgerundetes Rechteck 21"/>
            <p:cNvSpPr/>
            <p:nvPr/>
          </p:nvSpPr>
          <p:spPr>
            <a:xfrm>
              <a:off x="3301489" y="688255"/>
              <a:ext cx="2340000" cy="4680000"/>
            </a:xfrm>
            <a:prstGeom prst="roundRect">
              <a:avLst>
                <a:gd name="adj" fmla="val 8640"/>
              </a:avLst>
            </a:prstGeom>
            <a:solidFill>
              <a:schemeClr val="bg1">
                <a:lumMod val="95000"/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100"/>
            </a:p>
          </p:txBody>
        </p:sp>
        <p:grpSp>
          <p:nvGrpSpPr>
            <p:cNvPr id="23" name="Gruppieren 22"/>
            <p:cNvGrpSpPr/>
            <p:nvPr/>
          </p:nvGrpSpPr>
          <p:grpSpPr>
            <a:xfrm>
              <a:off x="1691680" y="1218120"/>
              <a:ext cx="5544616" cy="3780000"/>
              <a:chOff x="1187204" y="1597780"/>
              <a:chExt cx="5544616" cy="3780000"/>
            </a:xfrm>
          </p:grpSpPr>
          <p:sp>
            <p:nvSpPr>
              <p:cNvPr id="37" name="Ellipse 36"/>
              <p:cNvSpPr>
                <a:spLocks noChangeAspect="1"/>
              </p:cNvSpPr>
              <p:nvPr/>
            </p:nvSpPr>
            <p:spPr>
              <a:xfrm>
                <a:off x="1187204" y="1597780"/>
                <a:ext cx="3780000" cy="3780000"/>
              </a:xfrm>
              <a:prstGeom prst="ellipse">
                <a:avLst/>
              </a:prstGeom>
              <a:solidFill>
                <a:srgbClr val="C2D6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100"/>
              </a:p>
            </p:txBody>
          </p:sp>
          <p:sp>
            <p:nvSpPr>
              <p:cNvPr id="38" name="Ellipse 37"/>
              <p:cNvSpPr>
                <a:spLocks noChangeAspect="1"/>
              </p:cNvSpPr>
              <p:nvPr/>
            </p:nvSpPr>
            <p:spPr>
              <a:xfrm>
                <a:off x="2951820" y="1597780"/>
                <a:ext cx="3780000" cy="3780000"/>
              </a:xfrm>
              <a:prstGeom prst="ellipse">
                <a:avLst/>
              </a:prstGeom>
              <a:solidFill>
                <a:srgbClr val="FF9471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100"/>
              </a:p>
            </p:txBody>
          </p:sp>
        </p:grpSp>
        <p:sp>
          <p:nvSpPr>
            <p:cNvPr id="24" name="Textfeld 23"/>
            <p:cNvSpPr txBox="1"/>
            <p:nvPr/>
          </p:nvSpPr>
          <p:spPr>
            <a:xfrm>
              <a:off x="3558558" y="2532771"/>
              <a:ext cx="1944000" cy="1781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1100" b="1"/>
                <a:t>Interdisziplinär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de-DE" sz="1000"/>
                <a:t>Forschungsprojekt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de-DE" sz="1000"/>
                <a:t>Kommunikation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de-DE" sz="1000"/>
                <a:t>Ausbildungs-programm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3119581" y="634440"/>
              <a:ext cx="2686608" cy="408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1050" b="1" i="1"/>
                <a:t>- Digitale Transformation -</a:t>
              </a:r>
            </a:p>
          </p:txBody>
        </p:sp>
        <p:sp>
          <p:nvSpPr>
            <p:cNvPr id="26" name="Rechteck 25"/>
            <p:cNvSpPr/>
            <p:nvPr/>
          </p:nvSpPr>
          <p:spPr>
            <a:xfrm>
              <a:off x="1960236" y="3174400"/>
              <a:ext cx="1440000" cy="1262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de-DE" sz="1000" dirty="0"/>
                <a:t>Studierende</a:t>
              </a:r>
            </a:p>
            <a:p>
              <a:pPr algn="ctr"/>
              <a:r>
                <a:rPr lang="de-DE" sz="1000" dirty="0"/>
                <a:t>Forscher</a:t>
              </a:r>
            </a:p>
            <a:p>
              <a:pPr algn="ctr"/>
              <a:r>
                <a:rPr lang="de-DE" sz="1000" dirty="0"/>
                <a:t>(Projektleiter)</a:t>
              </a:r>
            </a:p>
          </p:txBody>
        </p:sp>
        <p:sp>
          <p:nvSpPr>
            <p:cNvPr id="27" name="Rechteck 26"/>
            <p:cNvSpPr/>
            <p:nvPr/>
          </p:nvSpPr>
          <p:spPr>
            <a:xfrm>
              <a:off x="5535963" y="3174400"/>
              <a:ext cx="1440000" cy="1262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de-DE" sz="1000"/>
                <a:t>Studierende</a:t>
              </a:r>
            </a:p>
            <a:p>
              <a:pPr algn="ctr"/>
              <a:r>
                <a:rPr lang="de-DE" sz="1000"/>
                <a:t>Forscher</a:t>
              </a:r>
            </a:p>
            <a:p>
              <a:pPr algn="ctr"/>
              <a:r>
                <a:rPr lang="de-DE" sz="1000"/>
                <a:t>(Projektleiter)</a:t>
              </a:r>
            </a:p>
          </p:txBody>
        </p:sp>
        <p:sp>
          <p:nvSpPr>
            <p:cNvPr id="28" name="Rechteck 27"/>
            <p:cNvSpPr/>
            <p:nvPr/>
          </p:nvSpPr>
          <p:spPr>
            <a:xfrm>
              <a:off x="2025611" y="1890838"/>
              <a:ext cx="1440000" cy="4207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b="1"/>
                <a:t>Informatik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5459338" y="1890838"/>
              <a:ext cx="1440000" cy="4207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b="1"/>
                <a:t>Medizin</a:t>
              </a:r>
            </a:p>
          </p:txBody>
        </p:sp>
        <p:grpSp>
          <p:nvGrpSpPr>
            <p:cNvPr id="30" name="Gruppieren 29"/>
            <p:cNvGrpSpPr/>
            <p:nvPr/>
          </p:nvGrpSpPr>
          <p:grpSpPr>
            <a:xfrm>
              <a:off x="3347864" y="4566072"/>
              <a:ext cx="2196000" cy="1147356"/>
              <a:chOff x="3558555" y="4945732"/>
              <a:chExt cx="2196000" cy="1147356"/>
            </a:xfrm>
          </p:grpSpPr>
          <p:sp>
            <p:nvSpPr>
              <p:cNvPr id="35" name="Rechteck 34"/>
              <p:cNvSpPr/>
              <p:nvPr/>
            </p:nvSpPr>
            <p:spPr>
              <a:xfrm>
                <a:off x="3558555" y="5449663"/>
                <a:ext cx="2196000" cy="643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000" i="1"/>
                  <a:t>Digitale Medizin fördern</a:t>
                </a:r>
                <a:endParaRPr lang="de-DE" sz="1000" dirty="0"/>
              </a:p>
            </p:txBody>
          </p:sp>
          <p:cxnSp>
            <p:nvCxnSpPr>
              <p:cNvPr id="36" name="Gerade Verbindung mit Pfeil 35"/>
              <p:cNvCxnSpPr/>
              <p:nvPr/>
            </p:nvCxnSpPr>
            <p:spPr>
              <a:xfrm>
                <a:off x="4656555" y="4945732"/>
                <a:ext cx="0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Rechteck 30"/>
            <p:cNvSpPr/>
            <p:nvPr/>
          </p:nvSpPr>
          <p:spPr>
            <a:xfrm>
              <a:off x="3820352" y="975301"/>
              <a:ext cx="1259896" cy="3959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000" i="1"/>
                <a:t>vereint</a:t>
              </a:r>
              <a:endParaRPr lang="de-DE" sz="1000" dirty="0"/>
            </a:p>
          </p:txBody>
        </p:sp>
        <p:cxnSp>
          <p:nvCxnSpPr>
            <p:cNvPr id="32" name="Gekrümmte Verbindung 24"/>
            <p:cNvCxnSpPr/>
            <p:nvPr/>
          </p:nvCxnSpPr>
          <p:spPr>
            <a:xfrm rot="16200000" flipV="1">
              <a:off x="5047529" y="1051405"/>
              <a:ext cx="360000" cy="504000"/>
            </a:xfrm>
            <a:prstGeom prst="curvedConnector3">
              <a:avLst>
                <a:gd name="adj1" fmla="val 108202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krümmte Verbindung 27"/>
            <p:cNvCxnSpPr/>
            <p:nvPr/>
          </p:nvCxnSpPr>
          <p:spPr>
            <a:xfrm rot="5400000" flipH="1" flipV="1">
              <a:off x="3463273" y="1051405"/>
              <a:ext cx="360000" cy="504000"/>
            </a:xfrm>
            <a:prstGeom prst="curvedConnector3">
              <a:avLst>
                <a:gd name="adj1" fmla="val 108202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>
              <a:off x="4447034" y="1302128"/>
              <a:ext cx="0" cy="4320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platzhalter 3"/>
          <p:cNvSpPr txBox="1">
            <a:spLocks/>
          </p:cNvSpPr>
          <p:nvPr/>
        </p:nvSpPr>
        <p:spPr>
          <a:xfrm>
            <a:off x="192586" y="4975324"/>
            <a:ext cx="4884485" cy="298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200" b="1">
                <a:solidFill>
                  <a:schemeClr val="tx2"/>
                </a:solidFill>
              </a:rPr>
              <a:t>Eine Kooperation zwischen:</a:t>
            </a:r>
          </a:p>
          <a:p>
            <a:endParaRPr lang="de-DE" sz="1200" b="1">
              <a:solidFill>
                <a:schemeClr val="tx2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258636" y="4268968"/>
            <a:ext cx="8628903" cy="599591"/>
          </a:xfrm>
          <a:prstGeom prst="roundRect">
            <a:avLst>
              <a:gd name="adj" fmla="val 6912"/>
            </a:avLst>
          </a:prstGeom>
          <a:noFill/>
          <a:ln>
            <a:solidFill>
              <a:srgbClr val="FF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de-D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Neugierig?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Besuchen Sie die Programm-Homepage: </a:t>
            </a:r>
            <a:r>
              <a:rPr lang="de-DE" sz="1200" b="1" dirty="0">
                <a:solidFill>
                  <a:srgbClr val="FF6833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https://www.mhh.de/hbrs/digistrucmed  </a:t>
            </a:r>
            <a:endParaRPr lang="de-DE" sz="1200" b="1" dirty="0">
              <a:solidFill>
                <a:srgbClr val="FF68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7685443" y="51013"/>
            <a:ext cx="1586266" cy="1065815"/>
            <a:chOff x="7676042" y="33090"/>
            <a:chExt cx="1586266" cy="1065815"/>
          </a:xfrm>
        </p:grpSpPr>
        <p:sp>
          <p:nvSpPr>
            <p:cNvPr id="44" name="Abgerundetes Rechteck 43"/>
            <p:cNvSpPr/>
            <p:nvPr/>
          </p:nvSpPr>
          <p:spPr>
            <a:xfrm rot="1536635">
              <a:off x="7676042" y="109720"/>
              <a:ext cx="1586266" cy="989185"/>
            </a:xfrm>
            <a:prstGeom prst="roundRect">
              <a:avLst>
                <a:gd name="adj" fmla="val 6912"/>
              </a:avLst>
            </a:prstGeom>
            <a:solidFill>
              <a:srgbClr val="1F497D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de-DE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Jahrgang</a:t>
              </a: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Beginn ab 1.6.23</a:t>
              </a:r>
              <a:endPara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bis </a:t>
              </a:r>
              <a:r>
                <a:rPr lang="de-DE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1.2.24 möglich</a:t>
              </a:r>
            </a:p>
            <a:p>
              <a:pPr algn="ctr"/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8536" y="33090"/>
              <a:ext cx="539603" cy="507564"/>
            </a:xfrm>
            <a:prstGeom prst="rect">
              <a:avLst/>
            </a:prstGeom>
          </p:spPr>
        </p:pic>
      </p:grpSp>
      <p:grpSp>
        <p:nvGrpSpPr>
          <p:cNvPr id="5" name="Gruppieren 4"/>
          <p:cNvGrpSpPr/>
          <p:nvPr/>
        </p:nvGrpSpPr>
        <p:grpSpPr>
          <a:xfrm>
            <a:off x="275903" y="4989554"/>
            <a:ext cx="8688585" cy="677106"/>
            <a:chOff x="275903" y="4989554"/>
            <a:chExt cx="8688585" cy="677106"/>
          </a:xfrm>
        </p:grpSpPr>
        <p:pic>
          <p:nvPicPr>
            <p:cNvPr id="13" name="Picture 6" descr="Peter L. Reichertz Institut für Medizinische Informatik: PLRI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50" b="10442"/>
            <a:stretch/>
          </p:blipFill>
          <p:spPr bwMode="auto">
            <a:xfrm>
              <a:off x="1742795" y="5268114"/>
              <a:ext cx="1046189" cy="39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Grafik 13" descr="Startseite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5400" y="5263062"/>
              <a:ext cx="407334" cy="4035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5" descr="Datei:Leibniz-Universität Hannover.sv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6546"/>
            <a:stretch/>
          </p:blipFill>
          <p:spPr bwMode="auto">
            <a:xfrm>
              <a:off x="2919509" y="5266026"/>
              <a:ext cx="1287266" cy="397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1310" y="5263062"/>
              <a:ext cx="953178" cy="403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1" descr="Datei:Siegel TU Braunschweig transparent.sv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1538" y="5281988"/>
              <a:ext cx="985925" cy="365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13238" y="5268114"/>
              <a:ext cx="700870" cy="393494"/>
            </a:xfrm>
            <a:prstGeom prst="rect">
              <a:avLst/>
            </a:prstGeom>
          </p:spPr>
        </p:pic>
        <p:pic>
          <p:nvPicPr>
            <p:cNvPr id="20" name="Grafik 19" descr="https://www.mhh.de/fileadmin/mhh/hannover-biomedical-research-school/HBRS/Bilder/HBRSlogocorporateklein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259" y="4989554"/>
              <a:ext cx="781554" cy="647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903" y="5308406"/>
              <a:ext cx="1298267" cy="31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2141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725039" cy="49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400" dirty="0"/>
              <a:t>Verfügbare </a:t>
            </a:r>
            <a:r>
              <a:rPr lang="de-DE" sz="1400" dirty="0" smtClean="0"/>
              <a:t>Projekte für Informatikstudierende</a:t>
            </a:r>
            <a:br>
              <a:rPr lang="de-DE" sz="1400" dirty="0" smtClean="0"/>
            </a:br>
            <a:r>
              <a:rPr lang="de-DE" sz="1400" dirty="0" smtClean="0"/>
              <a:t> </a:t>
            </a:r>
            <a:r>
              <a:rPr lang="de-DE" sz="1400" dirty="0"/>
              <a:t>im 2. Jahrgang 2022/23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275584" y="1129308"/>
            <a:ext cx="8616896" cy="648072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P01 - (Semi-) Automated procedures to find arguments for bioethical analyses</a:t>
            </a:r>
          </a:p>
          <a:p>
            <a:pPr>
              <a:spcAft>
                <a:spcPts val="600"/>
              </a:spcAft>
            </a:pP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 Sabine </a:t>
            </a:r>
            <a:r>
              <a:rPr lang="en-US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Salloch</a:t>
            </a: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Institute of Ethics, History and Philosophy of Medicine, Hannover Medical School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275584" y="1924547"/>
            <a:ext cx="8616896" cy="648072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P03 - Deciphering long-term consequences of HCV infection after viral elimination (Long-</a:t>
            </a:r>
            <a:r>
              <a:rPr 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HepC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using Omics Integration</a:t>
            </a:r>
          </a:p>
          <a:p>
            <a:pPr lvl="0">
              <a:spcAft>
                <a:spcPts val="300"/>
              </a:spcAft>
            </a:pP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 Markus </a:t>
            </a:r>
            <a:r>
              <a:rPr 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Cornberg</a:t>
            </a: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Centre for </a:t>
            </a:r>
            <a:r>
              <a:rPr 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Individualised</a:t>
            </a: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Infection Medicine (</a:t>
            </a:r>
            <a:r>
              <a:rPr 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CiiM</a:t>
            </a:r>
            <a:r>
              <a:rPr 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Hannover, Dept. of Gastroenterology, MHH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275584" y="2719786"/>
            <a:ext cx="8616896" cy="648072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P07 - Development of Translational Scores for a Quantitative and Time-Dependent Assessment of Disease Severity in Patients</a:t>
            </a:r>
          </a:p>
          <a:p>
            <a:pPr lvl="0">
              <a:spcAft>
                <a:spcPts val="600"/>
              </a:spcAft>
            </a:pPr>
            <a:r>
              <a:rPr lang="de-DE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André Bleich, Institut für Versuchstierkunde, MHH</a:t>
            </a:r>
            <a:endParaRPr lang="en-US" sz="1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275584" y="4310264"/>
            <a:ext cx="7464768" cy="648072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P10 -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genetic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determinants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antibiotic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resistance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Pseudomonas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aeruginosa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Escherichia coli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Klebsiella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pneumoniae</a:t>
            </a:r>
            <a:r>
              <a:rPr lang="de-DE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isolates</a:t>
            </a:r>
            <a:endParaRPr lang="de-DE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Susanne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Häußler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Inst. for Molecular Bacteriology, TWINCORE/ HZI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275584" y="3515025"/>
            <a:ext cx="8616896" cy="648072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P09 - Next generation Flow-Cytometry to quantify and characterize the leukemic stem cell population in acute myeloid leukemia (</a:t>
            </a:r>
            <a:r>
              <a:rPr lang="en-US" sz="11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Folgeprojekt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Adrian </a:t>
            </a:r>
            <a:r>
              <a:rPr lang="en-US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Schwarzer</a:t>
            </a: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Institute of Experimental Hematology; MHH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239598" y="803211"/>
            <a:ext cx="1426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25.11.2022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812360" y="431629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Zu den Zusammen-fassungen → 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7685443" y="51013"/>
            <a:ext cx="1586266" cy="1065815"/>
            <a:chOff x="7676042" y="33090"/>
            <a:chExt cx="1586266" cy="1065815"/>
          </a:xfrm>
        </p:grpSpPr>
        <p:sp>
          <p:nvSpPr>
            <p:cNvPr id="14" name="Abgerundetes Rechteck 13"/>
            <p:cNvSpPr/>
            <p:nvPr/>
          </p:nvSpPr>
          <p:spPr>
            <a:xfrm rot="1536635">
              <a:off x="7676042" y="109720"/>
              <a:ext cx="1586266" cy="989185"/>
            </a:xfrm>
            <a:prstGeom prst="roundRect">
              <a:avLst>
                <a:gd name="adj" fmla="val 6912"/>
              </a:avLst>
            </a:prstGeom>
            <a:solidFill>
              <a:srgbClr val="1F497D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de-DE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Plätze 2. Jahrgang</a:t>
              </a: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Beginn ab </a:t>
              </a:r>
              <a:r>
                <a:rPr 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sofort</a:t>
              </a:r>
            </a:p>
            <a:p>
              <a:pPr algn="ctr"/>
              <a:r>
                <a:rPr 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bis </a:t>
              </a:r>
              <a:r>
                <a:rPr lang="de-DE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Frühjahr 2023</a:t>
              </a:r>
              <a:r>
                <a:rPr lang="de-DE" sz="1200" baseline="30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endPara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8536" y="33090"/>
              <a:ext cx="539603" cy="507564"/>
            </a:xfrm>
            <a:prstGeom prst="rect">
              <a:avLst/>
            </a:prstGeom>
          </p:spPr>
        </p:pic>
      </p:grpSp>
      <p:sp>
        <p:nvSpPr>
          <p:cNvPr id="16" name="Textfeld 15"/>
          <p:cNvSpPr txBox="1"/>
          <p:nvPr/>
        </p:nvSpPr>
        <p:spPr>
          <a:xfrm>
            <a:off x="275584" y="5233764"/>
            <a:ext cx="6888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Möglicher Projektbeginn in Absprache mit den Projektverantwortlichen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18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Bildschirmpräsentation (16:10)</PresentationFormat>
  <Paragraphs>55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 Else Kröner-Promotionskolleg  DigiStrucMed - Informationen für Informatikstudierende - </vt:lpstr>
      <vt:lpstr>Verfügbare Projekte für Informatikstudierende  im 2. Jahrgang 2022/23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Projektanbahnung DigiStrukmed</dc:title>
  <dc:creator>Heuser, Michael Prof. Dr.</dc:creator>
  <cp:lastModifiedBy>Alwie, Yasmine</cp:lastModifiedBy>
  <cp:revision>398</cp:revision>
  <cp:lastPrinted>2022-10-12T09:05:16Z</cp:lastPrinted>
  <dcterms:created xsi:type="dcterms:W3CDTF">2020-12-07T08:58:22Z</dcterms:created>
  <dcterms:modified xsi:type="dcterms:W3CDTF">2022-11-30T09:05:54Z</dcterms:modified>
</cp:coreProperties>
</file>