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29" r:id="rId2"/>
    <p:sldId id="617" r:id="rId3"/>
    <p:sldId id="628" r:id="rId4"/>
    <p:sldId id="627" r:id="rId5"/>
    <p:sldId id="624" r:id="rId6"/>
  </p:sldIdLst>
  <p:sldSz cx="10160000" cy="5715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5F5"/>
    <a:srgbClr val="233977"/>
    <a:srgbClr val="C6D9F1"/>
    <a:srgbClr val="EAF1FA"/>
    <a:srgbClr val="1F497D"/>
    <a:srgbClr val="E6EDF6"/>
    <a:srgbClr val="0060A8"/>
    <a:srgbClr val="920000"/>
    <a:srgbClr val="E9EFF7"/>
    <a:srgbClr val="FFF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8653" autoAdjust="0"/>
  </p:normalViewPr>
  <p:slideViewPr>
    <p:cSldViewPr>
      <p:cViewPr varScale="1">
        <p:scale>
          <a:sx n="128" d="100"/>
          <a:sy n="128" d="100"/>
        </p:scale>
        <p:origin x="966" y="120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7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ED7597C-B108-46C0-8F11-89B4E6ACEEE0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996533-44B6-4FD4-8E9D-38EBAF180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96533-44B6-4FD4-8E9D-38EBAF180D6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30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000" y="1775358"/>
            <a:ext cx="8636000" cy="122502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0" name="Rechteck 9"/>
          <p:cNvSpPr/>
          <p:nvPr userDrawn="1"/>
        </p:nvSpPr>
        <p:spPr>
          <a:xfrm>
            <a:off x="0" y="3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1" name="Rechteck 10"/>
          <p:cNvSpPr/>
          <p:nvPr userDrawn="1"/>
        </p:nvSpPr>
        <p:spPr>
          <a:xfrm>
            <a:off x="88810" y="5665812"/>
            <a:ext cx="10000000" cy="18000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55404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62000" y="985292"/>
            <a:ext cx="8636000" cy="1225021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[(Tentative) Project Title]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335262"/>
            <a:ext cx="7112000" cy="288032"/>
          </a:xfrm>
        </p:spPr>
        <p:txBody>
          <a:bodyPr>
            <a:noAutofit/>
          </a:bodyPr>
          <a:lstStyle>
            <a:lvl1pPr marL="0" indent="0" algn="ctr">
              <a:buNone/>
              <a:defRPr sz="1778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[Institute]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59477" y="553247"/>
            <a:ext cx="9441049" cy="4679133"/>
          </a:xfrm>
          <a:prstGeom prst="rect">
            <a:avLst/>
          </a:prstGeom>
          <a:noFill/>
          <a:ln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687193"/>
            <a:ext cx="7112000" cy="576263"/>
          </a:xfrm>
        </p:spPr>
        <p:txBody>
          <a:bodyPr>
            <a:normAutofit/>
          </a:bodyPr>
          <a:lstStyle>
            <a:lvl1pPr marL="0" indent="0" algn="ctr">
              <a:buNone/>
              <a:defRPr sz="2667" baseline="0"/>
            </a:lvl1pPr>
          </a:lstStyle>
          <a:p>
            <a:pPr lvl="0"/>
            <a:r>
              <a:rPr lang="de-DE"/>
              <a:t>[Name of Project Leader(s)]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3623121"/>
            <a:ext cx="71120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778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[Department]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984304"/>
            <a:ext cx="71120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778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[Email address]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1524000" y="4441676"/>
            <a:ext cx="711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/>
              <a:t>I am looking for a cooperation partner within the field of…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3559831" y="4775915"/>
            <a:ext cx="13064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/>
              <a:t>Medicine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062362" y="4775915"/>
            <a:ext cx="1737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/>
              <a:t>Informatics</a:t>
            </a:r>
          </a:p>
        </p:txBody>
      </p:sp>
      <p:sp>
        <p:nvSpPr>
          <p:cNvPr id="9" name="Rechteck 8"/>
          <p:cNvSpPr>
            <a:spLocks noChangeAspect="1"/>
          </p:cNvSpPr>
          <p:nvPr userDrawn="1"/>
        </p:nvSpPr>
        <p:spPr>
          <a:xfrm>
            <a:off x="3319804" y="4856301"/>
            <a:ext cx="240027" cy="2141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6" name="Rechteck 15"/>
          <p:cNvSpPr>
            <a:spLocks noChangeAspect="1"/>
          </p:cNvSpPr>
          <p:nvPr userDrawn="1"/>
        </p:nvSpPr>
        <p:spPr>
          <a:xfrm>
            <a:off x="5822335" y="4852383"/>
            <a:ext cx="240027" cy="2141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143105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feld 18"/>
          <p:cNvSpPr txBox="1"/>
          <p:nvPr userDrawn="1"/>
        </p:nvSpPr>
        <p:spPr>
          <a:xfrm>
            <a:off x="4599947" y="2972220"/>
            <a:ext cx="4827860" cy="2238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6330" indent="-296330"/>
            <a:r>
              <a:rPr lang="de-DE" sz="1778" b="1" dirty="0" err="1"/>
              <a:t>My</a:t>
            </a:r>
            <a:r>
              <a:rPr lang="de-DE" sz="1778" b="1" dirty="0"/>
              <a:t> </a:t>
            </a:r>
            <a:r>
              <a:rPr lang="de-DE" sz="1778" b="1" dirty="0" err="1"/>
              <a:t>project</a:t>
            </a:r>
            <a:r>
              <a:rPr lang="de-DE" sz="1778" b="1" dirty="0"/>
              <a:t> </a:t>
            </a:r>
            <a:r>
              <a:rPr lang="de-DE" sz="1778" b="1" dirty="0" err="1"/>
              <a:t>idea</a:t>
            </a:r>
            <a:r>
              <a:rPr lang="de-DE" sz="1778" b="1" dirty="0"/>
              <a:t> </a:t>
            </a:r>
            <a:r>
              <a:rPr lang="de-DE" sz="1778" b="1" dirty="0" err="1"/>
              <a:t>covers</a:t>
            </a:r>
            <a:r>
              <a:rPr lang="de-DE" sz="1778" b="1" dirty="0"/>
              <a:t> </a:t>
            </a:r>
            <a:r>
              <a:rPr lang="de-DE" sz="1778" b="1" dirty="0" err="1"/>
              <a:t>the</a:t>
            </a:r>
            <a:r>
              <a:rPr lang="de-DE" sz="1778" b="1" dirty="0"/>
              <a:t> </a:t>
            </a:r>
            <a:r>
              <a:rPr lang="de-DE" sz="1778" b="1" dirty="0" err="1"/>
              <a:t>following</a:t>
            </a:r>
            <a:r>
              <a:rPr lang="de-DE" sz="1778" b="1" dirty="0"/>
              <a:t> </a:t>
            </a:r>
            <a:r>
              <a:rPr lang="de-DE" sz="1778" b="1" dirty="0" err="1"/>
              <a:t>area</a:t>
            </a:r>
            <a:r>
              <a:rPr lang="de-DE" sz="1778" b="1" dirty="0"/>
              <a:t>:</a:t>
            </a:r>
          </a:p>
          <a:p>
            <a:pPr marL="296330" indent="-296330"/>
            <a:endParaRPr lang="de-DE" sz="333" dirty="0"/>
          </a:p>
          <a:p>
            <a:pPr marL="592661" indent="-296330"/>
            <a:r>
              <a:rPr lang="de-DE" sz="1778" dirty="0" err="1"/>
              <a:t>Digitalization</a:t>
            </a:r>
            <a:r>
              <a:rPr lang="de-DE" sz="1778" dirty="0"/>
              <a:t>/AI in </a:t>
            </a:r>
            <a:r>
              <a:rPr lang="de-DE" sz="1778" dirty="0" err="1"/>
              <a:t>processes</a:t>
            </a:r>
            <a:r>
              <a:rPr lang="de-DE" sz="1778" dirty="0"/>
              <a:t> in </a:t>
            </a:r>
            <a:r>
              <a:rPr lang="de-DE" sz="1778" dirty="0" err="1"/>
              <a:t>medicine</a:t>
            </a:r>
            <a:endParaRPr lang="de-DE" sz="1778" dirty="0"/>
          </a:p>
          <a:p>
            <a:pPr marL="592661" indent="-296330"/>
            <a:r>
              <a:rPr lang="de-DE" sz="1778" dirty="0"/>
              <a:t>Digital </a:t>
            </a:r>
            <a:r>
              <a:rPr lang="de-DE" sz="1778" dirty="0" err="1"/>
              <a:t>methods</a:t>
            </a:r>
            <a:r>
              <a:rPr lang="de-DE" sz="1778" dirty="0"/>
              <a:t> in </a:t>
            </a:r>
            <a:r>
              <a:rPr lang="de-DE" sz="1778" dirty="0" err="1"/>
              <a:t>medicine</a:t>
            </a:r>
            <a:endParaRPr lang="de-DE" sz="1778" dirty="0"/>
          </a:p>
          <a:p>
            <a:pPr marL="592661" indent="-296330"/>
            <a:r>
              <a:rPr lang="de-DE" sz="1778" dirty="0" err="1"/>
              <a:t>Digitalization</a:t>
            </a:r>
            <a:r>
              <a:rPr lang="de-DE" sz="1778" dirty="0"/>
              <a:t>/AI/</a:t>
            </a:r>
            <a:r>
              <a:rPr lang="de-DE" sz="1778" dirty="0" err="1"/>
              <a:t>big</a:t>
            </a:r>
            <a:r>
              <a:rPr lang="de-DE" sz="1778" dirty="0"/>
              <a:t> </a:t>
            </a:r>
            <a:r>
              <a:rPr lang="de-DE" sz="1778" dirty="0" err="1"/>
              <a:t>data</a:t>
            </a:r>
            <a:r>
              <a:rPr lang="de-DE" sz="1778" dirty="0"/>
              <a:t> in </a:t>
            </a:r>
            <a:r>
              <a:rPr lang="de-DE" sz="1778" dirty="0" err="1"/>
              <a:t>diagnostics</a:t>
            </a:r>
            <a:endParaRPr lang="de-DE" sz="1778" dirty="0"/>
          </a:p>
          <a:p>
            <a:pPr marL="592661" indent="-296330"/>
            <a:r>
              <a:rPr lang="de-DE" sz="1778" dirty="0" err="1"/>
              <a:t>Digitalization</a:t>
            </a:r>
            <a:r>
              <a:rPr lang="de-DE" sz="1778" dirty="0"/>
              <a:t>/AI/</a:t>
            </a:r>
            <a:r>
              <a:rPr lang="de-DE" sz="1778" dirty="0" err="1"/>
              <a:t>big</a:t>
            </a:r>
            <a:r>
              <a:rPr lang="de-DE" sz="1778" dirty="0"/>
              <a:t> </a:t>
            </a:r>
            <a:r>
              <a:rPr lang="de-DE" sz="1778" dirty="0" err="1"/>
              <a:t>data</a:t>
            </a:r>
            <a:r>
              <a:rPr lang="de-DE" sz="1778" dirty="0"/>
              <a:t> in </a:t>
            </a:r>
            <a:r>
              <a:rPr lang="de-DE" sz="1778" dirty="0" err="1"/>
              <a:t>therapy</a:t>
            </a:r>
            <a:endParaRPr lang="de-DE" sz="1778" dirty="0"/>
          </a:p>
          <a:p>
            <a:pPr marL="592661" indent="-296330"/>
            <a:r>
              <a:rPr lang="de-DE" sz="1778" dirty="0" err="1"/>
              <a:t>Digitalization</a:t>
            </a:r>
            <a:r>
              <a:rPr lang="de-DE" sz="1778" dirty="0"/>
              <a:t>/AI/</a:t>
            </a:r>
            <a:r>
              <a:rPr lang="de-DE" sz="1778" dirty="0" err="1"/>
              <a:t>big</a:t>
            </a:r>
            <a:r>
              <a:rPr lang="de-DE" sz="1778" dirty="0"/>
              <a:t> </a:t>
            </a:r>
            <a:r>
              <a:rPr lang="de-DE" sz="1778" dirty="0" err="1"/>
              <a:t>data</a:t>
            </a:r>
            <a:r>
              <a:rPr lang="de-DE" sz="1778" dirty="0"/>
              <a:t> in </a:t>
            </a:r>
            <a:r>
              <a:rPr lang="de-DE" sz="1778" dirty="0" err="1"/>
              <a:t>research</a:t>
            </a:r>
            <a:endParaRPr lang="de-DE" sz="1778" dirty="0"/>
          </a:p>
          <a:p>
            <a:pPr marL="592661" indent="-296330"/>
            <a:r>
              <a:rPr lang="de-DE" sz="1778" dirty="0"/>
              <a:t>Impacts </a:t>
            </a:r>
            <a:r>
              <a:rPr lang="de-DE" sz="1778" dirty="0" err="1"/>
              <a:t>of</a:t>
            </a:r>
            <a:r>
              <a:rPr lang="de-DE" sz="1778" dirty="0"/>
              <a:t> </a:t>
            </a:r>
            <a:r>
              <a:rPr lang="de-DE" sz="1778" dirty="0" err="1"/>
              <a:t>digitalization</a:t>
            </a:r>
            <a:r>
              <a:rPr lang="de-DE" sz="1778" dirty="0"/>
              <a:t>/AI </a:t>
            </a:r>
            <a:r>
              <a:rPr lang="de-DE" sz="1167" dirty="0"/>
              <a:t>(e.g. on </a:t>
            </a:r>
            <a:r>
              <a:rPr lang="de-DE" sz="1167" dirty="0" err="1"/>
              <a:t>physician</a:t>
            </a:r>
            <a:r>
              <a:rPr lang="de-DE" sz="1167" dirty="0"/>
              <a:t>-patient </a:t>
            </a:r>
            <a:r>
              <a:rPr lang="de-DE" sz="1167" dirty="0" err="1"/>
              <a:t>relations</a:t>
            </a:r>
            <a:r>
              <a:rPr lang="de-DE" sz="1167" dirty="0"/>
              <a:t>, </a:t>
            </a:r>
            <a:r>
              <a:rPr lang="de-DE" sz="1167" dirty="0" err="1"/>
              <a:t>social</a:t>
            </a:r>
            <a:r>
              <a:rPr lang="de-DE" sz="1167" dirty="0"/>
              <a:t> </a:t>
            </a:r>
            <a:r>
              <a:rPr lang="de-DE" sz="1167" dirty="0" err="1"/>
              <a:t>and</a:t>
            </a:r>
            <a:r>
              <a:rPr lang="de-DE" sz="1167" dirty="0"/>
              <a:t> </a:t>
            </a:r>
            <a:r>
              <a:rPr lang="de-DE" sz="1167" dirty="0" err="1"/>
              <a:t>economical</a:t>
            </a:r>
            <a:r>
              <a:rPr lang="de-DE" sz="1167" dirty="0"/>
              <a:t> </a:t>
            </a:r>
            <a:r>
              <a:rPr lang="de-DE" sz="1167" dirty="0" err="1"/>
              <a:t>issues</a:t>
            </a:r>
            <a:r>
              <a:rPr lang="de-DE" sz="1167" dirty="0"/>
              <a:t>,	QM)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62000" y="625252"/>
            <a:ext cx="8636000" cy="681254"/>
          </a:xfrm>
        </p:spPr>
        <p:txBody>
          <a:bodyPr/>
          <a:lstStyle>
            <a:lvl1pPr>
              <a:defRPr sz="311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[Tentative Project Title]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1807933"/>
            <a:ext cx="7112000" cy="288032"/>
          </a:xfrm>
        </p:spPr>
        <p:txBody>
          <a:bodyPr>
            <a:noAutofit/>
          </a:bodyPr>
          <a:lstStyle>
            <a:lvl1pPr marL="0" indent="0" algn="ctr">
              <a:buNone/>
              <a:defRPr sz="1778" b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[Working Group, Institute/Department]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999548" y="5310744"/>
            <a:ext cx="2370667" cy="30427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A78F8-0EA0-4231-8132-EA0AF7D04FC8}" type="datetime1">
              <a:rPr lang="de-DE" smtClean="0"/>
              <a:pPr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59477" y="553247"/>
            <a:ext cx="9441049" cy="4679133"/>
          </a:xfrm>
          <a:prstGeom prst="rect">
            <a:avLst/>
          </a:prstGeom>
          <a:noFill/>
          <a:ln>
            <a:solidFill>
              <a:srgbClr val="2339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360609"/>
            <a:ext cx="7112000" cy="393223"/>
          </a:xfrm>
        </p:spPr>
        <p:txBody>
          <a:bodyPr>
            <a:normAutofit/>
          </a:bodyPr>
          <a:lstStyle>
            <a:lvl1pPr marL="0" indent="0" algn="ctr">
              <a:buNone/>
              <a:defRPr sz="2222" baseline="0"/>
            </a:lvl1pPr>
          </a:lstStyle>
          <a:p>
            <a:pPr lvl="0"/>
            <a:r>
              <a:rPr lang="de-DE"/>
              <a:t>[Name of Project Leader(s)]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150067"/>
            <a:ext cx="7112000" cy="323850"/>
          </a:xfrm>
        </p:spPr>
        <p:txBody>
          <a:bodyPr>
            <a:noAutofit/>
          </a:bodyPr>
          <a:lstStyle>
            <a:lvl1pPr marL="0" indent="0" algn="ctr">
              <a:buNone/>
              <a:defRPr lang="de-DE" sz="1778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[University]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2528022"/>
            <a:ext cx="7112000" cy="358775"/>
          </a:xfrm>
        </p:spPr>
        <p:txBody>
          <a:bodyPr>
            <a:normAutofit/>
          </a:bodyPr>
          <a:lstStyle>
            <a:lvl1pPr marL="0" indent="0" algn="ctr">
              <a:buNone/>
              <a:defRPr lang="de-DE" sz="1778" b="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[Email address]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1011040" y="2972220"/>
            <a:ext cx="3028844" cy="639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78" b="1" dirty="0"/>
              <a:t>I am </a:t>
            </a:r>
            <a:r>
              <a:rPr lang="de-DE" sz="1778" b="1" dirty="0" err="1"/>
              <a:t>looking</a:t>
            </a:r>
            <a:r>
              <a:rPr lang="de-DE" sz="1778" b="1" dirty="0"/>
              <a:t> </a:t>
            </a:r>
            <a:r>
              <a:rPr lang="de-DE" sz="1778" b="1" dirty="0" err="1"/>
              <a:t>for</a:t>
            </a:r>
            <a:r>
              <a:rPr lang="de-DE" sz="1778" b="1" dirty="0"/>
              <a:t> a </a:t>
            </a:r>
            <a:r>
              <a:rPr lang="de-DE" sz="1778" b="1" dirty="0" err="1"/>
              <a:t>cooperation</a:t>
            </a:r>
            <a:r>
              <a:rPr lang="de-DE" sz="1778" b="1" dirty="0"/>
              <a:t> </a:t>
            </a:r>
            <a:r>
              <a:rPr lang="de-DE" sz="1778" b="1" dirty="0" err="1"/>
              <a:t>partner</a:t>
            </a:r>
            <a:r>
              <a:rPr lang="de-DE" sz="1778" b="1" dirty="0"/>
              <a:t> </a:t>
            </a:r>
            <a:r>
              <a:rPr lang="de-DE" sz="1778" b="1" dirty="0" err="1"/>
              <a:t>within</a:t>
            </a:r>
            <a:r>
              <a:rPr lang="de-DE" sz="1778" b="1" dirty="0"/>
              <a:t> </a:t>
            </a:r>
            <a:r>
              <a:rPr lang="de-DE" sz="1778" b="1" dirty="0" err="1"/>
              <a:t>the</a:t>
            </a:r>
            <a:r>
              <a:rPr lang="de-DE" sz="1778" b="1" dirty="0"/>
              <a:t> </a:t>
            </a:r>
            <a:r>
              <a:rPr lang="de-DE" sz="1778" b="1" dirty="0" err="1"/>
              <a:t>field</a:t>
            </a:r>
            <a:r>
              <a:rPr lang="de-DE" sz="1778" b="1" dirty="0"/>
              <a:t> </a:t>
            </a:r>
            <a:r>
              <a:rPr lang="de-DE" sz="1778" b="1" dirty="0" err="1"/>
              <a:t>of</a:t>
            </a:r>
            <a:r>
              <a:rPr lang="de-DE" sz="1778" b="1" dirty="0"/>
              <a:t>…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1713633" y="3620290"/>
            <a:ext cx="1306436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78"/>
              <a:t>Medicine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1713633" y="3929530"/>
            <a:ext cx="1737940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78"/>
              <a:t>Informatics</a:t>
            </a:r>
          </a:p>
        </p:txBody>
      </p:sp>
      <p:sp>
        <p:nvSpPr>
          <p:cNvPr id="9" name="Rechteck 8"/>
          <p:cNvSpPr>
            <a:spLocks noChangeAspect="1"/>
          </p:cNvSpPr>
          <p:nvPr userDrawn="1"/>
        </p:nvSpPr>
        <p:spPr>
          <a:xfrm>
            <a:off x="1360720" y="3700677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16" name="Rechteck 15"/>
          <p:cNvSpPr>
            <a:spLocks noChangeAspect="1"/>
          </p:cNvSpPr>
          <p:nvPr userDrawn="1"/>
        </p:nvSpPr>
        <p:spPr>
          <a:xfrm>
            <a:off x="1360720" y="4005999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2" name="Rechteck 21"/>
          <p:cNvSpPr>
            <a:spLocks noChangeAspect="1"/>
          </p:cNvSpPr>
          <p:nvPr userDrawn="1"/>
        </p:nvSpPr>
        <p:spPr>
          <a:xfrm>
            <a:off x="4692279" y="3401336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3" name="Rechteck 22"/>
          <p:cNvSpPr>
            <a:spLocks noChangeAspect="1"/>
          </p:cNvSpPr>
          <p:nvPr userDrawn="1"/>
        </p:nvSpPr>
        <p:spPr>
          <a:xfrm>
            <a:off x="4692279" y="3678264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4" name="Rechteck 23"/>
          <p:cNvSpPr>
            <a:spLocks noChangeAspect="1"/>
          </p:cNvSpPr>
          <p:nvPr userDrawn="1"/>
        </p:nvSpPr>
        <p:spPr>
          <a:xfrm>
            <a:off x="4692279" y="3950429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5" name="Rechteck 24"/>
          <p:cNvSpPr>
            <a:spLocks noChangeAspect="1"/>
          </p:cNvSpPr>
          <p:nvPr userDrawn="1"/>
        </p:nvSpPr>
        <p:spPr>
          <a:xfrm>
            <a:off x="4692279" y="4218410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6" name="Rechteck 25"/>
          <p:cNvSpPr>
            <a:spLocks noChangeAspect="1"/>
          </p:cNvSpPr>
          <p:nvPr userDrawn="1"/>
        </p:nvSpPr>
        <p:spPr>
          <a:xfrm>
            <a:off x="4692279" y="4472102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  <p:sp>
        <p:nvSpPr>
          <p:cNvPr id="27" name="Rechteck 26"/>
          <p:cNvSpPr>
            <a:spLocks noChangeAspect="1"/>
          </p:cNvSpPr>
          <p:nvPr userDrawn="1"/>
        </p:nvSpPr>
        <p:spPr>
          <a:xfrm>
            <a:off x="4692279" y="4740660"/>
            <a:ext cx="201743" cy="1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78"/>
          </a:p>
        </p:txBody>
      </p:sp>
    </p:spTree>
    <p:extLst>
      <p:ext uri="{BB962C8B-B14F-4D97-AF65-F5344CB8AC3E}">
        <p14:creationId xmlns:p14="http://schemas.microsoft.com/office/powerpoint/2010/main" val="81702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29136" y="228866"/>
            <a:ext cx="9144000" cy="468394"/>
          </a:xfrm>
        </p:spPr>
        <p:txBody>
          <a:bodyPr>
            <a:noAutofit/>
          </a:bodyPr>
          <a:lstStyle>
            <a:lvl1pPr algn="ctr">
              <a:defRPr sz="2222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[Tentative Project Title]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880" y="3472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10160000" cy="14400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grpSp>
        <p:nvGrpSpPr>
          <p:cNvPr id="29" name="Gruppieren 28"/>
          <p:cNvGrpSpPr/>
          <p:nvPr userDrawn="1"/>
        </p:nvGrpSpPr>
        <p:grpSpPr>
          <a:xfrm>
            <a:off x="529135" y="2614945"/>
            <a:ext cx="9146838" cy="503657"/>
            <a:chOff x="457200" y="1071483"/>
            <a:chExt cx="8232154" cy="503657"/>
          </a:xfrm>
        </p:grpSpPr>
        <p:sp>
          <p:nvSpPr>
            <p:cNvPr id="23" name="Textfeld 22"/>
            <p:cNvSpPr txBox="1"/>
            <p:nvPr userDrawn="1"/>
          </p:nvSpPr>
          <p:spPr>
            <a:xfrm>
              <a:off x="457200" y="1071483"/>
              <a:ext cx="8229600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Planned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project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tasks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work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distribution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25" name="Textfeld 24"/>
            <p:cNvSpPr txBox="1"/>
            <p:nvPr userDrawn="1"/>
          </p:nvSpPr>
          <p:spPr>
            <a:xfrm>
              <a:off x="457200" y="1294742"/>
              <a:ext cx="4122000" cy="280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22" b="1" i="1" u="none" dirty="0" err="1">
                  <a:latin typeface="Arial" panose="020B0604020202020204" pitchFamily="34" charset="0"/>
                  <a:cs typeface="Arial" panose="020B0604020202020204" pitchFamily="34" charset="0"/>
                </a:rPr>
                <a:t>Medicine</a:t>
              </a:r>
              <a:endParaRPr lang="de-DE" sz="1222" b="1" i="1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feld 25"/>
            <p:cNvSpPr txBox="1"/>
            <p:nvPr userDrawn="1"/>
          </p:nvSpPr>
          <p:spPr>
            <a:xfrm>
              <a:off x="4567354" y="1282270"/>
              <a:ext cx="4122000" cy="280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22" b="1" i="1" u="none">
                  <a:latin typeface="Arial" panose="020B0604020202020204" pitchFamily="34" charset="0"/>
                  <a:cs typeface="Arial" panose="020B0604020202020204" pitchFamily="34" charset="0"/>
                </a:rPr>
                <a:t>Informatics</a:t>
              </a:r>
            </a:p>
          </p:txBody>
        </p:sp>
      </p:grpSp>
      <p:grpSp>
        <p:nvGrpSpPr>
          <p:cNvPr id="30" name="Gruppieren 29"/>
          <p:cNvGrpSpPr/>
          <p:nvPr userDrawn="1"/>
        </p:nvGrpSpPr>
        <p:grpSpPr>
          <a:xfrm>
            <a:off x="499470" y="3990184"/>
            <a:ext cx="9146838" cy="504191"/>
            <a:chOff x="430501" y="3196673"/>
            <a:chExt cx="8232154" cy="504191"/>
          </a:xfrm>
        </p:grpSpPr>
        <p:sp>
          <p:nvSpPr>
            <p:cNvPr id="24" name="Textfeld 23"/>
            <p:cNvSpPr txBox="1"/>
            <p:nvPr userDrawn="1"/>
          </p:nvSpPr>
          <p:spPr>
            <a:xfrm>
              <a:off x="430501" y="3196673"/>
              <a:ext cx="8229600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Collaborative</a:t>
              </a:r>
              <a:r>
                <a:rPr lang="de-DE" sz="1333" b="1" u="sng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dirty="0" err="1">
                  <a:latin typeface="Arial" panose="020B0604020202020204" pitchFamily="34" charset="0"/>
                  <a:cs typeface="Arial" panose="020B0604020202020204" pitchFamily="34" charset="0"/>
                </a:rPr>
                <a:t>Ressources</a:t>
              </a:r>
              <a:r>
                <a:rPr lang="de-DE" sz="1333" b="1" u="sng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baseline="0" dirty="0" err="1"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de-DE" sz="1333" b="1" u="sng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333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Expertise</a:t>
              </a:r>
            </a:p>
          </p:txBody>
        </p:sp>
        <p:sp>
          <p:nvSpPr>
            <p:cNvPr id="27" name="Textfeld 26"/>
            <p:cNvSpPr txBox="1"/>
            <p:nvPr userDrawn="1"/>
          </p:nvSpPr>
          <p:spPr>
            <a:xfrm>
              <a:off x="430501" y="3420466"/>
              <a:ext cx="4122000" cy="280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22" b="1" i="1" u="none" baseline="0" dirty="0" err="1">
                  <a:latin typeface="Arial" panose="020B0604020202020204" pitchFamily="34" charset="0"/>
                  <a:cs typeface="Arial" panose="020B0604020202020204" pitchFamily="34" charset="0"/>
                </a:rPr>
                <a:t>What</a:t>
              </a:r>
              <a:r>
                <a:rPr lang="de-DE" sz="1222" b="1" i="1" u="none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22" b="1" i="1" u="none" baseline="0" dirty="0" err="1">
                  <a:latin typeface="Arial" panose="020B0604020202020204" pitchFamily="34" charset="0"/>
                  <a:cs typeface="Arial" panose="020B0604020202020204" pitchFamily="34" charset="0"/>
                </a:rPr>
                <a:t>we</a:t>
              </a:r>
              <a:r>
                <a:rPr lang="de-DE" sz="1222" b="1" i="1" u="none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22" b="1" i="1" u="none" baseline="0" dirty="0" err="1">
                  <a:latin typeface="Arial" panose="020B0604020202020204" pitchFamily="34" charset="0"/>
                  <a:cs typeface="Arial" panose="020B0604020202020204" pitchFamily="34" charset="0"/>
                </a:rPr>
                <a:t>can</a:t>
              </a:r>
              <a:r>
                <a:rPr lang="de-DE" sz="1222" b="1" i="1" u="none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222" b="1" i="1" u="none" baseline="0" dirty="0" err="1">
                  <a:latin typeface="Arial" panose="020B0604020202020204" pitchFamily="34" charset="0"/>
                  <a:cs typeface="Arial" panose="020B0604020202020204" pitchFamily="34" charset="0"/>
                </a:rPr>
                <a:t>contribute</a:t>
              </a:r>
              <a:r>
                <a:rPr lang="de-DE" sz="1222" b="1" i="1" u="none" baseline="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de-DE" sz="1222" b="1" i="1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feld 27"/>
            <p:cNvSpPr txBox="1"/>
            <p:nvPr userDrawn="1"/>
          </p:nvSpPr>
          <p:spPr>
            <a:xfrm>
              <a:off x="4540655" y="3407994"/>
              <a:ext cx="4122000" cy="280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22" b="1" i="1" u="none">
                  <a:latin typeface="Arial" panose="020B0604020202020204" pitchFamily="34" charset="0"/>
                  <a:cs typeface="Arial" panose="020B0604020202020204" pitchFamily="34" charset="0"/>
                </a:rPr>
                <a:t>What we need:</a:t>
              </a:r>
            </a:p>
          </p:txBody>
        </p:sp>
      </p:grpSp>
      <p:sp>
        <p:nvSpPr>
          <p:cNvPr id="32" name="Textplatzhalter 31"/>
          <p:cNvSpPr>
            <a:spLocks noGrp="1"/>
          </p:cNvSpPr>
          <p:nvPr>
            <p:ph type="body" sz="quarter" idx="13" hasCustomPrompt="1"/>
          </p:nvPr>
        </p:nvSpPr>
        <p:spPr>
          <a:xfrm>
            <a:off x="599722" y="4464498"/>
            <a:ext cx="4488278" cy="677598"/>
          </a:xfrm>
        </p:spPr>
        <p:txBody>
          <a:bodyPr>
            <a:noAutofit/>
          </a:bodyPr>
          <a:lstStyle>
            <a:lvl1pPr>
              <a:defRPr sz="1222" baseline="0"/>
            </a:lvl1pPr>
          </a:lstStyle>
          <a:p>
            <a:pPr lvl="0"/>
            <a:r>
              <a:rPr lang="de-DE" dirty="0"/>
              <a:t>[Text1]</a:t>
            </a:r>
          </a:p>
          <a:p>
            <a:pPr lvl="0"/>
            <a:r>
              <a:rPr lang="de-DE" dirty="0"/>
              <a:t>[Text 2]</a:t>
            </a:r>
          </a:p>
          <a:p>
            <a:pPr lvl="0"/>
            <a:r>
              <a:rPr lang="de-DE" dirty="0"/>
              <a:t>[…]</a:t>
            </a:r>
          </a:p>
        </p:txBody>
      </p:sp>
      <p:sp>
        <p:nvSpPr>
          <p:cNvPr id="33" name="Textplatzhalter 31"/>
          <p:cNvSpPr>
            <a:spLocks noGrp="1"/>
          </p:cNvSpPr>
          <p:nvPr>
            <p:ph type="body" sz="quarter" idx="14" hasCustomPrompt="1"/>
          </p:nvPr>
        </p:nvSpPr>
        <p:spPr>
          <a:xfrm>
            <a:off x="5099038" y="4464498"/>
            <a:ext cx="4488278" cy="697258"/>
          </a:xfrm>
        </p:spPr>
        <p:txBody>
          <a:bodyPr>
            <a:noAutofit/>
          </a:bodyPr>
          <a:lstStyle>
            <a:lvl1pPr>
              <a:defRPr sz="1222" baseline="0"/>
            </a:lvl1pPr>
          </a:lstStyle>
          <a:p>
            <a:pPr lvl="0"/>
            <a:r>
              <a:rPr lang="de-DE"/>
              <a:t>[Text1]</a:t>
            </a:r>
          </a:p>
          <a:p>
            <a:pPr lvl="0"/>
            <a:r>
              <a:rPr lang="de-DE"/>
              <a:t>[Text 2]</a:t>
            </a:r>
          </a:p>
          <a:p>
            <a:pPr lvl="0"/>
            <a:r>
              <a:rPr lang="de-DE"/>
              <a:t>[…]</a:t>
            </a:r>
          </a:p>
        </p:txBody>
      </p:sp>
      <p:sp>
        <p:nvSpPr>
          <p:cNvPr id="34" name="Textplatzhalt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584890" y="3096259"/>
            <a:ext cx="4488278" cy="760321"/>
          </a:xfrm>
        </p:spPr>
        <p:txBody>
          <a:bodyPr>
            <a:noAutofit/>
          </a:bodyPr>
          <a:lstStyle>
            <a:lvl1pPr>
              <a:defRPr sz="1222" baseline="0"/>
            </a:lvl1pPr>
          </a:lstStyle>
          <a:p>
            <a:pPr lvl="0"/>
            <a:r>
              <a:rPr lang="de-DE" dirty="0"/>
              <a:t>[Text1]</a:t>
            </a:r>
          </a:p>
          <a:p>
            <a:pPr lvl="0"/>
            <a:r>
              <a:rPr lang="de-DE" dirty="0"/>
              <a:t>[Text 2]</a:t>
            </a:r>
          </a:p>
          <a:p>
            <a:pPr lvl="0"/>
            <a:r>
              <a:rPr lang="de-DE" dirty="0"/>
              <a:t>[…]</a:t>
            </a:r>
          </a:p>
        </p:txBody>
      </p:sp>
      <p:sp>
        <p:nvSpPr>
          <p:cNvPr id="35" name="Textplatzhalt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5087132" y="3096260"/>
            <a:ext cx="4488278" cy="769355"/>
          </a:xfrm>
        </p:spPr>
        <p:txBody>
          <a:bodyPr>
            <a:noAutofit/>
          </a:bodyPr>
          <a:lstStyle>
            <a:lvl1pPr>
              <a:defRPr sz="1222" baseline="0"/>
            </a:lvl1pPr>
          </a:lstStyle>
          <a:p>
            <a:pPr lvl="0"/>
            <a:r>
              <a:rPr lang="de-DE" dirty="0"/>
              <a:t>[Text1]</a:t>
            </a:r>
          </a:p>
          <a:p>
            <a:pPr lvl="0"/>
            <a:r>
              <a:rPr lang="de-DE" dirty="0"/>
              <a:t>[Text 2]</a:t>
            </a:r>
          </a:p>
          <a:p>
            <a:pPr lvl="0"/>
            <a:r>
              <a:rPr lang="de-DE" dirty="0"/>
              <a:t>[…]</a:t>
            </a:r>
          </a:p>
        </p:txBody>
      </p:sp>
      <p:sp>
        <p:nvSpPr>
          <p:cNvPr id="36" name="Textfeld 35"/>
          <p:cNvSpPr txBox="1"/>
          <p:nvPr userDrawn="1"/>
        </p:nvSpPr>
        <p:spPr>
          <a:xfrm>
            <a:off x="522305" y="755194"/>
            <a:ext cx="161850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 b="1" u="sng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de-DE" sz="1333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de-DE" sz="1333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7" name="Textfeld 36"/>
          <p:cNvSpPr txBox="1"/>
          <p:nvPr userDrawn="1"/>
        </p:nvSpPr>
        <p:spPr>
          <a:xfrm>
            <a:off x="522305" y="2110074"/>
            <a:ext cx="161850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de-DE" sz="1333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8" name="Textplatzhalter 31"/>
          <p:cNvSpPr>
            <a:spLocks noGrp="1"/>
          </p:cNvSpPr>
          <p:nvPr>
            <p:ph type="body" sz="quarter" idx="17" hasCustomPrompt="1"/>
          </p:nvPr>
        </p:nvSpPr>
        <p:spPr>
          <a:xfrm>
            <a:off x="1719628" y="806407"/>
            <a:ext cx="7932373" cy="682943"/>
          </a:xfrm>
        </p:spPr>
        <p:txBody>
          <a:bodyPr>
            <a:noAutofit/>
          </a:bodyPr>
          <a:lstStyle>
            <a:lvl1pPr marL="0" indent="0">
              <a:buNone/>
              <a:defRPr sz="1222" baseline="0"/>
            </a:lvl1pPr>
          </a:lstStyle>
          <a:p>
            <a:pPr lvl="0"/>
            <a:r>
              <a:rPr lang="de-DE" dirty="0"/>
              <a:t>[</a:t>
            </a:r>
            <a:r>
              <a:rPr lang="de-DE" dirty="0" err="1"/>
              <a:t>Aim</a:t>
            </a:r>
            <a:r>
              <a:rPr lang="de-DE" dirty="0"/>
              <a:t>]</a:t>
            </a:r>
          </a:p>
        </p:txBody>
      </p:sp>
      <p:sp>
        <p:nvSpPr>
          <p:cNvPr id="39" name="Textplatzhalter 31"/>
          <p:cNvSpPr>
            <a:spLocks noGrp="1"/>
          </p:cNvSpPr>
          <p:nvPr>
            <p:ph type="body" sz="quarter" idx="18" hasCustomPrompt="1"/>
          </p:nvPr>
        </p:nvSpPr>
        <p:spPr>
          <a:xfrm>
            <a:off x="1719628" y="2110074"/>
            <a:ext cx="7932373" cy="531405"/>
          </a:xfrm>
        </p:spPr>
        <p:txBody>
          <a:bodyPr>
            <a:noAutofit/>
          </a:bodyPr>
          <a:lstStyle>
            <a:lvl1pPr marL="0" indent="0">
              <a:buNone/>
              <a:defRPr sz="1222" baseline="0"/>
            </a:lvl1pPr>
          </a:lstStyle>
          <a:p>
            <a:pPr lvl="0"/>
            <a:r>
              <a:rPr lang="de-DE" dirty="0"/>
              <a:t>[</a:t>
            </a:r>
            <a:r>
              <a:rPr lang="de-DE" dirty="0" err="1"/>
              <a:t>Methods</a:t>
            </a:r>
            <a:r>
              <a:rPr lang="de-DE" dirty="0"/>
              <a:t>]</a:t>
            </a:r>
          </a:p>
          <a:p>
            <a:pPr lvl="0"/>
            <a:endParaRPr lang="de-DE" dirty="0"/>
          </a:p>
        </p:txBody>
      </p:sp>
      <p:sp>
        <p:nvSpPr>
          <p:cNvPr id="40" name="Textfeld 39"/>
          <p:cNvSpPr txBox="1"/>
          <p:nvPr userDrawn="1"/>
        </p:nvSpPr>
        <p:spPr>
          <a:xfrm>
            <a:off x="510812" y="1489349"/>
            <a:ext cx="161850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 b="1" u="sng" dirty="0">
                <a:latin typeface="Arial" panose="020B0604020202020204" pitchFamily="34" charset="0"/>
                <a:cs typeface="Arial" panose="020B0604020202020204" pitchFamily="34" charset="0"/>
              </a:rPr>
              <a:t>Rationale:</a:t>
            </a:r>
          </a:p>
        </p:txBody>
      </p:sp>
      <p:sp>
        <p:nvSpPr>
          <p:cNvPr id="43" name="Textplatzhalter 42"/>
          <p:cNvSpPr>
            <a:spLocks noGrp="1"/>
          </p:cNvSpPr>
          <p:nvPr>
            <p:ph type="body" sz="quarter" idx="19" hasCustomPrompt="1"/>
          </p:nvPr>
        </p:nvSpPr>
        <p:spPr>
          <a:xfrm>
            <a:off x="1718779" y="1489348"/>
            <a:ext cx="7933223" cy="620724"/>
          </a:xfrm>
        </p:spPr>
        <p:txBody>
          <a:bodyPr>
            <a:noAutofit/>
          </a:bodyPr>
          <a:lstStyle>
            <a:lvl1pPr marL="0" indent="0">
              <a:buNone/>
              <a:defRPr sz="1222" baseline="0"/>
            </a:lvl1pPr>
          </a:lstStyle>
          <a:p>
            <a:pPr lvl="0"/>
            <a:r>
              <a:rPr lang="de-DE" dirty="0"/>
              <a:t>[Rationale]</a:t>
            </a:r>
          </a:p>
        </p:txBody>
      </p:sp>
    </p:spTree>
    <p:extLst>
      <p:ext uri="{BB962C8B-B14F-4D97-AF65-F5344CB8AC3E}">
        <p14:creationId xmlns:p14="http://schemas.microsoft.com/office/powerpoint/2010/main" val="81278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0" y="228866"/>
            <a:ext cx="9144000" cy="468394"/>
          </a:xfrm>
        </p:spPr>
        <p:txBody>
          <a:bodyPr>
            <a:noAutofit/>
          </a:bodyPr>
          <a:lstStyle>
            <a:lvl1pPr algn="ctr">
              <a:defRPr sz="2222" b="1" baseline="0"/>
            </a:lvl1pPr>
          </a:lstStyle>
          <a:p>
            <a:r>
              <a:rPr lang="de-DE"/>
              <a:t>Title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987BE-FE6C-46D0-B55D-B9E7C1A016D4}" type="datetime1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-880" y="3472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9" name="Rechteck 8"/>
          <p:cNvSpPr/>
          <p:nvPr userDrawn="1"/>
        </p:nvSpPr>
        <p:spPr>
          <a:xfrm>
            <a:off x="0" y="5215273"/>
            <a:ext cx="10160000" cy="14400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08000" y="769941"/>
            <a:ext cx="9144000" cy="4391025"/>
          </a:xfrm>
        </p:spPr>
        <p:txBody>
          <a:bodyPr>
            <a:normAutofit/>
          </a:bodyPr>
          <a:lstStyle>
            <a:lvl1pPr>
              <a:defRPr sz="2222"/>
            </a:lvl1pPr>
            <a:lvl2pPr>
              <a:defRPr sz="2000"/>
            </a:lvl2pPr>
            <a:lvl3pPr>
              <a:defRPr sz="1778"/>
            </a:lvl3pPr>
            <a:lvl4pPr>
              <a:defRPr sz="1556"/>
            </a:lvl4pPr>
            <a:lvl5pPr>
              <a:defRPr sz="1556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3030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3558650"/>
            <a:ext cx="10160000" cy="2156353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2"/>
          </a:xfrm>
        </p:spPr>
        <p:txBody>
          <a:bodyPr anchor="t"/>
          <a:lstStyle>
            <a:lvl1pPr algn="l">
              <a:defRPr sz="40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136386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880" y="3472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369028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_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425452"/>
            <a:ext cx="10160000" cy="328954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3145532"/>
            <a:ext cx="8636000" cy="1135062"/>
          </a:xfrm>
        </p:spPr>
        <p:txBody>
          <a:bodyPr anchor="t"/>
          <a:lstStyle>
            <a:lvl1pPr algn="ctr">
              <a:defRPr sz="4000" b="1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98E7-04BE-40D2-AE67-08274FD73829}" type="datetime1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880" y="3472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762000" y="697260"/>
            <a:ext cx="8636000" cy="1135062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7176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blau_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228866"/>
            <a:ext cx="9144000" cy="468394"/>
          </a:xfrm>
        </p:spPr>
        <p:txBody>
          <a:bodyPr>
            <a:noAutofit/>
          </a:bodyPr>
          <a:lstStyle>
            <a:lvl1pPr algn="ctr">
              <a:defRPr sz="2222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-880" y="3472"/>
            <a:ext cx="10160000" cy="45719"/>
          </a:xfrm>
          <a:prstGeom prst="rect">
            <a:avLst/>
          </a:prstGeom>
          <a:solidFill>
            <a:srgbClr val="233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14908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08000" y="228866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8000" y="1333501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08001" y="5296962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97B1-4D83-408E-ABCB-71EA9A12B7F0}" type="datetime1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71335" y="5296962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81333" y="5296962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6D84E-9789-4553-A13B-E47FD9A20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15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95" r:id="rId3"/>
    <p:sldLayoutId id="2147483689" r:id="rId4"/>
    <p:sldLayoutId id="2147483694" r:id="rId5"/>
    <p:sldLayoutId id="2147483651" r:id="rId6"/>
    <p:sldLayoutId id="2147483691" r:id="rId7"/>
    <p:sldLayoutId id="2147483690" r:id="rId8"/>
  </p:sldLayoutIdLst>
  <p:hf hdr="0" ftr="0" dt="0"/>
  <p:txStyles>
    <p:titleStyle>
      <a:lvl1pPr algn="ctr" defTabSz="1015990" rtl="0" eaLnBrk="1" latinLnBrk="0" hangingPunct="1">
        <a:spcBef>
          <a:spcPct val="0"/>
        </a:spcBef>
        <a:buNone/>
        <a:defRPr sz="3556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80996" indent="-380996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25492" indent="-3174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998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77982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8597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93972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2000" y="137201"/>
            <a:ext cx="8636000" cy="2952130"/>
          </a:xfrm>
          <a:effectLst/>
        </p:spPr>
        <p:txBody>
          <a:bodyPr anchor="t">
            <a:noAutofit/>
          </a:bodyPr>
          <a:lstStyle/>
          <a:p>
            <a:pPr>
              <a:spcBef>
                <a:spcPts val="2000"/>
              </a:spcBef>
              <a:spcAft>
                <a:spcPts val="2667"/>
              </a:spcAft>
            </a:pPr>
            <a:r>
              <a:rPr lang="de-DE" sz="2222" b="1" dirty="0"/>
              <a:t>Else Kröner-Graduate </a:t>
            </a:r>
            <a:r>
              <a:rPr lang="de-DE" sz="2222" b="1" dirty="0" err="1"/>
              <a:t>Program</a:t>
            </a:r>
            <a:r>
              <a:rPr lang="en-US" sz="2222" b="1" dirty="0"/>
              <a:t/>
            </a:r>
            <a:br>
              <a:rPr lang="en-US" sz="2222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en-US" sz="889" b="1" dirty="0"/>
              <a:t/>
            </a:r>
            <a:br>
              <a:rPr lang="en-US" sz="889" b="1" dirty="0"/>
            </a:br>
            <a:r>
              <a:rPr lang="de-DE" sz="2222" b="1" dirty="0"/>
              <a:t>Project Speed Dating Conference</a:t>
            </a:r>
            <a:r>
              <a:rPr lang="en-US" sz="2222" b="1" dirty="0"/>
              <a:t/>
            </a:r>
            <a:br>
              <a:rPr lang="en-US" sz="2222" b="1" dirty="0"/>
            </a:br>
            <a:r>
              <a:rPr lang="de-DE" sz="2222" b="1" dirty="0" err="1"/>
              <a:t>Program</a:t>
            </a:r>
            <a:r>
              <a:rPr lang="de-DE" sz="2222" b="1" dirty="0"/>
              <a:t> Year 5, 2025/26</a:t>
            </a:r>
            <a:r>
              <a:rPr lang="en-US" sz="2222" b="1" dirty="0"/>
              <a:t> </a:t>
            </a:r>
            <a:br>
              <a:rPr lang="en-US" sz="2222" b="1" dirty="0"/>
            </a:br>
            <a:endParaRPr lang="de-DE" sz="4000" b="1" dirty="0"/>
          </a:p>
        </p:txBody>
      </p:sp>
      <p:sp>
        <p:nvSpPr>
          <p:cNvPr id="7" name="Rechteck 6"/>
          <p:cNvSpPr/>
          <p:nvPr/>
        </p:nvSpPr>
        <p:spPr>
          <a:xfrm>
            <a:off x="0" y="4069644"/>
            <a:ext cx="10160000" cy="1962856"/>
          </a:xfrm>
          <a:prstGeom prst="rect">
            <a:avLst/>
          </a:prstGeom>
          <a:solidFill>
            <a:srgbClr val="DFE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931425"/>
            <a:ext cx="7112000" cy="2092610"/>
          </a:xfrm>
        </p:spPr>
        <p:txBody>
          <a:bodyPr>
            <a:normAutofit fontScale="92500" lnSpcReduction="20000"/>
          </a:bodyPr>
          <a:lstStyle/>
          <a:p>
            <a:endParaRPr lang="de-DE" sz="1556" b="1" dirty="0">
              <a:solidFill>
                <a:schemeClr val="tx1"/>
              </a:solidFill>
            </a:endParaRPr>
          </a:p>
          <a:p>
            <a:r>
              <a:rPr lang="de-DE" sz="1556" b="1" dirty="0" err="1">
                <a:solidFill>
                  <a:schemeClr val="tx1"/>
                </a:solidFill>
              </a:rPr>
              <a:t>Wednesday</a:t>
            </a:r>
            <a:r>
              <a:rPr lang="de-DE" sz="1556" b="1" dirty="0">
                <a:solidFill>
                  <a:schemeClr val="tx1"/>
                </a:solidFill>
              </a:rPr>
              <a:t>, 27 November 2024</a:t>
            </a:r>
          </a:p>
          <a:p>
            <a:endParaRPr lang="de-DE" sz="2000" b="1" dirty="0">
              <a:solidFill>
                <a:schemeClr val="tx1"/>
              </a:solidFill>
            </a:endParaRPr>
          </a:p>
          <a:p>
            <a:r>
              <a:rPr lang="de-DE" sz="1556" b="1" dirty="0">
                <a:solidFill>
                  <a:schemeClr val="tx1"/>
                </a:solidFill>
              </a:rPr>
              <a:t>Prof. Dr. Dr. Michael Marschollek</a:t>
            </a:r>
            <a:endParaRPr lang="de-DE" sz="1556" dirty="0">
              <a:solidFill>
                <a:schemeClr val="tx1"/>
              </a:solidFill>
            </a:endParaRPr>
          </a:p>
          <a:p>
            <a:pPr>
              <a:spcAft>
                <a:spcPts val="667"/>
              </a:spcAft>
            </a:pPr>
            <a:r>
              <a:rPr lang="en-US" sz="1556" dirty="0">
                <a:solidFill>
                  <a:schemeClr val="tx1"/>
                </a:solidFill>
              </a:rPr>
              <a:t>Peter L. </a:t>
            </a:r>
            <a:r>
              <a:rPr lang="en-US" sz="1556" dirty="0" err="1">
                <a:solidFill>
                  <a:schemeClr val="tx1"/>
                </a:solidFill>
              </a:rPr>
              <a:t>Reichertz</a:t>
            </a:r>
            <a:r>
              <a:rPr lang="en-US" sz="1556" dirty="0">
                <a:solidFill>
                  <a:schemeClr val="tx1"/>
                </a:solidFill>
              </a:rPr>
              <a:t> Institute for Medical Informatics of TU </a:t>
            </a:r>
            <a:r>
              <a:rPr lang="en-US" sz="1556" dirty="0" err="1">
                <a:solidFill>
                  <a:schemeClr val="tx1"/>
                </a:solidFill>
              </a:rPr>
              <a:t>Braunschweig</a:t>
            </a:r>
            <a:r>
              <a:rPr lang="en-US" sz="1556" dirty="0">
                <a:solidFill>
                  <a:schemeClr val="tx1"/>
                </a:solidFill>
              </a:rPr>
              <a:t> and Hannover Medical School</a:t>
            </a:r>
          </a:p>
          <a:p>
            <a:r>
              <a:rPr lang="de-DE" sz="1556" b="1" dirty="0">
                <a:solidFill>
                  <a:schemeClr val="tx1"/>
                </a:solidFill>
              </a:rPr>
              <a:t>Prof. Dr. Dr. Anette Melk</a:t>
            </a:r>
          </a:p>
          <a:p>
            <a:pPr>
              <a:spcAft>
                <a:spcPts val="1333"/>
              </a:spcAft>
            </a:pPr>
            <a:r>
              <a:rPr lang="en-US" sz="1556" dirty="0">
                <a:solidFill>
                  <a:schemeClr val="tx1"/>
                </a:solidFill>
              </a:rPr>
              <a:t>Department of Pediatric Kidney, Liver and Metabolic Diseases,</a:t>
            </a:r>
            <a:r>
              <a:rPr lang="de-DE" sz="1556" dirty="0">
                <a:solidFill>
                  <a:schemeClr val="tx1"/>
                </a:solidFill>
              </a:rPr>
              <a:t>/ </a:t>
            </a:r>
            <a:br>
              <a:rPr lang="de-DE" sz="1556" dirty="0">
                <a:solidFill>
                  <a:schemeClr val="tx1"/>
                </a:solidFill>
              </a:rPr>
            </a:br>
            <a:r>
              <a:rPr lang="en-US" sz="1556" dirty="0" smtClean="0">
                <a:solidFill>
                  <a:schemeClr val="tx1"/>
                </a:solidFill>
              </a:rPr>
              <a:t>Dean for </a:t>
            </a:r>
            <a:r>
              <a:rPr lang="en-US" sz="1556" dirty="0">
                <a:solidFill>
                  <a:schemeClr val="tx1"/>
                </a:solidFill>
              </a:rPr>
              <a:t>Academic Career Development, Hannover Medical School</a:t>
            </a:r>
            <a:endParaRPr lang="de-DE" sz="1556" dirty="0">
              <a:solidFill>
                <a:schemeClr val="tx1"/>
              </a:solidFill>
            </a:endParaRPr>
          </a:p>
        </p:txBody>
      </p:sp>
      <p:cxnSp>
        <p:nvCxnSpPr>
          <p:cNvPr id="10" name="Gerader Verbinder 9"/>
          <p:cNvCxnSpPr/>
          <p:nvPr/>
        </p:nvCxnSpPr>
        <p:spPr>
          <a:xfrm>
            <a:off x="0" y="6024033"/>
            <a:ext cx="10160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8526329" y="125194"/>
            <a:ext cx="1633671" cy="111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8" t="24553" r="20098" b="27604"/>
          <a:stretch/>
        </p:blipFill>
        <p:spPr>
          <a:xfrm>
            <a:off x="4279911" y="777269"/>
            <a:ext cx="1600178" cy="1280142"/>
          </a:xfrm>
          <a:prstGeom prst="rect">
            <a:avLst/>
          </a:prstGeom>
        </p:spPr>
      </p:pic>
      <p:grpSp>
        <p:nvGrpSpPr>
          <p:cNvPr id="20" name="Gruppieren 19"/>
          <p:cNvGrpSpPr/>
          <p:nvPr/>
        </p:nvGrpSpPr>
        <p:grpSpPr>
          <a:xfrm>
            <a:off x="80560" y="3223724"/>
            <a:ext cx="10040000" cy="833912"/>
            <a:chOff x="72504" y="3187099"/>
            <a:chExt cx="9036000" cy="750521"/>
          </a:xfrm>
        </p:grpSpPr>
        <p:cxnSp>
          <p:nvCxnSpPr>
            <p:cNvPr id="9" name="Gerader Verbinder 8"/>
            <p:cNvCxnSpPr/>
            <p:nvPr/>
          </p:nvCxnSpPr>
          <p:spPr>
            <a:xfrm>
              <a:off x="72504" y="3937620"/>
              <a:ext cx="9036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uppieren 5"/>
            <p:cNvGrpSpPr/>
            <p:nvPr/>
          </p:nvGrpSpPr>
          <p:grpSpPr>
            <a:xfrm>
              <a:off x="101809" y="3332841"/>
              <a:ext cx="8952484" cy="509528"/>
              <a:chOff x="101809" y="3332841"/>
              <a:chExt cx="8952484" cy="509528"/>
            </a:xfrm>
          </p:grpSpPr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9" y="3406287"/>
                <a:ext cx="1552360" cy="3740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Grafik 11" descr="https://www.mhh.de/fileadmin/mhh/hannover-biomedical-research-school/HBRS/Bilder/HBRSlogocorporateklein.jpg"/>
              <p:cNvPicPr/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6613" y="3376033"/>
                <a:ext cx="587528" cy="43452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" name="Picture 6" descr="Peter L. Reichertz Institut für Medizinische Informatik: PLRI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050" b="10442"/>
              <a:stretch/>
            </p:blipFill>
            <p:spPr bwMode="auto">
              <a:xfrm>
                <a:off x="3621676" y="3379494"/>
                <a:ext cx="1230657" cy="4628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5" descr="Datei:Leibniz-Universität Hannover.sv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" b="6546"/>
              <a:stretch/>
            </p:blipFill>
            <p:spPr bwMode="auto">
              <a:xfrm>
                <a:off x="4819627" y="3355067"/>
                <a:ext cx="1542312" cy="4764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4247" y="3332841"/>
                <a:ext cx="1160046" cy="491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1" descr="Datei:Siegel TU Braunschweig transparent.sv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6585" y="3365031"/>
                <a:ext cx="1286652" cy="4773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Grafik 17"/>
              <p:cNvPicPr>
                <a:picLocks noChangeAspect="1"/>
              </p:cNvPicPr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7050175" y="3371305"/>
                <a:ext cx="790804" cy="443985"/>
              </a:xfrm>
              <a:prstGeom prst="rect">
                <a:avLst/>
              </a:prstGeom>
            </p:spPr>
          </p:pic>
        </p:grpSp>
        <p:cxnSp>
          <p:nvCxnSpPr>
            <p:cNvPr id="19" name="Gerader Verbinder 18"/>
            <p:cNvCxnSpPr/>
            <p:nvPr/>
          </p:nvCxnSpPr>
          <p:spPr>
            <a:xfrm>
              <a:off x="72504" y="3187099"/>
              <a:ext cx="9036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fik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129" y="3467267"/>
            <a:ext cx="728914" cy="44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98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/>
              <a:t>EKFS Graduate Program</a:t>
            </a:r>
            <a:br>
              <a:rPr lang="de-DE" i="1"/>
            </a:br>
            <a:r>
              <a:rPr lang="de-DE" sz="1556"/>
              <a:t>Digital Transformation in Medicine (DigiStrucMed)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type="body" sz="quarter" idx="13"/>
          </p:nvPr>
        </p:nvSpPr>
        <p:spPr>
          <a:xfrm>
            <a:off x="508000" y="976473"/>
            <a:ext cx="9144000" cy="4201288"/>
          </a:xfrm>
          <a:noFill/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An </a:t>
            </a:r>
            <a:r>
              <a:rPr lang="en-US" sz="1800" dirty="0">
                <a:latin typeface="+mn-lt"/>
              </a:rPr>
              <a:t>interdisciplinary MD/MSc program funded by Else </a:t>
            </a:r>
            <a:r>
              <a:rPr lang="en-US" sz="1800" dirty="0" err="1">
                <a:latin typeface="+mn-lt"/>
              </a:rPr>
              <a:t>Kröner</a:t>
            </a:r>
            <a:r>
              <a:rPr lang="en-US" sz="1800" dirty="0">
                <a:latin typeface="+mn-lt"/>
              </a:rPr>
              <a:t>-Fresenius Stiftung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with the 5th cycle starting in summer 2025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1800" b="1" dirty="0">
                <a:latin typeface="+mn-lt"/>
              </a:rPr>
              <a:t>Funding of up to 10 projects per year</a:t>
            </a:r>
            <a:r>
              <a:rPr lang="en-US" sz="1800" dirty="0">
                <a:latin typeface="+mn-lt"/>
              </a:rPr>
              <a:t>, i.e.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Funding of 10 </a:t>
            </a:r>
            <a:r>
              <a:rPr lang="en-US" sz="1800" dirty="0">
                <a:latin typeface="+mn-lt"/>
              </a:rPr>
              <a:t>MD candidates per year by Else </a:t>
            </a:r>
            <a:r>
              <a:rPr lang="en-US" sz="1800" dirty="0" err="1">
                <a:latin typeface="+mn-lt"/>
              </a:rPr>
              <a:t>Kröner</a:t>
            </a:r>
            <a:r>
              <a:rPr lang="en-US" sz="1800" dirty="0">
                <a:latin typeface="+mn-lt"/>
              </a:rPr>
              <a:t>-Fresenius Stiftung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(1000 Euro/month, for 12 months</a:t>
            </a:r>
            <a:r>
              <a:rPr lang="en-US" sz="1800" dirty="0">
                <a:latin typeface="+mn-lt"/>
              </a:rPr>
              <a:t>; consumables: 9.500 Euro)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Funding of </a:t>
            </a:r>
            <a:r>
              <a:rPr lang="en-US" sz="1800" dirty="0">
                <a:latin typeface="+mn-lt"/>
              </a:rPr>
              <a:t>10 MSc candidates from </a:t>
            </a:r>
            <a:r>
              <a:rPr lang="en-US" sz="1800" dirty="0">
                <a:latin typeface="+mn-lt"/>
              </a:rPr>
              <a:t>informatics (</a:t>
            </a:r>
            <a:r>
              <a:rPr lang="en-US" sz="1800" dirty="0" smtClean="0">
                <a:latin typeface="+mn-lt"/>
              </a:rPr>
              <a:t>480 </a:t>
            </a:r>
            <a:r>
              <a:rPr lang="en-US" sz="1800" dirty="0">
                <a:latin typeface="+mn-lt"/>
              </a:rPr>
              <a:t>Euro/month, for 6 months)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Scientific projects related to digitalization of medicine/AI/Big Data in which two disciplines collaborate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Medical students from MHH, external students can be accepted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latin typeface="+mn-lt"/>
              </a:rPr>
              <a:t>Students of informatics </a:t>
            </a:r>
            <a:r>
              <a:rPr lang="en-US" sz="1800" dirty="0">
                <a:latin typeface="+mn-lt"/>
              </a:rPr>
              <a:t>or data science from MHH, LUH, TU Braunschweig, Hs-H, external students can be accepted</a:t>
            </a:r>
            <a:endParaRPr lang="en-US" sz="1600" dirty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de-DE" sz="889" b="1" dirty="0">
              <a:latin typeface="+mn-lt"/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/>
          <a:stretch/>
        </p:blipFill>
        <p:spPr bwMode="auto">
          <a:xfrm>
            <a:off x="0" y="56795"/>
            <a:ext cx="1375530" cy="94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844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789333" y="5568598"/>
            <a:ext cx="2370667" cy="336902"/>
          </a:xfrm>
        </p:spPr>
        <p:txBody>
          <a:bodyPr/>
          <a:lstStyle/>
          <a:p>
            <a:fld id="{89F6D84E-9789-4553-A13B-E47FD9A20048}" type="slidenum">
              <a:rPr lang="de-DE" smtClean="0"/>
              <a:t>3</a:t>
            </a:fld>
            <a:endParaRPr lang="de-DE"/>
          </a:p>
        </p:txBody>
      </p:sp>
      <p:sp>
        <p:nvSpPr>
          <p:cNvPr id="10" name="Multiplizieren 9"/>
          <p:cNvSpPr>
            <a:spLocks noChangeAspect="1"/>
          </p:cNvSpPr>
          <p:nvPr/>
        </p:nvSpPr>
        <p:spPr>
          <a:xfrm>
            <a:off x="967133" y="4152331"/>
            <a:ext cx="320000" cy="320000"/>
          </a:xfrm>
          <a:prstGeom prst="mathMultiply">
            <a:avLst>
              <a:gd name="adj1" fmla="val 8088"/>
            </a:avLst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1" name="Textfeld 10"/>
          <p:cNvSpPr txBox="1"/>
          <p:nvPr/>
        </p:nvSpPr>
        <p:spPr>
          <a:xfrm rot="5400000">
            <a:off x="138829" y="4180695"/>
            <a:ext cx="1440160" cy="263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de-DE" sz="1111" dirty="0" err="1">
                <a:solidFill>
                  <a:srgbClr val="FF0000"/>
                </a:solidFill>
                <a:sym typeface="Wingdings" panose="05000000000000000000" pitchFamily="2" charset="2"/>
              </a:rPr>
              <a:t>please</a:t>
            </a:r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111" dirty="0" err="1">
                <a:solidFill>
                  <a:srgbClr val="FF0000"/>
                </a:solidFill>
                <a:sym typeface="Wingdings" panose="05000000000000000000" pitchFamily="2" charset="2"/>
              </a:rPr>
              <a:t>move</a:t>
            </a:r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 (x) </a:t>
            </a:r>
            <a:endParaRPr lang="de-DE" sz="1111" dirty="0">
              <a:solidFill>
                <a:srgbClr val="FF0000"/>
              </a:solidFill>
            </a:endParaRPr>
          </a:p>
        </p:txBody>
      </p:sp>
      <p:sp>
        <p:nvSpPr>
          <p:cNvPr id="12" name="Multiplizieren 11"/>
          <p:cNvSpPr>
            <a:spLocks noChangeAspect="1"/>
          </p:cNvSpPr>
          <p:nvPr/>
        </p:nvSpPr>
        <p:spPr>
          <a:xfrm>
            <a:off x="4279911" y="4255887"/>
            <a:ext cx="320000" cy="320000"/>
          </a:xfrm>
          <a:prstGeom prst="mathMultiply">
            <a:avLst>
              <a:gd name="adj1" fmla="val 8088"/>
            </a:avLst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Textfeld 12"/>
          <p:cNvSpPr txBox="1"/>
          <p:nvPr/>
        </p:nvSpPr>
        <p:spPr>
          <a:xfrm rot="5400000">
            <a:off x="3451607" y="4284251"/>
            <a:ext cx="1440160" cy="263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de-DE" sz="1111" dirty="0" err="1">
                <a:solidFill>
                  <a:srgbClr val="FF0000"/>
                </a:solidFill>
                <a:sym typeface="Wingdings" panose="05000000000000000000" pitchFamily="2" charset="2"/>
              </a:rPr>
              <a:t>please</a:t>
            </a:r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111" dirty="0" err="1">
                <a:solidFill>
                  <a:srgbClr val="FF0000"/>
                </a:solidFill>
                <a:sym typeface="Wingdings" panose="05000000000000000000" pitchFamily="2" charset="2"/>
              </a:rPr>
              <a:t>move</a:t>
            </a:r>
            <a:r>
              <a:rPr lang="de-DE" sz="1111" dirty="0">
                <a:solidFill>
                  <a:srgbClr val="FF0000"/>
                </a:solidFill>
                <a:sym typeface="Wingdings" panose="05000000000000000000" pitchFamily="2" charset="2"/>
              </a:rPr>
              <a:t> (x) </a:t>
            </a:r>
            <a:endParaRPr lang="de-DE" sz="111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5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4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30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Optional statement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6D84E-9789-4553-A13B-E47FD9A20048}" type="slidenum">
              <a:rPr lang="de-DE" smtClean="0"/>
              <a:t>5</a:t>
            </a:fld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err="1"/>
              <a:t>If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agree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we</a:t>
            </a:r>
            <a:r>
              <a:rPr lang="de-DE" sz="1800" dirty="0"/>
              <a:t> </a:t>
            </a:r>
            <a:r>
              <a:rPr lang="de-DE" sz="1800" dirty="0" err="1"/>
              <a:t>share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contents</a:t>
            </a:r>
            <a:r>
              <a:rPr lang="de-DE" sz="1800" dirty="0"/>
              <a:t> of </a:t>
            </a:r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project</a:t>
            </a:r>
            <a:r>
              <a:rPr lang="de-DE" sz="1800" dirty="0"/>
              <a:t> </a:t>
            </a:r>
            <a:r>
              <a:rPr lang="de-DE" sz="1800" dirty="0" err="1"/>
              <a:t>idea</a:t>
            </a:r>
            <a:r>
              <a:rPr lang="de-DE" sz="1800" dirty="0"/>
              <a:t> (</a:t>
            </a:r>
            <a:r>
              <a:rPr lang="de-DE" sz="1800" dirty="0" err="1"/>
              <a:t>these</a:t>
            </a:r>
            <a:r>
              <a:rPr lang="de-DE" sz="1800" dirty="0"/>
              <a:t> </a:t>
            </a:r>
            <a:r>
              <a:rPr lang="de-DE" sz="1800" dirty="0" err="1"/>
              <a:t>slides</a:t>
            </a:r>
            <a:r>
              <a:rPr lang="de-DE" sz="1800" dirty="0"/>
              <a:t>) </a:t>
            </a:r>
            <a:r>
              <a:rPr lang="de-DE" sz="1800" dirty="0" err="1"/>
              <a:t>with</a:t>
            </a:r>
            <a:r>
              <a:rPr lang="de-DE" sz="1800" dirty="0"/>
              <a:t> all </a:t>
            </a:r>
            <a:r>
              <a:rPr lang="de-DE" sz="1800" dirty="0" err="1"/>
              <a:t>participants</a:t>
            </a:r>
            <a:r>
              <a:rPr lang="de-DE" sz="1800" dirty="0"/>
              <a:t> of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speed</a:t>
            </a:r>
            <a:r>
              <a:rPr lang="de-DE" sz="1800" dirty="0"/>
              <a:t> </a:t>
            </a:r>
            <a:r>
              <a:rPr lang="de-DE" sz="1800" dirty="0" err="1"/>
              <a:t>dating</a:t>
            </a:r>
            <a:r>
              <a:rPr lang="de-DE" sz="1800" dirty="0"/>
              <a:t> </a:t>
            </a:r>
            <a:r>
              <a:rPr lang="de-DE" sz="1800" dirty="0" err="1"/>
              <a:t>conference</a:t>
            </a:r>
            <a:r>
              <a:rPr lang="de-DE" sz="1800" dirty="0"/>
              <a:t> </a:t>
            </a:r>
            <a:r>
              <a:rPr lang="de-DE" sz="1800" dirty="0" err="1"/>
              <a:t>afterwards</a:t>
            </a:r>
            <a:r>
              <a:rPr lang="de-DE" sz="1800" dirty="0"/>
              <a:t>, </a:t>
            </a:r>
            <a:r>
              <a:rPr lang="de-DE" sz="1800" dirty="0" err="1"/>
              <a:t>please</a:t>
            </a:r>
            <a:r>
              <a:rPr lang="de-DE" sz="1800" dirty="0"/>
              <a:t> </a:t>
            </a:r>
            <a:r>
              <a:rPr lang="de-DE" sz="1800" b="1" dirty="0" err="1"/>
              <a:t>keep</a:t>
            </a:r>
            <a:r>
              <a:rPr lang="de-DE" sz="1800" dirty="0"/>
              <a:t> </a:t>
            </a:r>
            <a:r>
              <a:rPr lang="de-DE" sz="1800" b="1" dirty="0" err="1"/>
              <a:t>one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following</a:t>
            </a:r>
            <a:r>
              <a:rPr lang="de-DE" sz="1800" dirty="0"/>
              <a:t> </a:t>
            </a:r>
            <a:r>
              <a:rPr lang="de-DE" sz="1800" dirty="0" err="1"/>
              <a:t>statements</a:t>
            </a:r>
            <a:r>
              <a:rPr lang="de-DE" sz="1800" dirty="0"/>
              <a:t> </a:t>
            </a:r>
            <a:r>
              <a:rPr lang="de-DE" sz="1800" dirty="0" err="1"/>
              <a:t>here</a:t>
            </a:r>
            <a:r>
              <a:rPr lang="de-DE" sz="1800" dirty="0"/>
              <a:t>, </a:t>
            </a:r>
            <a:r>
              <a:rPr lang="de-DE" sz="1800" dirty="0" err="1"/>
              <a:t>otherwise</a:t>
            </a:r>
            <a:r>
              <a:rPr lang="de-DE" sz="1800" dirty="0"/>
              <a:t> </a:t>
            </a:r>
            <a:r>
              <a:rPr lang="de-DE" sz="1800" b="1" dirty="0" err="1"/>
              <a:t>delete</a:t>
            </a:r>
            <a:r>
              <a:rPr lang="de-DE" sz="1800" b="1" dirty="0"/>
              <a:t> </a:t>
            </a:r>
            <a:r>
              <a:rPr lang="de-DE" sz="1800" b="1" dirty="0" err="1"/>
              <a:t>both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b="1" dirty="0" err="1"/>
              <a:t>To</a:t>
            </a:r>
            <a:r>
              <a:rPr lang="de-DE" sz="1800" b="1" dirty="0"/>
              <a:t> </a:t>
            </a:r>
            <a:r>
              <a:rPr lang="de-DE" sz="1800" b="1" dirty="0" err="1"/>
              <a:t>share</a:t>
            </a:r>
            <a:r>
              <a:rPr lang="de-DE" sz="1800" b="1" dirty="0"/>
              <a:t> </a:t>
            </a:r>
            <a:r>
              <a:rPr lang="de-DE" sz="1800" b="1" dirty="0" err="1"/>
              <a:t>your</a:t>
            </a:r>
            <a:r>
              <a:rPr lang="de-DE" sz="1800" b="1" dirty="0"/>
              <a:t> </a:t>
            </a:r>
            <a:r>
              <a:rPr lang="de-DE" sz="1800" b="1" dirty="0" err="1"/>
              <a:t>contact</a:t>
            </a:r>
            <a:r>
              <a:rPr lang="de-DE" sz="1800" b="1" dirty="0"/>
              <a:t> </a:t>
            </a:r>
            <a:r>
              <a:rPr lang="de-DE" sz="1800" b="1" dirty="0" err="1"/>
              <a:t>details</a:t>
            </a:r>
            <a:r>
              <a:rPr lang="de-DE" sz="1800" b="1" dirty="0"/>
              <a:t> (</a:t>
            </a:r>
            <a:r>
              <a:rPr lang="de-DE" sz="1800" b="1" dirty="0" err="1"/>
              <a:t>only</a:t>
            </a:r>
            <a:r>
              <a:rPr lang="de-DE" sz="1800" b="1" dirty="0"/>
              <a:t> </a:t>
            </a:r>
            <a:r>
              <a:rPr lang="de-DE" sz="1800" b="1" dirty="0" err="1"/>
              <a:t>the</a:t>
            </a:r>
            <a:r>
              <a:rPr lang="de-DE" sz="1800" b="1" dirty="0"/>
              <a:t> </a:t>
            </a:r>
            <a:r>
              <a:rPr lang="de-DE" sz="1800" b="1" dirty="0" err="1"/>
              <a:t>first</a:t>
            </a:r>
            <a:r>
              <a:rPr lang="de-DE" sz="1800" b="1" dirty="0"/>
              <a:t> </a:t>
            </a:r>
            <a:r>
              <a:rPr lang="de-DE" sz="1800" b="1" dirty="0" err="1"/>
              <a:t>slide</a:t>
            </a:r>
            <a:r>
              <a:rPr lang="de-DE" sz="1800" b="1" dirty="0"/>
              <a:t> </a:t>
            </a:r>
            <a:r>
              <a:rPr lang="de-DE" sz="1800" b="1" dirty="0" err="1"/>
              <a:t>of</a:t>
            </a:r>
            <a:r>
              <a:rPr lang="de-DE" sz="1800" b="1" dirty="0"/>
              <a:t> </a:t>
            </a:r>
            <a:r>
              <a:rPr lang="de-DE" sz="1800" b="1" dirty="0" err="1"/>
              <a:t>this</a:t>
            </a:r>
            <a:r>
              <a:rPr lang="de-DE" sz="1800" b="1" dirty="0"/>
              <a:t> </a:t>
            </a:r>
            <a:r>
              <a:rPr lang="de-DE" sz="1800" b="1" dirty="0" err="1"/>
              <a:t>presentation</a:t>
            </a:r>
            <a:r>
              <a:rPr lang="de-DE" sz="1800" b="1" dirty="0"/>
              <a:t>)</a:t>
            </a:r>
          </a:p>
          <a:p>
            <a:r>
              <a:rPr lang="de-DE" sz="1800" dirty="0"/>
              <a:t>„I </a:t>
            </a:r>
            <a:r>
              <a:rPr lang="de-DE" sz="1800" dirty="0" err="1"/>
              <a:t>agree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forward</a:t>
            </a:r>
            <a:r>
              <a:rPr lang="de-DE" sz="1800" dirty="0"/>
              <a:t> </a:t>
            </a:r>
            <a:r>
              <a:rPr lang="de-DE" sz="1800" dirty="0" err="1"/>
              <a:t>my</a:t>
            </a:r>
            <a:r>
              <a:rPr lang="de-DE" sz="1800" dirty="0"/>
              <a:t> </a:t>
            </a:r>
            <a:r>
              <a:rPr lang="de-DE" sz="1800" dirty="0" err="1"/>
              <a:t>contact</a:t>
            </a:r>
            <a:r>
              <a:rPr lang="de-DE" sz="1800" dirty="0"/>
              <a:t> </a:t>
            </a:r>
            <a:r>
              <a:rPr lang="de-DE" sz="1800" dirty="0" err="1"/>
              <a:t>details</a:t>
            </a:r>
            <a:r>
              <a:rPr lang="de-DE" sz="1800" dirty="0"/>
              <a:t> </a:t>
            </a:r>
            <a:r>
              <a:rPr lang="de-DE" sz="1800" dirty="0" err="1"/>
              <a:t>including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email </a:t>
            </a:r>
            <a:r>
              <a:rPr lang="de-DE" sz="1800" dirty="0" err="1"/>
              <a:t>address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tentative </a:t>
            </a:r>
            <a:r>
              <a:rPr lang="de-DE" sz="1800" dirty="0" err="1"/>
              <a:t>project</a:t>
            </a:r>
            <a:r>
              <a:rPr lang="de-DE" sz="1800" dirty="0"/>
              <a:t> title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participants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speed</a:t>
            </a:r>
            <a:r>
              <a:rPr lang="de-DE" sz="1800" dirty="0"/>
              <a:t> </a:t>
            </a:r>
            <a:r>
              <a:rPr lang="de-DE" sz="1800" dirty="0" err="1"/>
              <a:t>dating</a:t>
            </a:r>
            <a:r>
              <a:rPr lang="de-DE" sz="1800" dirty="0"/>
              <a:t> </a:t>
            </a:r>
            <a:r>
              <a:rPr lang="de-DE" sz="1800" dirty="0" err="1"/>
              <a:t>conference</a:t>
            </a:r>
            <a:r>
              <a:rPr lang="de-DE" sz="1800" dirty="0"/>
              <a:t> via email.“ </a:t>
            </a:r>
          </a:p>
          <a:p>
            <a:pPr marL="0" indent="0">
              <a:buNone/>
            </a:pPr>
            <a:endParaRPr lang="de-DE" sz="1800" b="1" dirty="0"/>
          </a:p>
          <a:p>
            <a:pPr marL="0" indent="0">
              <a:buNone/>
            </a:pPr>
            <a:r>
              <a:rPr lang="de-DE" sz="1800" b="1" dirty="0"/>
              <a:t>To </a:t>
            </a:r>
            <a:r>
              <a:rPr lang="de-DE" sz="1800" b="1" dirty="0" err="1"/>
              <a:t>share</a:t>
            </a:r>
            <a:r>
              <a:rPr lang="de-DE" sz="1800" b="1" dirty="0"/>
              <a:t> </a:t>
            </a:r>
            <a:r>
              <a:rPr lang="de-DE" sz="1800" b="1" dirty="0" err="1"/>
              <a:t>your</a:t>
            </a:r>
            <a:r>
              <a:rPr lang="de-DE" sz="1800" b="1" dirty="0"/>
              <a:t> </a:t>
            </a:r>
            <a:r>
              <a:rPr lang="de-DE" sz="1800" b="1" dirty="0" err="1"/>
              <a:t>project</a:t>
            </a:r>
            <a:r>
              <a:rPr lang="de-DE" sz="1800" b="1" dirty="0"/>
              <a:t> </a:t>
            </a:r>
            <a:r>
              <a:rPr lang="de-DE" sz="1800" b="1" dirty="0" err="1"/>
              <a:t>idea</a:t>
            </a:r>
            <a:r>
              <a:rPr lang="de-DE" sz="1800" b="1" dirty="0"/>
              <a:t> (</a:t>
            </a:r>
            <a:r>
              <a:rPr lang="de-DE" sz="1800" b="1" dirty="0" err="1"/>
              <a:t>both</a:t>
            </a:r>
            <a:r>
              <a:rPr lang="de-DE" sz="1800" b="1" dirty="0"/>
              <a:t> </a:t>
            </a:r>
            <a:r>
              <a:rPr lang="de-DE" sz="1800" b="1" dirty="0" err="1"/>
              <a:t>slides</a:t>
            </a:r>
            <a:r>
              <a:rPr lang="de-DE" sz="1800" b="1" dirty="0"/>
              <a:t>) </a:t>
            </a:r>
            <a:r>
              <a:rPr lang="de-DE" sz="1800" dirty="0"/>
              <a:t>:</a:t>
            </a:r>
          </a:p>
          <a:p>
            <a:r>
              <a:rPr lang="de-DE" sz="1800" dirty="0"/>
              <a:t>„I </a:t>
            </a:r>
            <a:r>
              <a:rPr lang="de-DE" sz="1800" dirty="0" err="1"/>
              <a:t>agree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forward</a:t>
            </a:r>
            <a:r>
              <a:rPr lang="de-DE" sz="1800" dirty="0"/>
              <a:t> all </a:t>
            </a:r>
            <a:r>
              <a:rPr lang="de-DE" sz="1800" dirty="0" err="1"/>
              <a:t>information</a:t>
            </a:r>
            <a:r>
              <a:rPr lang="de-DE" sz="1800" dirty="0"/>
              <a:t> I </a:t>
            </a:r>
            <a:r>
              <a:rPr lang="de-DE" sz="1800" dirty="0" err="1"/>
              <a:t>provided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speed</a:t>
            </a:r>
            <a:r>
              <a:rPr lang="de-DE" sz="1800" dirty="0"/>
              <a:t> </a:t>
            </a:r>
            <a:r>
              <a:rPr lang="de-DE" sz="1800" dirty="0" err="1"/>
              <a:t>dating</a:t>
            </a:r>
            <a:r>
              <a:rPr lang="de-DE" sz="1800" dirty="0"/>
              <a:t> </a:t>
            </a:r>
            <a:r>
              <a:rPr lang="de-DE" sz="1800" dirty="0" err="1"/>
              <a:t>conference</a:t>
            </a:r>
            <a:r>
              <a:rPr lang="de-DE" sz="1800" dirty="0"/>
              <a:t> to </a:t>
            </a:r>
            <a:r>
              <a:rPr lang="de-DE" sz="1800" dirty="0" err="1"/>
              <a:t>its</a:t>
            </a:r>
            <a:r>
              <a:rPr lang="de-DE" sz="1800" dirty="0"/>
              <a:t> </a:t>
            </a:r>
            <a:r>
              <a:rPr lang="de-DE" sz="1800" dirty="0" err="1"/>
              <a:t>participants</a:t>
            </a:r>
            <a:r>
              <a:rPr lang="de-DE" sz="1800" dirty="0"/>
              <a:t> via email.“ </a:t>
            </a:r>
          </a:p>
        </p:txBody>
      </p:sp>
    </p:spTree>
    <p:extLst>
      <p:ext uri="{BB962C8B-B14F-4D97-AF65-F5344CB8AC3E}">
        <p14:creationId xmlns:p14="http://schemas.microsoft.com/office/powerpoint/2010/main" val="892639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Benutzerdefiniert</PresentationFormat>
  <Paragraphs>30</Paragraphs>
  <Slides>5</Slides>
  <Notes>1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Else Kröner-Graduate Program               Project Speed Dating Conference Program Year 5, 2025/26  </vt:lpstr>
      <vt:lpstr>EKFS Graduate Program Digital Transformation in Medicine (DigiStrucMed)</vt:lpstr>
      <vt:lpstr>PowerPoint-Präsentation</vt:lpstr>
      <vt:lpstr>PowerPoint-Präsentation</vt:lpstr>
      <vt:lpstr>Optional statement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Projektanbahnung DigiStrukmed</dc:title>
  <dc:creator>Heuser, Michael Prof. Dr.</dc:creator>
  <cp:lastModifiedBy>Alwie, Yasmine</cp:lastModifiedBy>
  <cp:revision>297</cp:revision>
  <cp:lastPrinted>2021-04-13T07:43:42Z</cp:lastPrinted>
  <dcterms:created xsi:type="dcterms:W3CDTF">2020-12-07T08:58:22Z</dcterms:created>
  <dcterms:modified xsi:type="dcterms:W3CDTF">2024-10-16T15:49:34Z</dcterms:modified>
</cp:coreProperties>
</file>