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7"/>
  </p:notesMasterIdLst>
  <p:sldIdLst>
    <p:sldId id="665" r:id="rId2"/>
    <p:sldId id="676" r:id="rId3"/>
    <p:sldId id="677" r:id="rId4"/>
    <p:sldId id="680" r:id="rId5"/>
    <p:sldId id="681" r:id="rId6"/>
  </p:sldIdLst>
  <p:sldSz cx="9144000" cy="5715000" type="screen16x10"/>
  <p:notesSz cx="7099300" cy="102346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3AEE1"/>
    <a:srgbClr val="F9B5A5"/>
    <a:srgbClr val="DEA29B"/>
    <a:srgbClr val="233977"/>
    <a:srgbClr val="FFE6DD"/>
    <a:srgbClr val="FF9975"/>
    <a:srgbClr val="F0DAD8"/>
    <a:srgbClr val="E0B5B0"/>
    <a:srgbClr val="FFCAB8"/>
    <a:srgbClr val="9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03" autoAdjust="0"/>
    <p:restoredTop sz="89715" autoAdjust="0"/>
  </p:normalViewPr>
  <p:slideViewPr>
    <p:cSldViewPr>
      <p:cViewPr varScale="1">
        <p:scale>
          <a:sx n="115" d="100"/>
          <a:sy n="115" d="100"/>
        </p:scale>
        <p:origin x="1026" y="114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714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021295" y="2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0ED7597C-B108-46C0-8F11-89B4E6ACEEE0}" type="datetimeFigureOut">
              <a:rPr lang="de-DE" smtClean="0"/>
              <a:pPr/>
              <a:t>13.11.2024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768350"/>
            <a:ext cx="613727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9721108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021295" y="9721108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92996533-44B6-4FD4-8E9D-38EBAF180D6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747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996533-44B6-4FD4-8E9D-38EBAF180D6E}" type="slidenum">
              <a:rPr lang="de-DE" smtClean="0"/>
              <a:pPr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31625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16A78F8-0EA0-4231-8132-EA0AF7D04FC8}" type="datetime1">
              <a:rPr lang="de-DE" smtClean="0"/>
              <a:pPr/>
              <a:t>13.11.2024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/>
          </a:p>
        </p:txBody>
      </p:sp>
      <p:sp>
        <p:nvSpPr>
          <p:cNvPr id="10" name="Rechteck 9"/>
          <p:cNvSpPr/>
          <p:nvPr userDrawn="1"/>
        </p:nvSpPr>
        <p:spPr>
          <a:xfrm>
            <a:off x="0" y="0"/>
            <a:ext cx="9144000" cy="45719"/>
          </a:xfrm>
          <a:prstGeom prst="rect">
            <a:avLst/>
          </a:prstGeom>
          <a:solidFill>
            <a:srgbClr val="2339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Rechteck 10"/>
          <p:cNvSpPr/>
          <p:nvPr userDrawn="1"/>
        </p:nvSpPr>
        <p:spPr>
          <a:xfrm>
            <a:off x="79929" y="5665812"/>
            <a:ext cx="9000000" cy="1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4047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85800" y="1273324"/>
            <a:ext cx="7772400" cy="1225021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Projektnummer und -titel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793604"/>
            <a:ext cx="6400800" cy="288032"/>
          </a:xfrm>
        </p:spPr>
        <p:txBody>
          <a:bodyPr>
            <a:noAutofit/>
          </a:bodyPr>
          <a:lstStyle>
            <a:lvl1pPr marL="0" indent="0" algn="ctr">
              <a:buNone/>
              <a:defRPr sz="1600" b="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Name Projektleitung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16A78F8-0EA0-4231-8132-EA0AF7D04FC8}" type="datetime1">
              <a:rPr lang="de-DE" smtClean="0"/>
              <a:pPr/>
              <a:t>13.11.2024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/>
          </a:p>
        </p:txBody>
      </p:sp>
      <p:sp>
        <p:nvSpPr>
          <p:cNvPr id="11" name="Rechteck 10"/>
          <p:cNvSpPr/>
          <p:nvPr userDrawn="1"/>
        </p:nvSpPr>
        <p:spPr>
          <a:xfrm>
            <a:off x="79929" y="5665812"/>
            <a:ext cx="9000000" cy="1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hteck 5"/>
          <p:cNvSpPr/>
          <p:nvPr userDrawn="1"/>
        </p:nvSpPr>
        <p:spPr>
          <a:xfrm>
            <a:off x="323528" y="553244"/>
            <a:ext cx="8496944" cy="4679133"/>
          </a:xfrm>
          <a:prstGeom prst="rect">
            <a:avLst/>
          </a:prstGeom>
          <a:noFill/>
          <a:ln>
            <a:solidFill>
              <a:srgbClr val="2339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1371600" y="3145532"/>
            <a:ext cx="6400800" cy="576263"/>
          </a:xfrm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de-DE"/>
              <a:t>Name Kollegiat/in</a:t>
            </a:r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1371600" y="4081463"/>
            <a:ext cx="6400800" cy="323850"/>
          </a:xfrm>
        </p:spPr>
        <p:txBody>
          <a:bodyPr>
            <a:noAutofit/>
          </a:bodyPr>
          <a:lstStyle>
            <a:lvl1pPr marL="0" indent="0" algn="ctr">
              <a:buNone/>
              <a:defRPr lang="de-DE" sz="1600" b="0" kern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de-DE"/>
              <a:t>Abteilung</a:t>
            </a:r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5" hasCustomPrompt="1"/>
          </p:nvPr>
        </p:nvSpPr>
        <p:spPr>
          <a:xfrm>
            <a:off x="1371600" y="4442643"/>
            <a:ext cx="6400800" cy="358775"/>
          </a:xfrm>
        </p:spPr>
        <p:txBody>
          <a:bodyPr>
            <a:normAutofit/>
          </a:bodyPr>
          <a:lstStyle>
            <a:lvl1pPr marL="0" indent="0" algn="ctr">
              <a:buNone/>
              <a:defRPr lang="de-DE" sz="1600" b="0" kern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de-DE"/>
              <a:t>Projektbeginn: Datum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31053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_GR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0" y="3558647"/>
            <a:ext cx="9144000" cy="2156353"/>
          </a:xfrm>
          <a:prstGeom prst="rect">
            <a:avLst/>
          </a:prstGeom>
          <a:solidFill>
            <a:srgbClr val="2339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3672418"/>
            <a:ext cx="7772400" cy="1135062"/>
          </a:xfrm>
        </p:spPr>
        <p:txBody>
          <a:bodyPr anchor="t"/>
          <a:lstStyle>
            <a:lvl1pPr algn="l">
              <a:defRPr sz="3600" b="1" cap="none" baseline="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13638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98E7-04BE-40D2-AE67-08274FD73829}" type="datetime1">
              <a:rPr lang="de-DE" smtClean="0"/>
              <a:pPr/>
              <a:t>13.11.2024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6D84E-9789-4553-A13B-E47FD9A20048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9" name="Rechteck 8"/>
          <p:cNvSpPr/>
          <p:nvPr userDrawn="1"/>
        </p:nvSpPr>
        <p:spPr>
          <a:xfrm>
            <a:off x="-792" y="3469"/>
            <a:ext cx="9144000" cy="45719"/>
          </a:xfrm>
          <a:prstGeom prst="rect">
            <a:avLst/>
          </a:prstGeom>
          <a:solidFill>
            <a:srgbClr val="2339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0285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bschnitts-_GR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0" y="2425451"/>
            <a:ext cx="9144000" cy="3289549"/>
          </a:xfrm>
          <a:prstGeom prst="rect">
            <a:avLst/>
          </a:prstGeom>
          <a:solidFill>
            <a:srgbClr val="2339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3145532"/>
            <a:ext cx="7772400" cy="1135062"/>
          </a:xfrm>
        </p:spPr>
        <p:txBody>
          <a:bodyPr anchor="t"/>
          <a:lstStyle>
            <a:lvl1pPr algn="ctr">
              <a:defRPr sz="3600" b="1" cap="none" baseline="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98E7-04BE-40D2-AE67-08274FD73829}" type="datetime1">
              <a:rPr lang="de-DE" smtClean="0"/>
              <a:pPr/>
              <a:t>13.11.2024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6D84E-9789-4553-A13B-E47FD9A20048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9" name="Rechteck 8"/>
          <p:cNvSpPr/>
          <p:nvPr userDrawn="1"/>
        </p:nvSpPr>
        <p:spPr>
          <a:xfrm>
            <a:off x="-792" y="3469"/>
            <a:ext cx="9144000" cy="45719"/>
          </a:xfrm>
          <a:prstGeom prst="rect">
            <a:avLst/>
          </a:prstGeom>
          <a:solidFill>
            <a:srgbClr val="2339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13"/>
          </p:nvPr>
        </p:nvSpPr>
        <p:spPr>
          <a:xfrm>
            <a:off x="685800" y="697260"/>
            <a:ext cx="7772400" cy="1135062"/>
          </a:xfrm>
        </p:spPr>
        <p:txBody>
          <a:bodyPr>
            <a:noAutofit/>
          </a:bodyPr>
          <a:lstStyle>
            <a:lvl1pPr marL="0" indent="0">
              <a:buNone/>
              <a:defRPr sz="3600"/>
            </a:lvl1pPr>
            <a:lvl2pPr>
              <a:defRPr sz="3600"/>
            </a:lvl2pPr>
            <a:lvl3pPr>
              <a:defRPr sz="3600"/>
            </a:lvl3pPr>
            <a:lvl4pPr>
              <a:defRPr sz="3600"/>
            </a:lvl4pPr>
            <a:lvl5pPr>
              <a:defRPr sz="3600"/>
            </a:lvl5pPr>
          </a:lstStyle>
          <a:p>
            <a:pPr lvl="0"/>
            <a:r>
              <a:rPr lang="de-DE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4171760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el und Inhalt_bl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866"/>
            <a:ext cx="8229600" cy="468394"/>
          </a:xfrm>
        </p:spPr>
        <p:txBody>
          <a:bodyPr>
            <a:noAutofit/>
          </a:bodyPr>
          <a:lstStyle>
            <a:lvl1pPr algn="ctr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985291"/>
            <a:ext cx="8229600" cy="4119845"/>
          </a:xfrm>
        </p:spPr>
        <p:txBody>
          <a:bodyPr>
            <a:normAutofit/>
          </a:bodyPr>
          <a:lstStyle>
            <a:lvl1pPr>
              <a:spcAft>
                <a:spcPts val="600"/>
              </a:spcAft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Aft>
                <a:spcPts val="600"/>
              </a:spcAft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Aft>
                <a:spcPts val="600"/>
              </a:spcAft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Aft>
                <a:spcPts val="600"/>
              </a:spcAft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Aft>
                <a:spcPts val="600"/>
              </a:spcAft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987BE-FE6C-46D0-B55D-B9E7C1A016D4}" type="datetime1">
              <a:rPr lang="de-DE" smtClean="0"/>
              <a:pPr/>
              <a:t>13.11.2024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6D84E-9789-4553-A13B-E47FD9A20048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8" name="Rechteck 7"/>
          <p:cNvSpPr/>
          <p:nvPr userDrawn="1"/>
        </p:nvSpPr>
        <p:spPr>
          <a:xfrm>
            <a:off x="-792" y="3469"/>
            <a:ext cx="9144000" cy="4571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Rechteck 8"/>
          <p:cNvSpPr/>
          <p:nvPr userDrawn="1"/>
        </p:nvSpPr>
        <p:spPr>
          <a:xfrm>
            <a:off x="0" y="5215273"/>
            <a:ext cx="9144000" cy="14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2782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52B2BE-D46D-486D-B482-F0E65AC378B3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52155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el und Inhalt_bl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228866"/>
            <a:ext cx="8229600" cy="468394"/>
          </a:xfrm>
        </p:spPr>
        <p:txBody>
          <a:bodyPr>
            <a:noAutofit/>
          </a:bodyPr>
          <a:lstStyle>
            <a:lvl1pPr algn="ctr">
              <a:defRPr sz="2000" b="1" baseline="0"/>
            </a:lvl1pPr>
          </a:lstStyle>
          <a:p>
            <a:r>
              <a:rPr lang="de-DE"/>
              <a:t>Title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987BE-FE6C-46D0-B55D-B9E7C1A016D4}" type="datetime1">
              <a:rPr lang="de-DE" smtClean="0"/>
              <a:pPr/>
              <a:t>13.11.2024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6D84E-9789-4553-A13B-E47FD9A20048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8" name="Rechteck 7"/>
          <p:cNvSpPr/>
          <p:nvPr userDrawn="1"/>
        </p:nvSpPr>
        <p:spPr>
          <a:xfrm>
            <a:off x="-792" y="3469"/>
            <a:ext cx="9144000" cy="45719"/>
          </a:xfrm>
          <a:prstGeom prst="rect">
            <a:avLst/>
          </a:prstGeom>
          <a:solidFill>
            <a:srgbClr val="233977"/>
          </a:solidFill>
          <a:ln w="9525">
            <a:solidFill>
              <a:srgbClr val="2339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Rechteck 8"/>
          <p:cNvSpPr/>
          <p:nvPr userDrawn="1"/>
        </p:nvSpPr>
        <p:spPr>
          <a:xfrm>
            <a:off x="0" y="5215273"/>
            <a:ext cx="9144000" cy="14400"/>
          </a:xfrm>
          <a:prstGeom prst="rect">
            <a:avLst/>
          </a:prstGeom>
          <a:solidFill>
            <a:srgbClr val="2339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/>
          </p:nvPr>
        </p:nvSpPr>
        <p:spPr>
          <a:xfrm>
            <a:off x="457200" y="769938"/>
            <a:ext cx="8229600" cy="43910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296867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28866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333501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B197B1-4D83-408E-ABCB-71EA9A12B7F0}" type="datetime1">
              <a:rPr lang="de-DE" smtClean="0"/>
              <a:pPr/>
              <a:t>13.11.2024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F6D84E-9789-4553-A13B-E47FD9A2004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9156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93" r:id="rId2"/>
    <p:sldLayoutId id="2147483651" r:id="rId3"/>
    <p:sldLayoutId id="2147483691" r:id="rId4"/>
    <p:sldLayoutId id="2147483689" r:id="rId5"/>
    <p:sldLayoutId id="2147483692" r:id="rId6"/>
    <p:sldLayoutId id="2147483694" r:id="rId7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jpe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hh.de/hbrs/digistrucmed/projekte" TargetMode="Externa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6.pn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12" Type="http://schemas.openxmlformats.org/officeDocument/2006/relationships/image" Target="../media/image9.png"/><Relationship Id="rId2" Type="http://schemas.openxmlformats.org/officeDocument/2006/relationships/hyperlink" Target="https://www.mhh.de/hbrs/digistrucmed" TargetMode="Externa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5.jpeg"/><Relationship Id="rId11" Type="http://schemas.openxmlformats.org/officeDocument/2006/relationships/image" Target="../media/image8.jpeg"/><Relationship Id="rId5" Type="http://schemas.openxmlformats.org/officeDocument/2006/relationships/image" Target="../media/image3.png"/><Relationship Id="rId10" Type="http://schemas.openxmlformats.org/officeDocument/2006/relationships/image" Target="../media/image7.png"/><Relationship Id="rId4" Type="http://schemas.openxmlformats.org/officeDocument/2006/relationships/image" Target="../media/image14.pn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6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75"/>
          <a:stretch/>
        </p:blipFill>
        <p:spPr bwMode="auto">
          <a:xfrm>
            <a:off x="174553" y="122915"/>
            <a:ext cx="941064" cy="6444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6" name="Gruppieren 45"/>
          <p:cNvGrpSpPr/>
          <p:nvPr/>
        </p:nvGrpSpPr>
        <p:grpSpPr>
          <a:xfrm rot="514849">
            <a:off x="7744879" y="88684"/>
            <a:ext cx="1362500" cy="968949"/>
            <a:chOff x="7924662" y="20603"/>
            <a:chExt cx="1362500" cy="968949"/>
          </a:xfrm>
        </p:grpSpPr>
        <p:sp>
          <p:nvSpPr>
            <p:cNvPr id="44" name="Abgerundetes Rechteck 43"/>
            <p:cNvSpPr/>
            <p:nvPr/>
          </p:nvSpPr>
          <p:spPr>
            <a:xfrm rot="1536635">
              <a:off x="7924662" y="166230"/>
              <a:ext cx="1362500" cy="823322"/>
            </a:xfrm>
            <a:prstGeom prst="roundRect">
              <a:avLst>
                <a:gd name="adj" fmla="val 6912"/>
              </a:avLst>
            </a:prstGeom>
            <a:solidFill>
              <a:srgbClr val="233977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Aft>
                  <a:spcPts val="600"/>
                </a:spcAft>
              </a:pPr>
              <a:endParaRPr lang="de-DE" sz="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>
                <a:spcAft>
                  <a:spcPts val="600"/>
                </a:spcAft>
              </a:pPr>
              <a:endParaRPr lang="de-DE" sz="105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>
                <a:spcAft>
                  <a:spcPts val="600"/>
                </a:spcAft>
              </a:pPr>
              <a:r>
                <a:rPr lang="de-DE" sz="105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  <a:r>
                <a:rPr lang="de-DE" sz="105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 Jahrgang</a:t>
              </a:r>
              <a:endParaRPr lang="de-DE" sz="105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de-DE" sz="105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Beginn ab 1.6.25</a:t>
              </a:r>
              <a:endParaRPr lang="de-DE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de-DE" sz="105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bis </a:t>
              </a:r>
              <a:r>
                <a:rPr lang="de-DE" sz="105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1.2.26 möglich</a:t>
              </a:r>
            </a:p>
            <a:p>
              <a:pPr algn="ctr"/>
              <a:endParaRPr lang="de-DE" sz="105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de-DE" sz="105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45" name="Grafik 44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40867" y="20603"/>
              <a:ext cx="539603" cy="507564"/>
            </a:xfrm>
            <a:prstGeom prst="rect">
              <a:avLst/>
            </a:prstGeom>
          </p:spPr>
        </p:pic>
      </p:grpSp>
      <p:grpSp>
        <p:nvGrpSpPr>
          <p:cNvPr id="5" name="Gruppieren 4"/>
          <p:cNvGrpSpPr/>
          <p:nvPr/>
        </p:nvGrpSpPr>
        <p:grpSpPr>
          <a:xfrm>
            <a:off x="312587" y="5049016"/>
            <a:ext cx="8535506" cy="617644"/>
            <a:chOff x="312587" y="5049016"/>
            <a:chExt cx="8535506" cy="617644"/>
          </a:xfrm>
        </p:grpSpPr>
        <p:pic>
          <p:nvPicPr>
            <p:cNvPr id="13" name="Picture 6" descr="Peter L. Reichertz Institut für Medizinische Informatik: PLRI"/>
            <p:cNvPicPr>
              <a:picLocks noChangeAspect="1" noChangeArrowheads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050" b="10442"/>
            <a:stretch/>
          </p:blipFill>
          <p:spPr bwMode="auto">
            <a:xfrm>
              <a:off x="2483768" y="5268114"/>
              <a:ext cx="1046189" cy="39349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Picture 5" descr="Datei:Leibniz-Universität Hannover.svg"/>
            <p:cNvPicPr>
              <a:picLocks noChangeAspect="1" noChangeArrowheads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" b="6546"/>
            <a:stretch/>
          </p:blipFill>
          <p:spPr bwMode="auto">
            <a:xfrm>
              <a:off x="3726670" y="5266026"/>
              <a:ext cx="1287266" cy="3976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" name="Picture 2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94915" y="5263062"/>
              <a:ext cx="953178" cy="4035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" name="Picture 11" descr="Datei:Siegel TU Braunschweig transparent.svg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14696" y="5281988"/>
              <a:ext cx="985925" cy="36574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9" name="Grafik 18"/>
            <p:cNvPicPr>
              <a:picLocks noChangeAspect="1"/>
            </p:cNvPicPr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6997334" y="5268114"/>
              <a:ext cx="700870" cy="393494"/>
            </a:xfrm>
            <a:prstGeom prst="rect">
              <a:avLst/>
            </a:prstGeom>
          </p:spPr>
        </p:pic>
        <p:pic>
          <p:nvPicPr>
            <p:cNvPr id="20" name="Grafik 19" descr="https://www.mhh.de/fileadmin/mhh/hannover-biomedical-research-school/HBRS/Bilder/HBRSlogocorporateklein.jpg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2587" y="5049016"/>
              <a:ext cx="587005" cy="48669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3" name="Picture 2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5184" y="5308406"/>
              <a:ext cx="1298267" cy="3129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9" name="Titel 1"/>
          <p:cNvSpPr>
            <a:spLocks noGrp="1"/>
          </p:cNvSpPr>
          <p:nvPr>
            <p:ph type="title"/>
          </p:nvPr>
        </p:nvSpPr>
        <p:spPr>
          <a:xfrm>
            <a:off x="457200" y="211380"/>
            <a:ext cx="8229600" cy="485879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de-DE" sz="1200" dirty="0" smtClean="0"/>
              <a:t/>
            </a:r>
            <a:br>
              <a:rPr lang="de-DE" sz="1200" dirty="0" smtClean="0"/>
            </a:br>
            <a:r>
              <a:rPr lang="de-DE" sz="1200" dirty="0" smtClean="0"/>
              <a:t>Else Kröner-Graduiertenkolleg</a:t>
            </a:r>
            <a:r>
              <a:rPr lang="de-DE" sz="100" dirty="0"/>
              <a:t/>
            </a:r>
            <a:br>
              <a:rPr lang="de-DE" sz="100" dirty="0"/>
            </a:br>
            <a:r>
              <a:rPr lang="de-DE" sz="100" dirty="0"/>
              <a:t/>
            </a:r>
            <a:br>
              <a:rPr lang="de-DE" sz="100" dirty="0"/>
            </a:br>
            <a:r>
              <a:rPr lang="de-DE" dirty="0" smtClean="0">
                <a:solidFill>
                  <a:srgbClr val="233977"/>
                </a:solidFill>
              </a:rPr>
              <a:t>DigiStrucMed</a:t>
            </a:r>
            <a:br>
              <a:rPr lang="de-DE" dirty="0" smtClean="0">
                <a:solidFill>
                  <a:srgbClr val="233977"/>
                </a:solidFill>
              </a:rPr>
            </a:br>
            <a:r>
              <a:rPr lang="de-DE" sz="1100" dirty="0" smtClean="0">
                <a:solidFill>
                  <a:srgbClr val="233977"/>
                </a:solidFill>
              </a:rPr>
              <a:t>- Informationen für Informatikstudierende - </a:t>
            </a:r>
            <a:endParaRPr lang="de-DE" sz="1200" b="0" dirty="0">
              <a:solidFill>
                <a:srgbClr val="233977"/>
              </a:solidFill>
            </a:endParaRPr>
          </a:p>
        </p:txBody>
      </p:sp>
      <p:pic>
        <p:nvPicPr>
          <p:cNvPr id="40" name="Grafik 39"/>
          <p:cNvPicPr>
            <a:picLocks noChangeAspect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26" t="24272" r="17991" b="25652"/>
          <a:stretch/>
        </p:blipFill>
        <p:spPr>
          <a:xfrm>
            <a:off x="1022731" y="122915"/>
            <a:ext cx="842746" cy="644452"/>
          </a:xfrm>
          <a:prstGeom prst="rect">
            <a:avLst/>
          </a:prstGeom>
          <a:ln w="9525">
            <a:noFill/>
          </a:ln>
        </p:spPr>
      </p:pic>
      <p:sp>
        <p:nvSpPr>
          <p:cNvPr id="42" name="Rechteck 41"/>
          <p:cNvSpPr/>
          <p:nvPr/>
        </p:nvSpPr>
        <p:spPr>
          <a:xfrm>
            <a:off x="6678850" y="4967062"/>
            <a:ext cx="242965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de-DE" sz="900" b="1" dirty="0" smtClean="0">
                <a:solidFill>
                  <a:srgbClr val="23397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Eine Kooperation zwischen:</a:t>
            </a:r>
            <a:endParaRPr lang="de-DE" sz="900" b="1" dirty="0">
              <a:solidFill>
                <a:srgbClr val="23397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5" name="Grafik 94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5433" y="5305772"/>
            <a:ext cx="526687" cy="324392"/>
          </a:xfrm>
          <a:prstGeom prst="rect">
            <a:avLst/>
          </a:prstGeom>
        </p:spPr>
      </p:pic>
      <p:sp>
        <p:nvSpPr>
          <p:cNvPr id="4" name="Textplatzhalter 3"/>
          <p:cNvSpPr>
            <a:spLocks noGrp="1"/>
          </p:cNvSpPr>
          <p:nvPr>
            <p:ph type="body" sz="quarter" idx="13"/>
          </p:nvPr>
        </p:nvSpPr>
        <p:spPr>
          <a:xfrm>
            <a:off x="192586" y="1190650"/>
            <a:ext cx="4720673" cy="37882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1200" b="1" dirty="0"/>
              <a:t>Über das Programm</a:t>
            </a:r>
          </a:p>
          <a:p>
            <a:pPr>
              <a:spcBef>
                <a:spcPts val="600"/>
              </a:spcBef>
            </a:pPr>
            <a:r>
              <a:rPr lang="de-DE" sz="1200" dirty="0" smtClean="0"/>
              <a:t>Ein </a:t>
            </a:r>
            <a:r>
              <a:rPr lang="de-DE" sz="1200" dirty="0"/>
              <a:t>strukturiertes Ausbildungsprogramm zur Förderung der Kooperation zwischen Medizin und </a:t>
            </a:r>
            <a:r>
              <a:rPr lang="de-DE" sz="1200" dirty="0" smtClean="0"/>
              <a:t>Informatik</a:t>
            </a:r>
          </a:p>
          <a:p>
            <a:pPr>
              <a:spcBef>
                <a:spcPts val="600"/>
              </a:spcBef>
            </a:pPr>
            <a:r>
              <a:rPr lang="de-DE" sz="1200" dirty="0"/>
              <a:t>Spannende, praxisrelevante Projekte im Themenbereich </a:t>
            </a:r>
            <a:r>
              <a:rPr lang="de-DE" sz="1200" b="1" dirty="0"/>
              <a:t>Digitale Transformation in der Medizin</a:t>
            </a:r>
          </a:p>
          <a:p>
            <a:pPr>
              <a:spcBef>
                <a:spcPts val="600"/>
              </a:spcBef>
            </a:pPr>
            <a:r>
              <a:rPr lang="de-DE" sz="1200" dirty="0" smtClean="0"/>
              <a:t>Gemeinsame </a:t>
            </a:r>
            <a:r>
              <a:rPr lang="de-DE" sz="1200" b="1" dirty="0"/>
              <a:t>Abschlussarbeiten</a:t>
            </a:r>
            <a:r>
              <a:rPr lang="de-DE" sz="1200" dirty="0"/>
              <a:t> für: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1200" dirty="0"/>
              <a:t>Promovierende der Humanmedizin (12 Monate)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de-DE" sz="1200" dirty="0"/>
              <a:t>Masterstudierende der </a:t>
            </a:r>
            <a:r>
              <a:rPr lang="de-DE" sz="1200" dirty="0" smtClean="0"/>
              <a:t>Informatik, Datenwissenschaft und verwandter Studiengänge </a:t>
            </a:r>
            <a:r>
              <a:rPr lang="de-DE" sz="1200" dirty="0"/>
              <a:t>(6 Monate)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de-DE" sz="1200" b="1" dirty="0" err="1" smtClean="0"/>
              <a:t>Benefits</a:t>
            </a:r>
            <a:endParaRPr lang="de-DE" sz="1200" b="1" dirty="0"/>
          </a:p>
          <a:p>
            <a:pPr>
              <a:spcBef>
                <a:spcPts val="600"/>
              </a:spcBef>
            </a:pPr>
            <a:r>
              <a:rPr lang="de-DE" sz="1200" dirty="0"/>
              <a:t>Eine monatliche finanzielle </a:t>
            </a:r>
            <a:r>
              <a:rPr lang="de-DE" sz="1200" dirty="0" smtClean="0"/>
              <a:t>Unterstützung (</a:t>
            </a:r>
            <a:r>
              <a:rPr lang="de-DE" sz="1200" b="1" dirty="0" smtClean="0"/>
              <a:t>ca. 480 Euro</a:t>
            </a:r>
            <a:r>
              <a:rPr lang="de-DE" sz="1200" b="1" dirty="0"/>
              <a:t> </a:t>
            </a:r>
            <a:r>
              <a:rPr lang="de-DE" sz="1200" b="1" dirty="0" smtClean="0"/>
              <a:t>pro Monat</a:t>
            </a:r>
            <a:r>
              <a:rPr lang="de-DE" sz="1200" dirty="0" smtClean="0"/>
              <a:t>) und </a:t>
            </a:r>
            <a:r>
              <a:rPr lang="de-DE" sz="1200" dirty="0"/>
              <a:t>eine </a:t>
            </a:r>
            <a:r>
              <a:rPr lang="de-DE" sz="1200" b="1" dirty="0"/>
              <a:t>enge wissenschaftliche Betreuung </a:t>
            </a:r>
            <a:r>
              <a:rPr lang="de-DE" sz="1200" dirty="0"/>
              <a:t>werden gestellt,</a:t>
            </a:r>
          </a:p>
          <a:p>
            <a:pPr>
              <a:spcBef>
                <a:spcPts val="600"/>
              </a:spcBef>
            </a:pPr>
            <a:r>
              <a:rPr lang="de-DE" sz="1200" b="1" dirty="0"/>
              <a:t>Projektveranstaltungen</a:t>
            </a:r>
            <a:r>
              <a:rPr lang="de-DE" sz="1200" dirty="0"/>
              <a:t> im Plenum und </a:t>
            </a:r>
            <a:r>
              <a:rPr lang="de-DE" sz="1200" dirty="0" smtClean="0"/>
              <a:t>begleitende </a:t>
            </a:r>
            <a:r>
              <a:rPr lang="de-DE" sz="1200" b="1" dirty="0" smtClean="0"/>
              <a:t>Lehrveranstaltungen zu Hard- wie auch Soft-Skills </a:t>
            </a:r>
            <a:r>
              <a:rPr lang="de-DE" sz="1200" dirty="0"/>
              <a:t>bilden das Rahmenprogramm</a:t>
            </a:r>
            <a:r>
              <a:rPr lang="de-DE" sz="1200" dirty="0" smtClean="0"/>
              <a:t>.</a:t>
            </a:r>
          </a:p>
          <a:p>
            <a:pPr marL="0" indent="0">
              <a:spcBef>
                <a:spcPts val="600"/>
              </a:spcBef>
              <a:buNone/>
            </a:pPr>
            <a:endParaRPr lang="de-DE" sz="1200" dirty="0"/>
          </a:p>
          <a:p>
            <a:pPr>
              <a:lnSpc>
                <a:spcPct val="120000"/>
              </a:lnSpc>
            </a:pPr>
            <a:endParaRPr lang="de-DE" sz="1200" dirty="0"/>
          </a:p>
        </p:txBody>
      </p:sp>
      <p:pic>
        <p:nvPicPr>
          <p:cNvPr id="21" name="Grafik 20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74928" y="1450982"/>
            <a:ext cx="4206185" cy="2871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1411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6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75"/>
          <a:stretch/>
        </p:blipFill>
        <p:spPr bwMode="auto">
          <a:xfrm>
            <a:off x="174553" y="122915"/>
            <a:ext cx="725039" cy="4965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400" dirty="0" smtClean="0"/>
              <a:t>Aktuell bearbeitete Projekte (laufender 4. </a:t>
            </a:r>
            <a:r>
              <a:rPr lang="de-DE" sz="1400" dirty="0"/>
              <a:t>Jahrgang </a:t>
            </a:r>
            <a:r>
              <a:rPr lang="de-DE" sz="1400" dirty="0" smtClean="0"/>
              <a:t>2024/25, 10 Projekte)</a:t>
            </a:r>
            <a:endParaRPr lang="de-DE" sz="1400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6D84E-9789-4553-A13B-E47FD9A20048}" type="slidenum">
              <a:rPr lang="de-DE" smtClean="0"/>
              <a:t>2</a:t>
            </a:fld>
            <a:endParaRPr lang="de-DE"/>
          </a:p>
        </p:txBody>
      </p:sp>
      <p:sp>
        <p:nvSpPr>
          <p:cNvPr id="5" name="Abgerundetes Rechteck 4"/>
          <p:cNvSpPr/>
          <p:nvPr/>
        </p:nvSpPr>
        <p:spPr>
          <a:xfrm>
            <a:off x="275584" y="913420"/>
            <a:ext cx="4248472" cy="1224000"/>
          </a:xfrm>
          <a:prstGeom prst="roundRect">
            <a:avLst>
              <a:gd name="adj" fmla="val 1771"/>
            </a:avLst>
          </a:prstGeom>
          <a:noFill/>
          <a:ln>
            <a:solidFill>
              <a:srgbClr val="1F49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>
              <a:spcAft>
                <a:spcPts val="300"/>
              </a:spcAft>
            </a:pPr>
            <a:r>
              <a:rPr lang="en-US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11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01 </a:t>
            </a:r>
            <a:r>
              <a:rPr lang="en-US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Computerized interpretation of fetal heart rate during labor including clinical </a:t>
            </a:r>
            <a:r>
              <a:rPr lang="en-US" sz="11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parameters</a:t>
            </a:r>
          </a:p>
          <a:p>
            <a:pPr>
              <a:spcAft>
                <a:spcPts val="300"/>
              </a:spcAft>
            </a:pPr>
            <a:r>
              <a:rPr lang="en-US" sz="11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PD Dr. med. </a:t>
            </a:r>
            <a:r>
              <a:rPr lang="en-US" sz="11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Lars Brodowski, Gynecology </a:t>
            </a:r>
            <a:r>
              <a:rPr lang="en-US" sz="11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11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Obstetrics, </a:t>
            </a:r>
            <a:r>
              <a:rPr lang="en-US" sz="11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Hannover Medical </a:t>
            </a:r>
            <a:r>
              <a:rPr lang="en-US" sz="11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School</a:t>
            </a:r>
            <a:endParaRPr lang="en-US" sz="11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Abgerundetes Rechteck 5"/>
          <p:cNvSpPr/>
          <p:nvPr/>
        </p:nvSpPr>
        <p:spPr>
          <a:xfrm>
            <a:off x="4602720" y="3505572"/>
            <a:ext cx="4248472" cy="1224000"/>
          </a:xfrm>
          <a:prstGeom prst="roundRect">
            <a:avLst>
              <a:gd name="adj" fmla="val 1771"/>
            </a:avLst>
          </a:prstGeom>
          <a:noFill/>
          <a:ln>
            <a:solidFill>
              <a:srgbClr val="83AE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 lvl="0">
              <a:spcAft>
                <a:spcPts val="300"/>
              </a:spcAft>
            </a:pPr>
            <a:r>
              <a:rPr lang="en-US" sz="11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P06 </a:t>
            </a:r>
            <a:r>
              <a:rPr lang="en-US" sz="11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Implementation of an AI-supported mental health app in </a:t>
            </a:r>
            <a:r>
              <a:rPr lang="en-US" sz="11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psychocardiology</a:t>
            </a:r>
            <a:endParaRPr lang="en-US" sz="11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spcAft>
                <a:spcPts val="300"/>
              </a:spcAft>
            </a:pPr>
            <a:r>
              <a:rPr lang="en-US" sz="1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Prof. Dr. Med. Kai G. Kahl, Department of Psychiatry, Social Psychiatry and Psychotherapy, Hannover Medical School</a:t>
            </a:r>
          </a:p>
        </p:txBody>
      </p:sp>
      <p:sp>
        <p:nvSpPr>
          <p:cNvPr id="7" name="Abgerundetes Rechteck 6"/>
          <p:cNvSpPr/>
          <p:nvPr/>
        </p:nvSpPr>
        <p:spPr>
          <a:xfrm>
            <a:off x="275584" y="2215158"/>
            <a:ext cx="4248472" cy="1224000"/>
          </a:xfrm>
          <a:prstGeom prst="roundRect">
            <a:avLst>
              <a:gd name="adj" fmla="val 1771"/>
            </a:avLst>
          </a:prstGeom>
          <a:noFill/>
          <a:ln>
            <a:solidFill>
              <a:srgbClr val="83AE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>
              <a:spcAft>
                <a:spcPts val="300"/>
              </a:spcAft>
            </a:pPr>
            <a:r>
              <a:rPr lang="en-US" sz="11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P02 </a:t>
            </a:r>
            <a:r>
              <a:rPr lang="en-US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Development, </a:t>
            </a:r>
            <a:r>
              <a:rPr lang="en-US" sz="11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feasability</a:t>
            </a:r>
            <a:r>
              <a:rPr lang="en-US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usability of a generic and secure application backed by a large language model with focus on patient education in patients with implantable defibrillators and heart </a:t>
            </a:r>
            <a:r>
              <a:rPr lang="en-US" sz="11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failure</a:t>
            </a:r>
            <a:endParaRPr lang="en-US" sz="11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300"/>
              </a:spcAft>
            </a:pPr>
            <a:r>
              <a:rPr lang="en-US" sz="10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Prof. Dr. David Duncker, Hannover Heart Rhythm Center, Department oft Cardiology and Angiology, Hannover Medical School</a:t>
            </a:r>
          </a:p>
        </p:txBody>
      </p:sp>
      <p:sp>
        <p:nvSpPr>
          <p:cNvPr id="13" name="Abgerundetes Rechteck 12"/>
          <p:cNvSpPr/>
          <p:nvPr/>
        </p:nvSpPr>
        <p:spPr>
          <a:xfrm>
            <a:off x="275584" y="3505572"/>
            <a:ext cx="4248472" cy="1224000"/>
          </a:xfrm>
          <a:prstGeom prst="roundRect">
            <a:avLst>
              <a:gd name="adj" fmla="val 1771"/>
            </a:avLst>
          </a:prstGeom>
          <a:noFill/>
          <a:ln>
            <a:solidFill>
              <a:srgbClr val="1F49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>
              <a:spcAft>
                <a:spcPts val="300"/>
              </a:spcAft>
            </a:pPr>
            <a:r>
              <a:rPr lang="de-DE" sz="11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P03 </a:t>
            </a:r>
            <a:r>
              <a:rPr lang="de-DE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Algorithm development using machine learning to distinguish between tics and functional tic-like movements in videos</a:t>
            </a:r>
            <a:endParaRPr lang="de-DE" sz="11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300"/>
              </a:spcAft>
            </a:pPr>
            <a:r>
              <a:rPr lang="en-US" sz="10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Prof. Dr. Kirsten Müller-</a:t>
            </a:r>
            <a:r>
              <a:rPr lang="en-US" sz="100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Vahl</a:t>
            </a:r>
            <a:r>
              <a:rPr lang="en-US" sz="10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Clinic of Psychiatry, Social Psychiatry and Psychotherapy, Hannover Medical School</a:t>
            </a:r>
          </a:p>
        </p:txBody>
      </p:sp>
      <p:sp>
        <p:nvSpPr>
          <p:cNvPr id="19" name="Abgerundetes Rechteck 18"/>
          <p:cNvSpPr/>
          <p:nvPr/>
        </p:nvSpPr>
        <p:spPr>
          <a:xfrm>
            <a:off x="4602720" y="2215158"/>
            <a:ext cx="4248472" cy="1224000"/>
          </a:xfrm>
          <a:prstGeom prst="roundRect">
            <a:avLst>
              <a:gd name="adj" fmla="val 1771"/>
            </a:avLst>
          </a:prstGeom>
          <a:noFill/>
          <a:ln>
            <a:solidFill>
              <a:srgbClr val="1F49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 lvl="0">
              <a:spcAft>
                <a:spcPts val="300"/>
              </a:spcAft>
            </a:pPr>
            <a:r>
              <a:rPr lang="de-DE" sz="11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P05 </a:t>
            </a:r>
            <a:r>
              <a:rPr lang="de-DE" sz="11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11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Individualizing HCC surveillance based on an integrative systems medicine approach</a:t>
            </a:r>
          </a:p>
          <a:p>
            <a:pPr lvl="0">
              <a:spcAft>
                <a:spcPts val="300"/>
              </a:spcAft>
            </a:pPr>
            <a:r>
              <a:rPr lang="de-DE" sz="1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Prof. Dr. med. Markus Cornberg, </a:t>
            </a:r>
            <a:r>
              <a:rPr lang="de-DE" sz="10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Centre</a:t>
            </a:r>
            <a:r>
              <a:rPr lang="de-DE" sz="1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0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de-DE" sz="1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0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Individualised</a:t>
            </a:r>
            <a:r>
              <a:rPr lang="de-DE" sz="1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0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Infection</a:t>
            </a:r>
            <a:r>
              <a:rPr lang="de-DE" sz="1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0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Medicine</a:t>
            </a:r>
            <a:r>
              <a:rPr lang="de-DE" sz="1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de-DE" sz="10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CiiM</a:t>
            </a:r>
            <a:r>
              <a:rPr lang="de-DE" sz="1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de-DE" sz="10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de-DE" sz="1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Department </a:t>
            </a:r>
            <a:r>
              <a:rPr lang="de-DE" sz="10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sz="1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0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Gastroenterology</a:t>
            </a:r>
            <a:r>
              <a:rPr lang="de-DE" sz="1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sz="10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Hepatology</a:t>
            </a:r>
            <a:r>
              <a:rPr lang="de-DE" sz="1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0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de-DE" sz="1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0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Endocrinology</a:t>
            </a:r>
            <a:r>
              <a:rPr lang="de-DE" sz="1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Hannover Medical School</a:t>
            </a:r>
            <a:endParaRPr lang="en-US" sz="1000" i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Abgerundetes Rechteck 21"/>
          <p:cNvSpPr/>
          <p:nvPr/>
        </p:nvSpPr>
        <p:spPr>
          <a:xfrm>
            <a:off x="4602720" y="913420"/>
            <a:ext cx="4248472" cy="1224000"/>
          </a:xfrm>
          <a:prstGeom prst="roundRect">
            <a:avLst>
              <a:gd name="adj" fmla="val 1771"/>
            </a:avLst>
          </a:prstGeom>
          <a:noFill/>
          <a:ln>
            <a:solidFill>
              <a:srgbClr val="83AE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>
              <a:spcAft>
                <a:spcPts val="300"/>
              </a:spcAft>
            </a:pPr>
            <a:r>
              <a:rPr lang="en-US" sz="11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P04 </a:t>
            </a:r>
            <a:r>
              <a:rPr lang="en-US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User-independent AI-based MRI analysis of hepatobiliary function in patients with primary </a:t>
            </a:r>
            <a:r>
              <a:rPr lang="en-US" sz="11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sclerosing</a:t>
            </a:r>
            <a:r>
              <a:rPr lang="en-US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cholangitis (PSC) </a:t>
            </a:r>
          </a:p>
          <a:p>
            <a:pPr>
              <a:spcAft>
                <a:spcPts val="300"/>
              </a:spcAft>
            </a:pPr>
            <a:r>
              <a:rPr lang="en-US" sz="10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Prof. Dr. med. Kristina Ringe, Department of Diagnostic and Interventional Radiology, Hannover Medical School</a:t>
            </a:r>
          </a:p>
        </p:txBody>
      </p:sp>
      <p:pic>
        <p:nvPicPr>
          <p:cNvPr id="15" name="Grafik 1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26" t="24272" r="17991" b="25652"/>
          <a:stretch/>
        </p:blipFill>
        <p:spPr>
          <a:xfrm>
            <a:off x="4209715" y="5239215"/>
            <a:ext cx="578309" cy="442236"/>
          </a:xfrm>
          <a:prstGeom prst="rect">
            <a:avLst/>
          </a:prstGeom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1238256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6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75"/>
          <a:stretch/>
        </p:blipFill>
        <p:spPr bwMode="auto">
          <a:xfrm>
            <a:off x="174553" y="122915"/>
            <a:ext cx="725039" cy="4965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400" dirty="0"/>
              <a:t>Aktuell bearbeitete Projekte (laufender 4. Jahrgang </a:t>
            </a:r>
            <a:r>
              <a:rPr lang="de-DE" sz="1400" dirty="0" smtClean="0"/>
              <a:t>2024/25, </a:t>
            </a:r>
            <a:r>
              <a:rPr lang="de-DE" sz="1400" dirty="0"/>
              <a:t>10 Projekte</a:t>
            </a:r>
            <a:r>
              <a:rPr lang="de-DE" sz="1400" dirty="0" smtClean="0"/>
              <a:t>)</a:t>
            </a:r>
            <a:endParaRPr lang="de-DE" sz="1400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6D84E-9789-4553-A13B-E47FD9A20048}" type="slidenum">
              <a:rPr lang="de-DE" smtClean="0"/>
              <a:t>3</a:t>
            </a:fld>
            <a:endParaRPr lang="de-DE"/>
          </a:p>
        </p:txBody>
      </p:sp>
      <p:sp>
        <p:nvSpPr>
          <p:cNvPr id="20" name="Abgerundetes Rechteck 19"/>
          <p:cNvSpPr/>
          <p:nvPr/>
        </p:nvSpPr>
        <p:spPr>
          <a:xfrm>
            <a:off x="4636548" y="1345332"/>
            <a:ext cx="4248472" cy="1404000"/>
          </a:xfrm>
          <a:prstGeom prst="roundRect">
            <a:avLst>
              <a:gd name="adj" fmla="val 1771"/>
            </a:avLst>
          </a:prstGeom>
          <a:noFill/>
          <a:ln>
            <a:solidFill>
              <a:srgbClr val="83AE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 lvl="0">
              <a:spcAft>
                <a:spcPts val="300"/>
              </a:spcAft>
            </a:pPr>
            <a:r>
              <a:rPr lang="en-US" sz="11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P09 </a:t>
            </a:r>
            <a:r>
              <a:rPr lang="en-US" sz="11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Fibromyalgia </a:t>
            </a:r>
            <a:r>
              <a:rPr lang="en-US" sz="11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Rheumatica</a:t>
            </a:r>
            <a:r>
              <a:rPr lang="en-US" sz="11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Digital Pain Drawing (</a:t>
            </a:r>
            <a:r>
              <a:rPr lang="en-US" sz="11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FibRDraw</a:t>
            </a:r>
            <a:r>
              <a:rPr lang="en-US" sz="11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0">
              <a:spcAft>
                <a:spcPts val="300"/>
              </a:spcAft>
            </a:pPr>
            <a:r>
              <a:rPr lang="en-US" sz="1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Prof. Dr. med. Georg Behrens, Department of Rheumatology and Immunology, Hannover Medical School</a:t>
            </a:r>
          </a:p>
        </p:txBody>
      </p:sp>
      <p:sp>
        <p:nvSpPr>
          <p:cNvPr id="16" name="Abgerundetes Rechteck 15"/>
          <p:cNvSpPr/>
          <p:nvPr/>
        </p:nvSpPr>
        <p:spPr>
          <a:xfrm>
            <a:off x="278125" y="1345332"/>
            <a:ext cx="4248472" cy="1404000"/>
          </a:xfrm>
          <a:prstGeom prst="roundRect">
            <a:avLst>
              <a:gd name="adj" fmla="val 1771"/>
            </a:avLst>
          </a:prstGeom>
          <a:noFill/>
          <a:ln>
            <a:solidFill>
              <a:srgbClr val="1F49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>
              <a:spcAft>
                <a:spcPts val="300"/>
              </a:spcAft>
            </a:pPr>
            <a:r>
              <a:rPr lang="en-US" sz="11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P07 </a:t>
            </a:r>
            <a:r>
              <a:rPr lang="en-US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Identification of biomarkers as part of the translational program of the phase II trial IMMUCHEC in </a:t>
            </a:r>
            <a:r>
              <a:rPr lang="en-US" sz="11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cholangio</a:t>
            </a:r>
            <a:r>
              <a:rPr lang="en-US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-carcinoma patients by combining advanced imaging techniques with machine learning approaches</a:t>
            </a:r>
          </a:p>
          <a:p>
            <a:pPr>
              <a:spcAft>
                <a:spcPts val="300"/>
              </a:spcAft>
            </a:pPr>
            <a:r>
              <a:rPr lang="en-US" sz="10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PD Dr. Anna Saborowski, Department of Gastroenterology, </a:t>
            </a:r>
            <a:r>
              <a:rPr lang="en-US" sz="100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Hepatology</a:t>
            </a:r>
            <a:r>
              <a:rPr lang="en-US" sz="10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Infectious Diseases and Endocrinology, Hannover Medical School</a:t>
            </a:r>
          </a:p>
        </p:txBody>
      </p:sp>
      <p:sp>
        <p:nvSpPr>
          <p:cNvPr id="17" name="Abgerundetes Rechteck 16"/>
          <p:cNvSpPr/>
          <p:nvPr/>
        </p:nvSpPr>
        <p:spPr>
          <a:xfrm>
            <a:off x="278125" y="2870268"/>
            <a:ext cx="4248472" cy="1404000"/>
          </a:xfrm>
          <a:prstGeom prst="roundRect">
            <a:avLst>
              <a:gd name="adj" fmla="val 1771"/>
            </a:avLst>
          </a:prstGeom>
          <a:noFill/>
          <a:ln>
            <a:solidFill>
              <a:srgbClr val="83AE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 lvl="0">
              <a:spcAft>
                <a:spcPts val="300"/>
              </a:spcAft>
            </a:pPr>
            <a:r>
              <a:rPr lang="de-DE" sz="11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P08 </a:t>
            </a:r>
            <a:r>
              <a:rPr lang="de-DE" sz="11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11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Digital Twin for predicting road traffic injuries</a:t>
            </a:r>
            <a:endParaRPr lang="de-DE" sz="11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spcAft>
                <a:spcPts val="300"/>
              </a:spcAft>
            </a:pPr>
            <a:r>
              <a:rPr lang="en-US" sz="1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Prof. Dr. Thomas M. Deserno, Peter L. </a:t>
            </a:r>
            <a:r>
              <a:rPr lang="en-US" sz="10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Reichertz</a:t>
            </a:r>
            <a:r>
              <a:rPr lang="en-US" sz="1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Institute for Medical Informatics of TU </a:t>
            </a:r>
            <a:r>
              <a:rPr lang="en-US" sz="10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Braunschweig</a:t>
            </a:r>
            <a:r>
              <a:rPr lang="en-US" sz="1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Hannover Medical School</a:t>
            </a:r>
          </a:p>
        </p:txBody>
      </p:sp>
      <p:sp>
        <p:nvSpPr>
          <p:cNvPr id="24" name="Abgerundetes Rechteck 23"/>
          <p:cNvSpPr/>
          <p:nvPr/>
        </p:nvSpPr>
        <p:spPr>
          <a:xfrm>
            <a:off x="4636548" y="2870268"/>
            <a:ext cx="4248472" cy="1404000"/>
          </a:xfrm>
          <a:prstGeom prst="roundRect">
            <a:avLst>
              <a:gd name="adj" fmla="val 1771"/>
            </a:avLst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>
              <a:spcAft>
                <a:spcPts val="300"/>
              </a:spcAft>
            </a:pPr>
            <a:r>
              <a:rPr lang="de-DE" sz="11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P10 </a:t>
            </a:r>
            <a:r>
              <a:rPr lang="de-DE" sz="11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11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Evaluation of the clinical utility of wearable fitness tracking devices to predict liver related outcomes of patients with liver </a:t>
            </a:r>
            <a:r>
              <a:rPr lang="en-US" sz="11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cirrhosis </a:t>
            </a:r>
            <a:r>
              <a:rPr lang="en-US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1100" b="1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Masterarbeit</a:t>
            </a:r>
            <a:r>
              <a:rPr lang="en-US" sz="11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b="1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noch</a:t>
            </a:r>
            <a:r>
              <a:rPr lang="en-US" sz="11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b="1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verfügbar</a:t>
            </a:r>
            <a:r>
              <a:rPr lang="en-US" sz="11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endParaRPr lang="de-DE" sz="11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spcAft>
                <a:spcPts val="300"/>
              </a:spcAft>
            </a:pPr>
            <a:r>
              <a:rPr lang="en-US" sz="1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Prof. Dr. med. Benjamin Maasoumy, Department of Gastroenterology, </a:t>
            </a:r>
            <a:r>
              <a:rPr lang="en-US" sz="10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Hepatology</a:t>
            </a:r>
            <a:r>
              <a:rPr lang="en-US" sz="1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Infectious Diseases and Endocrinology, Hannover Medical School</a:t>
            </a:r>
          </a:p>
        </p:txBody>
      </p:sp>
      <p:pic>
        <p:nvPicPr>
          <p:cNvPr id="12" name="Grafik 1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26" t="24272" r="17991" b="25652"/>
          <a:stretch/>
        </p:blipFill>
        <p:spPr>
          <a:xfrm>
            <a:off x="4209715" y="5239215"/>
            <a:ext cx="578309" cy="442236"/>
          </a:xfrm>
          <a:prstGeom prst="rect">
            <a:avLst/>
          </a:prstGeom>
          <a:ln w="9525">
            <a:noFill/>
          </a:ln>
        </p:spPr>
      </p:pic>
      <p:sp>
        <p:nvSpPr>
          <p:cNvPr id="13" name="Titel 1"/>
          <p:cNvSpPr txBox="1">
            <a:spLocks/>
          </p:cNvSpPr>
          <p:nvPr/>
        </p:nvSpPr>
        <p:spPr>
          <a:xfrm>
            <a:off x="238793" y="5809828"/>
            <a:ext cx="8575608" cy="468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 baseline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de-DE" sz="1400" dirty="0" smtClean="0">
                <a:solidFill>
                  <a:srgbClr val="FF0000"/>
                </a:solidFill>
              </a:rPr>
              <a:t>Die Projektthemen des 5. Jahrgangs werden Ende Februar 2025 bekanntgegeben.</a:t>
            </a:r>
            <a:endParaRPr lang="de-DE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8031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6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75"/>
          <a:stretch/>
        </p:blipFill>
        <p:spPr bwMode="auto">
          <a:xfrm>
            <a:off x="174553" y="122915"/>
            <a:ext cx="725039" cy="4965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400" dirty="0" smtClean="0"/>
              <a:t>Projekte im 5. </a:t>
            </a:r>
            <a:r>
              <a:rPr lang="de-DE" sz="1400" dirty="0"/>
              <a:t>Jahrgang </a:t>
            </a:r>
            <a:r>
              <a:rPr lang="de-DE" sz="1400" dirty="0" smtClean="0"/>
              <a:t>2025/26</a:t>
            </a:r>
            <a:endParaRPr lang="de-DE" sz="1400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6D84E-9789-4553-A13B-E47FD9A20048}" type="slidenum">
              <a:rPr lang="de-DE" smtClean="0"/>
              <a:t>4</a:t>
            </a:fld>
            <a:endParaRPr lang="de-DE"/>
          </a:p>
        </p:txBody>
      </p:sp>
      <p:sp>
        <p:nvSpPr>
          <p:cNvPr id="16" name="Abgerundetes Rechteck 15"/>
          <p:cNvSpPr/>
          <p:nvPr/>
        </p:nvSpPr>
        <p:spPr>
          <a:xfrm>
            <a:off x="2447764" y="1777380"/>
            <a:ext cx="4248472" cy="1764040"/>
          </a:xfrm>
          <a:prstGeom prst="roundRect">
            <a:avLst>
              <a:gd name="adj" fmla="val 1771"/>
            </a:avLst>
          </a:prstGeom>
          <a:noFill/>
          <a:ln>
            <a:solidFill>
              <a:srgbClr val="1F49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 algn="ctr">
              <a:spcAft>
                <a:spcPts val="300"/>
              </a:spcAft>
            </a:pPr>
            <a:r>
              <a:rPr lang="en-US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</a:t>
            </a:r>
            <a:r>
              <a:rPr lang="en-US" sz="1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Masterarbeitsprojekte</a:t>
            </a:r>
            <a:r>
              <a:rPr lang="en-US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werden</a:t>
            </a:r>
            <a:r>
              <a:rPr lang="en-US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Anfang</a:t>
            </a:r>
            <a:r>
              <a:rPr lang="en-US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2025 </a:t>
            </a:r>
            <a:r>
              <a:rPr lang="en-US" sz="1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ausgewählt</a:t>
            </a:r>
            <a:r>
              <a:rPr lang="en-US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und </a:t>
            </a:r>
            <a:r>
              <a:rPr lang="en-US" sz="1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sind</a:t>
            </a:r>
            <a:r>
              <a:rPr lang="en-US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 </a:t>
            </a:r>
            <a:r>
              <a:rPr lang="en-US" sz="1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Mitte</a:t>
            </a:r>
            <a:r>
              <a:rPr lang="en-US" sz="1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Februar</a:t>
            </a:r>
            <a:r>
              <a:rPr lang="en-US" sz="1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2025     </a:t>
            </a:r>
            <a:r>
              <a:rPr lang="en-US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auf der </a:t>
            </a:r>
            <a:r>
              <a:rPr lang="en-US" sz="1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Programmwebsite</a:t>
            </a:r>
            <a:r>
              <a:rPr lang="en-US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abrufbar</a:t>
            </a:r>
            <a:r>
              <a:rPr lang="en-US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>
              <a:spcAft>
                <a:spcPts val="300"/>
              </a:spcAft>
            </a:pPr>
            <a:endParaRPr lang="en-US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Aft>
                <a:spcPts val="300"/>
              </a:spcAft>
            </a:pPr>
            <a:r>
              <a:rPr lang="de-DE" sz="14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</a:t>
            </a:r>
            <a:r>
              <a:rPr lang="de-DE" sz="14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www.mhh.de/hbrs/digistrucmed/projekte</a:t>
            </a:r>
            <a:r>
              <a:rPr lang="de-DE" sz="14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4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Grafik 1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26" t="24272" r="17991" b="25652"/>
          <a:stretch/>
        </p:blipFill>
        <p:spPr>
          <a:xfrm>
            <a:off x="4209715" y="5239215"/>
            <a:ext cx="578309" cy="442236"/>
          </a:xfrm>
          <a:prstGeom prst="rect">
            <a:avLst/>
          </a:prstGeom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3710729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6D84E-9789-4553-A13B-E47FD9A20048}" type="slidenum">
              <a:rPr lang="de-DE" smtClean="0"/>
              <a:pPr/>
              <a:t>5</a:t>
            </a:fld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323528" y="2785492"/>
            <a:ext cx="5076448" cy="2232248"/>
          </a:xfrm>
          <a:prstGeom prst="roundRect">
            <a:avLst>
              <a:gd name="adj" fmla="val 2600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Neugierig?</a:t>
            </a:r>
          </a:p>
          <a:p>
            <a:endParaRPr lang="de-DE" sz="12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Besuchen </a:t>
            </a:r>
            <a:r>
              <a:rPr lang="de-D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Sie </a:t>
            </a:r>
            <a:r>
              <a:rPr lang="de-DE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gern unsere Homepage </a:t>
            </a:r>
            <a:r>
              <a:rPr lang="de-DE" sz="1200" dirty="0" smtClean="0">
                <a:solidFill>
                  <a:srgbClr val="FF99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</a:t>
            </a:r>
            <a:r>
              <a:rPr lang="de-DE" sz="1200" dirty="0">
                <a:solidFill>
                  <a:srgbClr val="FF99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://</a:t>
            </a:r>
            <a:r>
              <a:rPr lang="de-DE" sz="1200" dirty="0" smtClean="0">
                <a:solidFill>
                  <a:srgbClr val="FF99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www.mhh.de/hbrs/digistrucmed </a:t>
            </a:r>
          </a:p>
          <a:p>
            <a:pPr>
              <a:spcBef>
                <a:spcPts val="600"/>
              </a:spcBef>
            </a:pPr>
            <a:endParaRPr lang="de-DE" sz="1200" dirty="0" smtClean="0">
              <a:solidFill>
                <a:srgbClr val="FF997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oder </a:t>
            </a:r>
            <a:r>
              <a:rPr lang="de-D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kontaktieren uns </a:t>
            </a:r>
            <a:r>
              <a:rPr lang="de-DE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direkt per Email</a:t>
            </a:r>
            <a:r>
              <a:rPr lang="de-DE" sz="1200" dirty="0" smtClean="0">
                <a:solidFill>
                  <a:srgbClr val="FF99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digistrucmed@mh-hannover.de</a:t>
            </a:r>
            <a:endParaRPr lang="de-DE" sz="1200" b="1" dirty="0" smtClean="0">
              <a:solidFill>
                <a:srgbClr val="FF9975"/>
              </a:solidFill>
              <a:latin typeface="Arial" panose="020B0604020202020204" pitchFamily="34" charset="0"/>
              <a:cs typeface="Arial" panose="020B0604020202020204" pitchFamily="34" charset="0"/>
              <a:hlinkClick r:id="rId2"/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5661711" y="2785492"/>
            <a:ext cx="3232938" cy="1008112"/>
          </a:xfrm>
          <a:prstGeom prst="roundRect">
            <a:avLst>
              <a:gd name="adj" fmla="val 6912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de-DE" sz="1200" b="1" dirty="0" smtClean="0">
                <a:solidFill>
                  <a:srgbClr val="FF99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Möglicher Beginn eines Masterprojekts: </a:t>
            </a:r>
            <a:endParaRPr lang="de-DE" sz="1200" b="1" dirty="0">
              <a:solidFill>
                <a:srgbClr val="FF997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ts val="600"/>
              </a:spcBef>
            </a:pPr>
            <a:r>
              <a:rPr lang="de-DE" sz="1200" b="1" dirty="0">
                <a:solidFill>
                  <a:srgbClr val="FF99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Juni </a:t>
            </a:r>
            <a:r>
              <a:rPr lang="de-DE" sz="1200" b="1" dirty="0" smtClean="0">
                <a:solidFill>
                  <a:srgbClr val="FF99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2025 </a:t>
            </a:r>
            <a:r>
              <a:rPr lang="de-DE" sz="1200" b="1" dirty="0">
                <a:solidFill>
                  <a:srgbClr val="FF99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1. Februar </a:t>
            </a:r>
            <a:r>
              <a:rPr lang="de-DE" sz="1200" b="1" dirty="0" smtClean="0">
                <a:solidFill>
                  <a:srgbClr val="FF99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2026</a:t>
            </a:r>
            <a:endParaRPr lang="de-DE" sz="1200" b="1" dirty="0">
              <a:solidFill>
                <a:srgbClr val="FF997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Abgerundetes Rechteck 12"/>
          <p:cNvSpPr/>
          <p:nvPr/>
        </p:nvSpPr>
        <p:spPr>
          <a:xfrm>
            <a:off x="5661711" y="4009628"/>
            <a:ext cx="3232938" cy="1008112"/>
          </a:xfrm>
          <a:prstGeom prst="roundRect">
            <a:avLst>
              <a:gd name="adj" fmla="val 6912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de-DE" sz="1200" b="1" dirty="0" smtClean="0">
                <a:solidFill>
                  <a:srgbClr val="FF99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Bewerbungsschluss</a:t>
            </a:r>
            <a:r>
              <a:rPr lang="de-DE" sz="1200" b="1" dirty="0">
                <a:solidFill>
                  <a:srgbClr val="FF99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1. März </a:t>
            </a:r>
            <a:r>
              <a:rPr lang="de-DE" sz="1200" b="1" dirty="0" smtClean="0">
                <a:solidFill>
                  <a:srgbClr val="FF99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2025 </a:t>
            </a:r>
            <a:endParaRPr lang="de-DE" sz="1200" b="1" dirty="0">
              <a:solidFill>
                <a:srgbClr val="FF997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ts val="600"/>
              </a:spcBef>
            </a:pPr>
            <a:r>
              <a:rPr lang="de-DE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de-DE" sz="1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(spätere Bewerbungen werden ggf. berücksichtigt)</a:t>
            </a:r>
            <a:endParaRPr lang="de-DE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Abgerundetes Rechteck 13"/>
          <p:cNvSpPr/>
          <p:nvPr/>
        </p:nvSpPr>
        <p:spPr>
          <a:xfrm>
            <a:off x="2033776" y="1606694"/>
            <a:ext cx="5076448" cy="530726"/>
          </a:xfrm>
          <a:prstGeom prst="roundRect">
            <a:avLst>
              <a:gd name="adj" fmla="val 6912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rgbClr val="23397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Vielen Dank für Ihre Aufmerksamkeit!</a:t>
            </a:r>
            <a:endParaRPr lang="de-DE" b="1" dirty="0" smtClean="0">
              <a:solidFill>
                <a:srgbClr val="233977"/>
              </a:solidFill>
              <a:latin typeface="Arial" panose="020B0604020202020204" pitchFamily="34" charset="0"/>
              <a:cs typeface="Arial" panose="020B0604020202020204" pitchFamily="34" charset="0"/>
              <a:hlinkClick r:id="rId2"/>
            </a:endParaRPr>
          </a:p>
        </p:txBody>
      </p:sp>
      <p:grpSp>
        <p:nvGrpSpPr>
          <p:cNvPr id="17" name="Gruppieren 16"/>
          <p:cNvGrpSpPr/>
          <p:nvPr/>
        </p:nvGrpSpPr>
        <p:grpSpPr>
          <a:xfrm>
            <a:off x="3347864" y="-61179"/>
            <a:ext cx="2196093" cy="1476013"/>
            <a:chOff x="3347864" y="-61179"/>
            <a:chExt cx="2196093" cy="1476013"/>
          </a:xfrm>
        </p:grpSpPr>
        <p:pic>
          <p:nvPicPr>
            <p:cNvPr id="10" name="Picture 6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875"/>
            <a:stretch/>
          </p:blipFill>
          <p:spPr bwMode="auto">
            <a:xfrm>
              <a:off x="3347864" y="356886"/>
              <a:ext cx="941064" cy="6444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" name="Grafik 14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67944" y="-61179"/>
              <a:ext cx="1476013" cy="1476013"/>
            </a:xfrm>
            <a:prstGeom prst="rect">
              <a:avLst/>
            </a:prstGeom>
          </p:spPr>
        </p:pic>
      </p:grpSp>
      <p:grpSp>
        <p:nvGrpSpPr>
          <p:cNvPr id="18" name="Gruppieren 17"/>
          <p:cNvGrpSpPr/>
          <p:nvPr/>
        </p:nvGrpSpPr>
        <p:grpSpPr>
          <a:xfrm>
            <a:off x="304247" y="5912264"/>
            <a:ext cx="8535506" cy="617644"/>
            <a:chOff x="312587" y="5049016"/>
            <a:chExt cx="8535506" cy="617644"/>
          </a:xfrm>
        </p:grpSpPr>
        <p:pic>
          <p:nvPicPr>
            <p:cNvPr id="19" name="Picture 6" descr="Peter L. Reichertz Institut für Medizinische Informatik: PLRI"/>
            <p:cNvPicPr>
              <a:picLocks noChangeAspect="1" noChangeArrowheads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050" b="10442"/>
            <a:stretch/>
          </p:blipFill>
          <p:spPr bwMode="auto">
            <a:xfrm>
              <a:off x="2483768" y="5268114"/>
              <a:ext cx="1046189" cy="39349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Grafik 19" descr="Startseite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10649" y="5263062"/>
              <a:ext cx="407334" cy="40359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1" name="Picture 5" descr="Datei:Leibniz-Universität Hannover.svg"/>
            <p:cNvPicPr>
              <a:picLocks noChangeAspect="1" noChangeArrowheads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" b="6546"/>
            <a:stretch/>
          </p:blipFill>
          <p:spPr bwMode="auto">
            <a:xfrm>
              <a:off x="3726670" y="5266026"/>
              <a:ext cx="1287266" cy="3976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2" name="Picture 2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94915" y="5263062"/>
              <a:ext cx="953178" cy="4035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3" name="Picture 11" descr="Datei:Siegel TU Braunschweig transparent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14696" y="5281988"/>
              <a:ext cx="985925" cy="36574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4" name="Grafik 23"/>
            <p:cNvPicPr>
              <a:picLocks noChangeAspect="1"/>
            </p:cNvPicPr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6997334" y="5268114"/>
              <a:ext cx="700870" cy="393494"/>
            </a:xfrm>
            <a:prstGeom prst="rect">
              <a:avLst/>
            </a:prstGeom>
          </p:spPr>
        </p:pic>
        <p:pic>
          <p:nvPicPr>
            <p:cNvPr id="25" name="Grafik 24" descr="https://www.mhh.de/fileadmin/mhh/hannover-biomedical-research-school/HBRS/Bilder/HBRSlogocorporateklein.jpg"/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2587" y="5049016"/>
              <a:ext cx="587005" cy="48669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6" name="Picture 2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5184" y="5308406"/>
              <a:ext cx="1298267" cy="3129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27" name="Picture 47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9829" y="3142017"/>
            <a:ext cx="1518198" cy="1519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5627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620</Words>
  <Application>Microsoft Office PowerPoint</Application>
  <PresentationFormat>Bildschirmpräsentation (16:10)</PresentationFormat>
  <Paragraphs>58</Paragraphs>
  <Slides>5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Arial</vt:lpstr>
      <vt:lpstr>Calibri</vt:lpstr>
      <vt:lpstr>Wingdings</vt:lpstr>
      <vt:lpstr>Larissa</vt:lpstr>
      <vt:lpstr> Else Kröner-Graduiertenkolleg  DigiStrucMed - Informationen für Informatikstudierende - </vt:lpstr>
      <vt:lpstr>Aktuell bearbeitete Projekte (laufender 4. Jahrgang 2024/25, 10 Projekte)</vt:lpstr>
      <vt:lpstr>Aktuell bearbeitete Projekte (laufender 4. Jahrgang 2024/25, 10 Projekte)</vt:lpstr>
      <vt:lpstr>Projekte im 5. Jahrgang 2025/26</vt:lpstr>
      <vt:lpstr>PowerPoint-Präsentation</vt:lpstr>
    </vt:vector>
  </TitlesOfParts>
  <Company>MHH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Projektanbahnung DigiStrukmed</dc:title>
  <dc:creator>Heuser, Michael Prof. Dr.</dc:creator>
  <cp:lastModifiedBy>Alwie, Yasmine</cp:lastModifiedBy>
  <cp:revision>437</cp:revision>
  <cp:lastPrinted>2022-10-12T09:05:16Z</cp:lastPrinted>
  <dcterms:created xsi:type="dcterms:W3CDTF">2020-12-07T08:58:22Z</dcterms:created>
  <dcterms:modified xsi:type="dcterms:W3CDTF">2024-11-13T09:12:42Z</dcterms:modified>
</cp:coreProperties>
</file>