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665" r:id="rId2"/>
    <p:sldId id="676" r:id="rId3"/>
    <p:sldId id="677" r:id="rId4"/>
    <p:sldId id="680" r:id="rId5"/>
    <p:sldId id="681" r:id="rId6"/>
  </p:sldIdLst>
  <p:sldSz cx="9144000" cy="5715000" type="screen16x1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EE1"/>
    <a:srgbClr val="F9B5A5"/>
    <a:srgbClr val="DEA29B"/>
    <a:srgbClr val="233977"/>
    <a:srgbClr val="FFE6DD"/>
    <a:srgbClr val="FF9975"/>
    <a:srgbClr val="F0DAD8"/>
    <a:srgbClr val="E0B5B0"/>
    <a:srgbClr val="FFCAB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3" autoAdjust="0"/>
    <p:restoredTop sz="89715" autoAdjust="0"/>
  </p:normalViewPr>
  <p:slideViewPr>
    <p:cSldViewPr>
      <p:cViewPr varScale="1">
        <p:scale>
          <a:sx n="115" d="100"/>
          <a:sy n="115" d="100"/>
        </p:scale>
        <p:origin x="1026" y="1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D7597C-B108-46C0-8F11-89B4E6ACEEE0}" type="datetimeFigureOut">
              <a:rPr lang="de-DE" smtClean="0"/>
              <a:pPr/>
              <a:t>13.11.2024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996533-44B6-4FD4-8E9D-38EBAF180D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96533-44B6-4FD4-8E9D-38EBAF180D6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62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4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73324"/>
            <a:ext cx="7772400" cy="1225021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Projektnummer und -titel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93604"/>
            <a:ext cx="6400800" cy="288032"/>
          </a:xfrm>
        </p:spPr>
        <p:txBody>
          <a:bodyPr>
            <a:noAutofit/>
          </a:bodyPr>
          <a:lstStyle>
            <a:lvl1pPr marL="0" indent="0" algn="ctr">
              <a:buNone/>
              <a:defRPr sz="1600" b="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Name Projektleitung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A78F8-0EA0-4231-8132-EA0AF7D04FC8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79929" y="5665812"/>
            <a:ext cx="9000000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323528" y="553244"/>
            <a:ext cx="8496944" cy="4679133"/>
          </a:xfrm>
          <a:prstGeom prst="rect">
            <a:avLst/>
          </a:prstGeom>
          <a:noFill/>
          <a:ln>
            <a:solidFill>
              <a:srgbClr val="233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3145532"/>
            <a:ext cx="6400800" cy="576263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Name Kollegiat/in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4081463"/>
            <a:ext cx="6400800" cy="323850"/>
          </a:xfrm>
        </p:spPr>
        <p:txBody>
          <a:bodyPr>
            <a:no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Abteilung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4442643"/>
            <a:ext cx="6400800" cy="358775"/>
          </a:xfrm>
        </p:spPr>
        <p:txBody>
          <a:bodyPr>
            <a:normAutofit/>
          </a:bodyPr>
          <a:lstStyle>
            <a:lvl1pPr marL="0" indent="0" algn="ctr">
              <a:buNone/>
              <a:defRPr lang="de-DE" sz="1600" b="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Projektbeginn: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0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3558647"/>
            <a:ext cx="9144000" cy="2156353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1363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2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_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425451"/>
            <a:ext cx="9144000" cy="328954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145532"/>
            <a:ext cx="7772400" cy="1135062"/>
          </a:xfrm>
        </p:spPr>
        <p:txBody>
          <a:bodyPr anchor="t"/>
          <a:lstStyle>
            <a:lvl1pPr algn="ctr">
              <a:defRPr sz="3600" b="1" cap="none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98E7-04BE-40D2-AE67-08274FD73829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685800" y="697260"/>
            <a:ext cx="7772400" cy="113506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717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5291"/>
            <a:ext cx="8229600" cy="4119845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600"/>
              </a:spcAft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6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600"/>
              </a:spcAft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7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2B2BE-D46D-486D-B482-F0E65AC378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15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468394"/>
          </a:xfrm>
        </p:spPr>
        <p:txBody>
          <a:bodyPr>
            <a:noAutofit/>
          </a:bodyPr>
          <a:lstStyle>
            <a:lvl1pPr algn="ctr">
              <a:defRPr sz="2000" b="1" baseline="0"/>
            </a:lvl1pPr>
          </a:lstStyle>
          <a:p>
            <a:r>
              <a:rPr lang="de-DE"/>
              <a:t>Title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BE-FE6C-46D0-B55D-B9E7C1A016D4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-792" y="3469"/>
            <a:ext cx="9144000" cy="45719"/>
          </a:xfrm>
          <a:prstGeom prst="rect">
            <a:avLst/>
          </a:prstGeom>
          <a:solidFill>
            <a:srgbClr val="233977"/>
          </a:solidFill>
          <a:ln w="9525">
            <a:solidFill>
              <a:srgbClr val="2339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215273"/>
            <a:ext cx="9144000" cy="14400"/>
          </a:xfrm>
          <a:prstGeom prst="rect">
            <a:avLst/>
          </a:prstGeom>
          <a:solidFill>
            <a:srgbClr val="233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57200" y="769938"/>
            <a:ext cx="8229600" cy="43910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9686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7B1-4D83-408E-ABCB-71EA9A12B7F0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D84E-9789-4553-A13B-E47FD9A200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1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51" r:id="rId3"/>
    <p:sldLayoutId id="2147483691" r:id="rId4"/>
    <p:sldLayoutId id="2147483689" r:id="rId5"/>
    <p:sldLayoutId id="2147483692" r:id="rId6"/>
    <p:sldLayoutId id="2147483694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h.de/hbrs/digistrucmed/projekte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https://www.mhh.de/hbrs/digistrucmed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941064" cy="64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pieren 45"/>
          <p:cNvGrpSpPr/>
          <p:nvPr/>
        </p:nvGrpSpPr>
        <p:grpSpPr>
          <a:xfrm rot="514849">
            <a:off x="7744879" y="88684"/>
            <a:ext cx="1362500" cy="968949"/>
            <a:chOff x="7924662" y="20603"/>
            <a:chExt cx="1362500" cy="968949"/>
          </a:xfrm>
        </p:grpSpPr>
        <p:sp>
          <p:nvSpPr>
            <p:cNvPr id="44" name="Abgerundetes Rechteck 43"/>
            <p:cNvSpPr/>
            <p:nvPr/>
          </p:nvSpPr>
          <p:spPr>
            <a:xfrm rot="1536635">
              <a:off x="7924662" y="166230"/>
              <a:ext cx="1362500" cy="823322"/>
            </a:xfrm>
            <a:prstGeom prst="roundRect">
              <a:avLst>
                <a:gd name="adj" fmla="val 6912"/>
              </a:avLst>
            </a:prstGeom>
            <a:solidFill>
              <a:srgbClr val="23397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de-DE" sz="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endParaRPr 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de-DE" sz="105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de-DE" sz="10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Jahrgang</a:t>
              </a:r>
              <a:endParaRPr 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Beginn ab 1.6.25</a:t>
              </a:r>
              <a:endParaRPr lang="de-DE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bis </a:t>
              </a:r>
              <a:r>
                <a:rPr lang="de-DE" sz="105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1.2.26 möglich</a:t>
              </a:r>
            </a:p>
            <a:p>
              <a:pPr algn="ctr"/>
              <a:endParaRPr lang="de-DE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867" y="20603"/>
              <a:ext cx="539603" cy="507564"/>
            </a:xfrm>
            <a:prstGeom prst="rect">
              <a:avLst/>
            </a:prstGeom>
          </p:spPr>
        </p:pic>
      </p:grpSp>
      <p:grpSp>
        <p:nvGrpSpPr>
          <p:cNvPr id="5" name="Gruppieren 4"/>
          <p:cNvGrpSpPr/>
          <p:nvPr/>
        </p:nvGrpSpPr>
        <p:grpSpPr>
          <a:xfrm>
            <a:off x="312587" y="5049016"/>
            <a:ext cx="8535506" cy="617644"/>
            <a:chOff x="312587" y="5049016"/>
            <a:chExt cx="8535506" cy="617644"/>
          </a:xfrm>
        </p:grpSpPr>
        <p:pic>
          <p:nvPicPr>
            <p:cNvPr id="13" name="Picture 6" descr="Peter L. Reichertz Institut für Medizinische Informatik: PLRI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50" b="10442"/>
            <a:stretch/>
          </p:blipFill>
          <p:spPr bwMode="auto">
            <a:xfrm>
              <a:off x="2483768" y="5268114"/>
              <a:ext cx="1046189" cy="39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5" descr="Datei:Leibniz-Universität Hannover.sv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6546"/>
            <a:stretch/>
          </p:blipFill>
          <p:spPr bwMode="auto">
            <a:xfrm>
              <a:off x="3726670" y="5266026"/>
              <a:ext cx="1287266" cy="397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4915" y="5263062"/>
              <a:ext cx="953178" cy="403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 descr="Datei:Siegel TU Braunschweig transparent.sv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96" y="5281988"/>
              <a:ext cx="985925" cy="365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97334" y="5268114"/>
              <a:ext cx="700870" cy="393494"/>
            </a:xfrm>
            <a:prstGeom prst="rect">
              <a:avLst/>
            </a:prstGeom>
          </p:spPr>
        </p:pic>
        <p:pic>
          <p:nvPicPr>
            <p:cNvPr id="20" name="Grafik 19" descr="https://www.mhh.de/fileadmin/mhh/hannover-biomedical-research-school/HBRS/Bilder/HBRSlogocorporateklein.jp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587" y="5049016"/>
              <a:ext cx="587005" cy="486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184" y="5308406"/>
              <a:ext cx="1298267" cy="31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Titel 1"/>
          <p:cNvSpPr>
            <a:spLocks noGrp="1"/>
          </p:cNvSpPr>
          <p:nvPr>
            <p:ph type="title"/>
          </p:nvPr>
        </p:nvSpPr>
        <p:spPr>
          <a:xfrm>
            <a:off x="457200" y="211380"/>
            <a:ext cx="8229600" cy="48587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Else Kröner-Graduiertenkolleg</a:t>
            </a:r>
            <a:r>
              <a:rPr lang="de-DE" sz="100" dirty="0"/>
              <a:t/>
            </a:r>
            <a:br>
              <a:rPr lang="de-DE" sz="100" dirty="0"/>
            </a:br>
            <a:r>
              <a:rPr lang="de-DE" sz="100" dirty="0"/>
              <a:t/>
            </a:r>
            <a:br>
              <a:rPr lang="de-DE" sz="100" dirty="0"/>
            </a:br>
            <a:r>
              <a:rPr lang="de-DE" dirty="0" smtClean="0">
                <a:solidFill>
                  <a:srgbClr val="233977"/>
                </a:solidFill>
              </a:rPr>
              <a:t>DigiStrucMed</a:t>
            </a:r>
            <a:br>
              <a:rPr lang="de-DE" dirty="0" smtClean="0">
                <a:solidFill>
                  <a:srgbClr val="233977"/>
                </a:solidFill>
              </a:rPr>
            </a:br>
            <a:r>
              <a:rPr lang="de-DE" sz="1100" dirty="0" smtClean="0">
                <a:solidFill>
                  <a:srgbClr val="233977"/>
                </a:solidFill>
              </a:rPr>
              <a:t>- Informationen für Informatikstudierende - </a:t>
            </a:r>
            <a:endParaRPr lang="de-DE" sz="1200" b="0" dirty="0">
              <a:solidFill>
                <a:srgbClr val="233977"/>
              </a:solidFill>
            </a:endParaRPr>
          </a:p>
        </p:txBody>
      </p:sp>
      <p:pic>
        <p:nvPicPr>
          <p:cNvPr id="40" name="Grafik 3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6" t="24272" r="17991" b="25652"/>
          <a:stretch/>
        </p:blipFill>
        <p:spPr>
          <a:xfrm>
            <a:off x="1022731" y="122915"/>
            <a:ext cx="842746" cy="644452"/>
          </a:xfrm>
          <a:prstGeom prst="rect">
            <a:avLst/>
          </a:prstGeom>
          <a:ln w="9525">
            <a:noFill/>
          </a:ln>
        </p:spPr>
      </p:pic>
      <p:sp>
        <p:nvSpPr>
          <p:cNvPr id="42" name="Rechteck 41"/>
          <p:cNvSpPr/>
          <p:nvPr/>
        </p:nvSpPr>
        <p:spPr>
          <a:xfrm>
            <a:off x="6678850" y="4967062"/>
            <a:ext cx="24296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b="1" dirty="0" smtClean="0">
                <a:solidFill>
                  <a:srgbClr val="2339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Kooperation zwischen:</a:t>
            </a:r>
            <a:endParaRPr lang="de-DE" sz="900" b="1" dirty="0">
              <a:solidFill>
                <a:srgbClr val="2339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433" y="5305772"/>
            <a:ext cx="526687" cy="324392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92586" y="1190650"/>
            <a:ext cx="4720673" cy="3788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200" b="1" dirty="0"/>
              <a:t>Über das Programm</a:t>
            </a:r>
          </a:p>
          <a:p>
            <a:pPr>
              <a:spcBef>
                <a:spcPts val="600"/>
              </a:spcBef>
            </a:pPr>
            <a:r>
              <a:rPr lang="de-DE" sz="1200" dirty="0" smtClean="0"/>
              <a:t>Ein </a:t>
            </a:r>
            <a:r>
              <a:rPr lang="de-DE" sz="1200" dirty="0"/>
              <a:t>strukturiertes Ausbildungsprogramm zur Förderung der Kooperation zwischen Medizin und </a:t>
            </a:r>
            <a:r>
              <a:rPr lang="de-DE" sz="1200" dirty="0" smtClean="0"/>
              <a:t>Informatik</a:t>
            </a:r>
          </a:p>
          <a:p>
            <a:pPr>
              <a:spcBef>
                <a:spcPts val="600"/>
              </a:spcBef>
            </a:pPr>
            <a:r>
              <a:rPr lang="de-DE" sz="1200" dirty="0"/>
              <a:t>Spannende, praxisrelevante Projekte im Themenbereich </a:t>
            </a:r>
            <a:r>
              <a:rPr lang="de-DE" sz="1200" b="1" dirty="0"/>
              <a:t>Digitale Transformation in der Medizin</a:t>
            </a:r>
          </a:p>
          <a:p>
            <a:pPr>
              <a:spcBef>
                <a:spcPts val="600"/>
              </a:spcBef>
            </a:pPr>
            <a:r>
              <a:rPr lang="de-DE" sz="1200" dirty="0" smtClean="0"/>
              <a:t>Gemeinsame </a:t>
            </a:r>
            <a:r>
              <a:rPr lang="de-DE" sz="1200" b="1" dirty="0"/>
              <a:t>Abschlussarbeiten</a:t>
            </a:r>
            <a:r>
              <a:rPr lang="de-DE" sz="1200" dirty="0"/>
              <a:t> für: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200" dirty="0"/>
              <a:t>Promovierende der Humanmedizin (12 Monate)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1200" dirty="0"/>
              <a:t>Masterstudierende der </a:t>
            </a:r>
            <a:r>
              <a:rPr lang="de-DE" sz="1200" dirty="0" smtClean="0"/>
              <a:t>Informatik, Datenwissenschaft und verwandter Studiengänge </a:t>
            </a:r>
            <a:r>
              <a:rPr lang="de-DE" sz="1200" dirty="0"/>
              <a:t>(6 Monate)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sz="1200" b="1" dirty="0" err="1" smtClean="0"/>
              <a:t>Benefits</a:t>
            </a:r>
            <a:endParaRPr lang="de-DE" sz="1200" b="1" dirty="0"/>
          </a:p>
          <a:p>
            <a:pPr>
              <a:spcBef>
                <a:spcPts val="600"/>
              </a:spcBef>
            </a:pPr>
            <a:r>
              <a:rPr lang="de-DE" sz="1200" dirty="0"/>
              <a:t>Eine monatliche finanzielle </a:t>
            </a:r>
            <a:r>
              <a:rPr lang="de-DE" sz="1200" dirty="0" smtClean="0"/>
              <a:t>Unterstützung (</a:t>
            </a:r>
            <a:r>
              <a:rPr lang="de-DE" sz="1200" b="1" dirty="0" smtClean="0"/>
              <a:t>ca. 480 Euro</a:t>
            </a:r>
            <a:r>
              <a:rPr lang="de-DE" sz="1200" b="1" dirty="0"/>
              <a:t> </a:t>
            </a:r>
            <a:r>
              <a:rPr lang="de-DE" sz="1200" b="1" dirty="0" smtClean="0"/>
              <a:t>pro Monat</a:t>
            </a:r>
            <a:r>
              <a:rPr lang="de-DE" sz="1200" dirty="0" smtClean="0"/>
              <a:t>) und </a:t>
            </a:r>
            <a:r>
              <a:rPr lang="de-DE" sz="1200" dirty="0"/>
              <a:t>eine </a:t>
            </a:r>
            <a:r>
              <a:rPr lang="de-DE" sz="1200" b="1" dirty="0"/>
              <a:t>enge wissenschaftliche Betreuung </a:t>
            </a:r>
            <a:r>
              <a:rPr lang="de-DE" sz="1200" dirty="0"/>
              <a:t>werden gestellt,</a:t>
            </a:r>
          </a:p>
          <a:p>
            <a:pPr>
              <a:spcBef>
                <a:spcPts val="600"/>
              </a:spcBef>
            </a:pPr>
            <a:r>
              <a:rPr lang="de-DE" sz="1200" b="1" dirty="0"/>
              <a:t>Projektveranstaltungen</a:t>
            </a:r>
            <a:r>
              <a:rPr lang="de-DE" sz="1200" dirty="0"/>
              <a:t> im Plenum und </a:t>
            </a:r>
            <a:r>
              <a:rPr lang="de-DE" sz="1200" dirty="0" smtClean="0"/>
              <a:t>begleitende </a:t>
            </a:r>
            <a:r>
              <a:rPr lang="de-DE" sz="1200" b="1" dirty="0" smtClean="0"/>
              <a:t>Lehrveranstaltungen zu Hard- wie auch Soft-Skills </a:t>
            </a:r>
            <a:r>
              <a:rPr lang="de-DE" sz="1200" dirty="0"/>
              <a:t>bilden das Rahmenprogramm</a:t>
            </a:r>
            <a:r>
              <a:rPr lang="de-DE" sz="12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74928" y="1450982"/>
            <a:ext cx="4206185" cy="287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725039" cy="4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 smtClean="0"/>
              <a:t>Aktuell bearbeitete Projekte (laufender 4. </a:t>
            </a:r>
            <a:r>
              <a:rPr lang="de-DE" sz="1400" dirty="0"/>
              <a:t>Jahrgang </a:t>
            </a:r>
            <a:r>
              <a:rPr lang="de-DE" sz="1400" dirty="0" smtClean="0"/>
              <a:t>2024/25, 10 Projekte)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2</a:t>
            </a:fld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275584" y="913420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Computerized interpretation of fetal heart rate during labor including clinical </a:t>
            </a: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</a:p>
          <a:p>
            <a:pPr>
              <a:spcAft>
                <a:spcPts val="300"/>
              </a:spcAft>
            </a:pPr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Dr. med.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Lars Brodowski, Gynecology </a:t>
            </a:r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Obstetrics, </a:t>
            </a:r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Hannover Medical </a:t>
            </a:r>
            <a:r>
              <a:rPr lang="en-US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602720" y="3505572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P06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Implementation of an AI-supported mental health app in </a:t>
            </a:r>
            <a:r>
              <a:rPr 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psychocardiology</a:t>
            </a:r>
            <a:endParaRPr lang="en-US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Med. Kai G. Kahl, Department of Psychiatry, Social Psychiatry and Psychotherapy, Hannover Medical School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75584" y="2215158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P02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Development, </a:t>
            </a:r>
            <a:r>
              <a:rPr lang="en-US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feasability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usability of a generic and secure application backed by a large language model with focus on patient education in patients with implantable defibrillators and heart </a:t>
            </a: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David Duncker, Hannover Heart Rhythm Center, Department oft Cardiology and Angiology, Hannover Medical School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75584" y="3505572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de-D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P03 </a:t>
            </a:r>
            <a:r>
              <a:rPr lang="de-D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development using machine learning to distinguish between tics and functional tic-like movements in videos</a:t>
            </a:r>
            <a:endParaRPr lang="de-D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Kirsten Müller-</a:t>
            </a:r>
            <a:r>
              <a:rPr lang="en-US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Vahl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Clinic of Psychiatry, Social Psychiatry and Psychotherapy, Hannover Medical School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4602720" y="2215158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de-DE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P05 </a:t>
            </a:r>
            <a:r>
              <a:rPr lang="de-DE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Individualizing HCC surveillance based on an integrative systems medicine approach</a:t>
            </a:r>
          </a:p>
          <a:p>
            <a:pPr lvl="0">
              <a:spcAft>
                <a:spcPts val="300"/>
              </a:spcAft>
            </a:pP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med. Markus Cornberg,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Individualised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CiiM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Department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Gastroenterology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Endocrinology</a:t>
            </a:r>
            <a:r>
              <a:rPr lang="de-DE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Hannover Medical School</a:t>
            </a:r>
            <a:endParaRPr 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4602720" y="913420"/>
            <a:ext cx="4248472" cy="122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P04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User-independent AI-based MRI analysis of hepatobiliary function in patients with primary </a:t>
            </a:r>
            <a:r>
              <a:rPr lang="en-US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sclerosing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cholangitis (PSC) </a:t>
            </a:r>
          </a:p>
          <a:p>
            <a:pPr>
              <a:spcAft>
                <a:spcPts val="3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med. Kristina Ringe, Department of Diagnostic and Interventional Radiology, Hannover Medical School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6" t="24272" r="17991" b="25652"/>
          <a:stretch/>
        </p:blipFill>
        <p:spPr>
          <a:xfrm>
            <a:off x="4209715" y="5239215"/>
            <a:ext cx="578309" cy="442236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2382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725039" cy="4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/>
              <a:t>Aktuell bearbeitete Projekte (laufender 4. Jahrgang </a:t>
            </a:r>
            <a:r>
              <a:rPr lang="de-DE" sz="1400" dirty="0" smtClean="0"/>
              <a:t>2024/25, </a:t>
            </a:r>
            <a:r>
              <a:rPr lang="de-DE" sz="1400" dirty="0"/>
              <a:t>10 Projekte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3</a:t>
            </a:fld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4636548" y="1345332"/>
            <a:ext cx="4248472" cy="140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P09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Fibromyalgia </a:t>
            </a:r>
            <a:r>
              <a:rPr 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Rheumatica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Digital Pain Drawing (</a:t>
            </a:r>
            <a:r>
              <a:rPr 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FibRDraw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med. Georg Behrens, Department of Rheumatology and Immunology, Hannover Medical School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78125" y="1345332"/>
            <a:ext cx="4248472" cy="140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en-US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P07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Identification of biomarkers as part of the translational program of the phase II trial IMMUCHEC in </a:t>
            </a:r>
            <a:r>
              <a:rPr lang="en-US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cholangio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-carcinoma patients by combining advanced imaging techniques with machine learning approaches</a:t>
            </a:r>
          </a:p>
          <a:p>
            <a:pPr>
              <a:spcAft>
                <a:spcPts val="300"/>
              </a:spcAft>
            </a:pP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Dr. Anna Saborowski, Department of Gastroenterology, </a:t>
            </a:r>
            <a:r>
              <a:rPr lang="en-US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Infectious Diseases and Endocrinology, Hannover Medical School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78125" y="2870268"/>
            <a:ext cx="4248472" cy="140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83AE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lvl="0">
              <a:spcAft>
                <a:spcPts val="300"/>
              </a:spcAft>
            </a:pPr>
            <a:r>
              <a:rPr lang="de-DE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P08 </a:t>
            </a:r>
            <a:r>
              <a:rPr lang="de-DE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Twin for predicting road traffic injuries</a:t>
            </a:r>
            <a:endParaRPr lang="de-DE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Thomas M. Deserno, Peter L. 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Reichertz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for Medical Informatics of TU 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Braunschweig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Hannover Medical School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4636548" y="2870268"/>
            <a:ext cx="4248472" cy="1404000"/>
          </a:xfrm>
          <a:prstGeom prst="roundRect">
            <a:avLst>
              <a:gd name="adj" fmla="val 1771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>
              <a:spcAft>
                <a:spcPts val="300"/>
              </a:spcAft>
            </a:pPr>
            <a:r>
              <a:rPr lang="de-DE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P10 </a:t>
            </a:r>
            <a:r>
              <a:rPr lang="de-DE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the clinical utility of wearable fitness tracking devices to predict liver related outcomes of patients with liver </a:t>
            </a: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cirrhosis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1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Masterarbeit</a:t>
            </a:r>
            <a:r>
              <a:rPr lang="en-US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</a:t>
            </a:r>
            <a:r>
              <a:rPr lang="en-US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verfügbar</a:t>
            </a:r>
            <a:r>
              <a:rPr lang="en-US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endParaRPr lang="de-D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med. Benjamin Maasoumy, Department of Gastroenterology, </a:t>
            </a:r>
            <a:r>
              <a:rPr 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Infectious Diseases and Endocrinology, Hannover Medical School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6" t="24272" r="17991" b="25652"/>
          <a:stretch/>
        </p:blipFill>
        <p:spPr>
          <a:xfrm>
            <a:off x="4209715" y="5239215"/>
            <a:ext cx="578309" cy="442236"/>
          </a:xfrm>
          <a:prstGeom prst="rect">
            <a:avLst/>
          </a:prstGeom>
          <a:ln w="9525">
            <a:noFill/>
          </a:ln>
        </p:spPr>
      </p:pic>
      <p:sp>
        <p:nvSpPr>
          <p:cNvPr id="13" name="Titel 1"/>
          <p:cNvSpPr txBox="1">
            <a:spLocks/>
          </p:cNvSpPr>
          <p:nvPr/>
        </p:nvSpPr>
        <p:spPr>
          <a:xfrm>
            <a:off x="238793" y="5809828"/>
            <a:ext cx="8575608" cy="468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1400" dirty="0" smtClean="0">
                <a:solidFill>
                  <a:srgbClr val="FF0000"/>
                </a:solidFill>
              </a:rPr>
              <a:t>Die Projektthemen des 5. Jahrgangs werden Ende Februar 2025 bekanntgegeben.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5"/>
          <a:stretch/>
        </p:blipFill>
        <p:spPr bwMode="auto">
          <a:xfrm>
            <a:off x="174553" y="122915"/>
            <a:ext cx="725039" cy="49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 smtClean="0"/>
              <a:t>Projekte im 5. </a:t>
            </a:r>
            <a:r>
              <a:rPr lang="de-DE" sz="1400" dirty="0"/>
              <a:t>Jahrgang </a:t>
            </a:r>
            <a:r>
              <a:rPr lang="de-DE" sz="1400" dirty="0" smtClean="0"/>
              <a:t>2025/26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t>4</a:t>
            </a:fld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2447764" y="1777380"/>
            <a:ext cx="4248472" cy="1764040"/>
          </a:xfrm>
          <a:prstGeom prst="roundRect">
            <a:avLst>
              <a:gd name="adj" fmla="val 1771"/>
            </a:avLst>
          </a:prstGeom>
          <a:noFill/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>
              <a:spcAft>
                <a:spcPts val="300"/>
              </a:spcAft>
            </a:pP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Masterarbeitsprojekte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Anfang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ausgewählt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     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der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Programmwebsite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abrufbar</a:t>
            </a:r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Aft>
                <a:spcPts val="300"/>
              </a:spcAf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de-D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de-DE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www.mhh.de/hbrs/digistrucmed/projekte</a:t>
            </a:r>
            <a:r>
              <a:rPr lang="de-DE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6" t="24272" r="17991" b="25652"/>
          <a:stretch/>
        </p:blipFill>
        <p:spPr>
          <a:xfrm>
            <a:off x="4209715" y="5239215"/>
            <a:ext cx="578309" cy="442236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7107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D84E-9789-4553-A13B-E47FD9A2004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23528" y="2785492"/>
            <a:ext cx="5076448" cy="2232248"/>
          </a:xfrm>
          <a:prstGeom prst="roundRect">
            <a:avLst>
              <a:gd name="adj" fmla="val 26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Neugierig?</a:t>
            </a:r>
          </a:p>
          <a:p>
            <a:endParaRPr lang="de-DE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Besuchen 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gern unsere Homepage </a:t>
            </a:r>
            <a:r>
              <a:rPr lang="de-DE" sz="1200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sz="1200" dirty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de-DE" sz="1200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www.mhh.de/hbrs/digistrucmed </a:t>
            </a:r>
          </a:p>
          <a:p>
            <a:pPr>
              <a:spcBef>
                <a:spcPts val="600"/>
              </a:spcBef>
            </a:pPr>
            <a:endParaRPr lang="de-DE" sz="1200" dirty="0" smtClean="0">
              <a:solidFill>
                <a:srgbClr val="FF99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kontaktieren uns </a:t>
            </a:r>
            <a:r>
              <a:rPr lang="de-DE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 per Email</a:t>
            </a:r>
            <a:r>
              <a:rPr lang="de-DE" sz="1200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digistrucmed@mh-hannover.de</a:t>
            </a:r>
            <a:endParaRPr lang="de-DE" sz="1200" b="1" dirty="0" smtClean="0">
              <a:solidFill>
                <a:srgbClr val="FF9975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661711" y="2785492"/>
            <a:ext cx="3232938" cy="1008112"/>
          </a:xfrm>
          <a:prstGeom prst="roundRect">
            <a:avLst>
              <a:gd name="adj" fmla="val 6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de-DE" sz="1200" b="1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Möglicher Beginn eines Masterprojekts: </a:t>
            </a:r>
            <a:endParaRPr lang="de-DE" sz="1200" b="1" dirty="0">
              <a:solidFill>
                <a:srgbClr val="FF99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1200" b="1" dirty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Juni </a:t>
            </a:r>
            <a:r>
              <a:rPr lang="de-DE" sz="1200" b="1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de-DE" sz="1200" b="1" dirty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1. Februar </a:t>
            </a:r>
            <a:r>
              <a:rPr lang="de-DE" sz="1200" b="1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  <a:endParaRPr lang="de-DE" sz="1200" b="1" dirty="0">
              <a:solidFill>
                <a:srgbClr val="FF99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661711" y="4009628"/>
            <a:ext cx="3232938" cy="1008112"/>
          </a:xfrm>
          <a:prstGeom prst="roundRect">
            <a:avLst>
              <a:gd name="adj" fmla="val 6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de-DE" sz="1200" b="1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Bewerbungsschluss</a:t>
            </a:r>
            <a:r>
              <a:rPr lang="de-DE" sz="1200" b="1" dirty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 März </a:t>
            </a:r>
            <a:r>
              <a:rPr lang="de-DE" sz="1200" b="1" dirty="0" smtClean="0">
                <a:solidFill>
                  <a:srgbClr val="FF99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endParaRPr lang="de-DE" sz="1200" b="1" dirty="0">
              <a:solidFill>
                <a:srgbClr val="FF99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(spätere Bewerbungen werden ggf. berücksichtigt)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033776" y="1606694"/>
            <a:ext cx="5076448" cy="530726"/>
          </a:xfrm>
          <a:prstGeom prst="roundRect">
            <a:avLst>
              <a:gd name="adj" fmla="val 691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2339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  <a:endParaRPr lang="de-DE" b="1" dirty="0" smtClean="0">
              <a:solidFill>
                <a:srgbClr val="233977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347864" y="-61179"/>
            <a:ext cx="2196093" cy="1476013"/>
            <a:chOff x="3347864" y="-61179"/>
            <a:chExt cx="2196093" cy="1476013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75"/>
            <a:stretch/>
          </p:blipFill>
          <p:spPr bwMode="auto">
            <a:xfrm>
              <a:off x="3347864" y="356886"/>
              <a:ext cx="941064" cy="644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944" y="-61179"/>
              <a:ext cx="1476013" cy="1476013"/>
            </a:xfrm>
            <a:prstGeom prst="rect">
              <a:avLst/>
            </a:prstGeom>
          </p:spPr>
        </p:pic>
      </p:grpSp>
      <p:grpSp>
        <p:nvGrpSpPr>
          <p:cNvPr id="18" name="Gruppieren 17"/>
          <p:cNvGrpSpPr/>
          <p:nvPr/>
        </p:nvGrpSpPr>
        <p:grpSpPr>
          <a:xfrm>
            <a:off x="304247" y="5912264"/>
            <a:ext cx="8535506" cy="617644"/>
            <a:chOff x="312587" y="5049016"/>
            <a:chExt cx="8535506" cy="617644"/>
          </a:xfrm>
        </p:grpSpPr>
        <p:pic>
          <p:nvPicPr>
            <p:cNvPr id="19" name="Picture 6" descr="Peter L. Reichertz Institut für Medizinische Informatik: PLRI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50" b="10442"/>
            <a:stretch/>
          </p:blipFill>
          <p:spPr bwMode="auto">
            <a:xfrm>
              <a:off x="2483768" y="5268114"/>
              <a:ext cx="1046189" cy="39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Grafik 19" descr="Startseite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0649" y="5263062"/>
              <a:ext cx="407334" cy="4035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5" descr="Datei:Leibniz-Universität Hannover.sv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6546"/>
            <a:stretch/>
          </p:blipFill>
          <p:spPr bwMode="auto">
            <a:xfrm>
              <a:off x="3726670" y="5266026"/>
              <a:ext cx="1287266" cy="397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4915" y="5263062"/>
              <a:ext cx="953178" cy="403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 descr="Datei:Siegel TU Braunschweig transparent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96" y="5281988"/>
              <a:ext cx="985925" cy="365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97334" y="5268114"/>
              <a:ext cx="700870" cy="393494"/>
            </a:xfrm>
            <a:prstGeom prst="rect">
              <a:avLst/>
            </a:prstGeom>
          </p:spPr>
        </p:pic>
        <p:pic>
          <p:nvPicPr>
            <p:cNvPr id="25" name="Grafik 24" descr="https://www.mhh.de/fileadmin/mhh/hannover-biomedical-research-school/HBRS/Bilder/HBRSlogocorporateklein.jp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587" y="5049016"/>
              <a:ext cx="587005" cy="486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184" y="5308406"/>
              <a:ext cx="1298267" cy="31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Picture 4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29" y="3142017"/>
            <a:ext cx="1518198" cy="1519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6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Bildschirmpräsentation (16:10)</PresentationFormat>
  <Paragraphs>58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 Else Kröner-Graduiertenkolleg  DigiStrucMed - Informationen für Informatikstudierende - </vt:lpstr>
      <vt:lpstr>Aktuell bearbeitete Projekte (laufender 4. Jahrgang 2024/25, 10 Projekte)</vt:lpstr>
      <vt:lpstr>Aktuell bearbeitete Projekte (laufender 4. Jahrgang 2024/25, 10 Projekte)</vt:lpstr>
      <vt:lpstr>Projekte im 5. Jahrgang 2025/26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Projektanbahnung DigiStrukmed</dc:title>
  <dc:creator>Heuser, Michael Prof. Dr.</dc:creator>
  <cp:lastModifiedBy>Alwie, Yasmine</cp:lastModifiedBy>
  <cp:revision>437</cp:revision>
  <cp:lastPrinted>2022-10-12T09:05:16Z</cp:lastPrinted>
  <dcterms:created xsi:type="dcterms:W3CDTF">2020-12-07T08:58:22Z</dcterms:created>
  <dcterms:modified xsi:type="dcterms:W3CDTF">2024-11-13T09:12:42Z</dcterms:modified>
</cp:coreProperties>
</file>