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sldIdLst>
    <p:sldId id="665" r:id="rId2"/>
    <p:sldId id="676" r:id="rId3"/>
    <p:sldId id="681" r:id="rId4"/>
  </p:sldIdLst>
  <p:sldSz cx="9144000" cy="5715000" type="screen16x1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AEE1"/>
    <a:srgbClr val="F9B5A5"/>
    <a:srgbClr val="DEA29B"/>
    <a:srgbClr val="233977"/>
    <a:srgbClr val="FFE6DD"/>
    <a:srgbClr val="FF9975"/>
    <a:srgbClr val="F0DAD8"/>
    <a:srgbClr val="E0B5B0"/>
    <a:srgbClr val="FFCAB8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3" autoAdjust="0"/>
    <p:restoredTop sz="89715" autoAdjust="0"/>
  </p:normalViewPr>
  <p:slideViewPr>
    <p:cSldViewPr>
      <p:cViewPr varScale="1">
        <p:scale>
          <a:sx n="119" d="100"/>
          <a:sy n="119" d="100"/>
        </p:scale>
        <p:origin x="768" y="9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714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5" y="2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ED7597C-B108-46C0-8F11-89B4E6ACEEE0}" type="datetimeFigureOut">
              <a:rPr lang="de-DE" smtClean="0"/>
              <a:pPr/>
              <a:t>08.09.2025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768350"/>
            <a:ext cx="61372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5" y="9721108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2996533-44B6-4FD4-8E9D-38EBAF180D6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4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96533-44B6-4FD4-8E9D-38EBAF180D6E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62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A78F8-0EA0-4231-8132-EA0AF7D04FC8}" type="datetime1">
              <a:rPr lang="de-DE" smtClean="0"/>
              <a:pPr/>
              <a:t>08.09.2025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79929" y="5665812"/>
            <a:ext cx="9000000" cy="1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404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73324"/>
            <a:ext cx="7772400" cy="1225021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Projektnummer und -titel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793604"/>
            <a:ext cx="6400800" cy="288032"/>
          </a:xfrm>
        </p:spPr>
        <p:txBody>
          <a:bodyPr>
            <a:noAutofit/>
          </a:bodyPr>
          <a:lstStyle>
            <a:lvl1pPr marL="0" indent="0" algn="ctr">
              <a:buNone/>
              <a:defRPr sz="1600" b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Name Projektleitung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A78F8-0EA0-4231-8132-EA0AF7D04FC8}" type="datetime1">
              <a:rPr lang="de-DE" smtClean="0"/>
              <a:pPr/>
              <a:t>08.09.2025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79929" y="5665812"/>
            <a:ext cx="9000000" cy="1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323528" y="553244"/>
            <a:ext cx="8496944" cy="4679133"/>
          </a:xfrm>
          <a:prstGeom prst="rect">
            <a:avLst/>
          </a:prstGeom>
          <a:noFill/>
          <a:ln>
            <a:solidFill>
              <a:srgbClr val="2339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0" y="3145532"/>
            <a:ext cx="6400800" cy="576263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de-DE"/>
              <a:t>Name Kollegiat/in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0" y="4081463"/>
            <a:ext cx="6400800" cy="323850"/>
          </a:xfrm>
        </p:spPr>
        <p:txBody>
          <a:bodyPr>
            <a:noAutofit/>
          </a:bodyPr>
          <a:lstStyle>
            <a:lvl1pPr marL="0" indent="0" algn="ctr">
              <a:buNone/>
              <a:defRPr lang="de-DE" sz="1600" b="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Abteilung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1371600" y="4442643"/>
            <a:ext cx="6400800" cy="358775"/>
          </a:xfrm>
        </p:spPr>
        <p:txBody>
          <a:bodyPr>
            <a:normAutofit/>
          </a:bodyPr>
          <a:lstStyle>
            <a:lvl1pPr marL="0" indent="0" algn="ctr">
              <a:buNone/>
              <a:defRPr lang="de-DE" sz="1600" b="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Projektbeginn: Datum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105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_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3558647"/>
            <a:ext cx="9144000" cy="2156353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3600" b="1" cap="none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1363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98E7-04BE-40D2-AE67-08274FD73829}" type="datetime1">
              <a:rPr lang="de-DE" smtClean="0"/>
              <a:pPr/>
              <a:t>08.09.2025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28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-_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2425451"/>
            <a:ext cx="9144000" cy="328954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145532"/>
            <a:ext cx="7772400" cy="1135062"/>
          </a:xfrm>
        </p:spPr>
        <p:txBody>
          <a:bodyPr anchor="t"/>
          <a:lstStyle>
            <a:lvl1pPr algn="ctr">
              <a:defRPr sz="3600" b="1" cap="none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98E7-04BE-40D2-AE67-08274FD73829}" type="datetime1">
              <a:rPr lang="de-DE" smtClean="0"/>
              <a:pPr/>
              <a:t>08.09.2025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>
          <a:xfrm>
            <a:off x="685800" y="697260"/>
            <a:ext cx="7772400" cy="113506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17176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468394"/>
          </a:xfrm>
        </p:spPr>
        <p:txBody>
          <a:bodyPr>
            <a:noAutofit/>
          </a:bodyPr>
          <a:lstStyle>
            <a:lvl1pPr algn="ctr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85291"/>
            <a:ext cx="8229600" cy="4119845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Aft>
                <a:spcPts val="600"/>
              </a:spcAf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Aft>
                <a:spcPts val="600"/>
              </a:spcAft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Aft>
                <a:spcPts val="600"/>
              </a:spcAft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Aft>
                <a:spcPts val="600"/>
              </a:spcAft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987BE-FE6C-46D0-B55D-B9E7C1A016D4}" type="datetime1">
              <a:rPr lang="de-DE" smtClean="0"/>
              <a:pPr/>
              <a:t>08.09.2025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0" y="5215273"/>
            <a:ext cx="9144000" cy="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78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2B2BE-D46D-486D-B482-F0E65AC378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215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28866"/>
            <a:ext cx="8229600" cy="468394"/>
          </a:xfrm>
        </p:spPr>
        <p:txBody>
          <a:bodyPr>
            <a:noAutofit/>
          </a:bodyPr>
          <a:lstStyle>
            <a:lvl1pPr algn="ctr">
              <a:defRPr sz="2000" b="1" baseline="0"/>
            </a:lvl1pPr>
          </a:lstStyle>
          <a:p>
            <a:r>
              <a:rPr lang="de-DE"/>
              <a:t>Title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987BE-FE6C-46D0-B55D-B9E7C1A016D4}" type="datetime1">
              <a:rPr lang="de-DE" smtClean="0"/>
              <a:pPr/>
              <a:t>08.09.2025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-792" y="3469"/>
            <a:ext cx="9144000" cy="45719"/>
          </a:xfrm>
          <a:prstGeom prst="rect">
            <a:avLst/>
          </a:prstGeom>
          <a:solidFill>
            <a:srgbClr val="233977"/>
          </a:solidFill>
          <a:ln w="9525">
            <a:solidFill>
              <a:srgbClr val="2339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0" y="5215273"/>
            <a:ext cx="9144000" cy="14400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57200" y="769938"/>
            <a:ext cx="8229600" cy="43910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9686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197B1-4D83-408E-ABCB-71EA9A12B7F0}" type="datetime1">
              <a:rPr lang="de-DE" smtClean="0"/>
              <a:pPr/>
              <a:t>08.09.2025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6D84E-9789-4553-A13B-E47FD9A2004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15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3" r:id="rId2"/>
    <p:sldLayoutId id="2147483651" r:id="rId3"/>
    <p:sldLayoutId id="2147483691" r:id="rId4"/>
    <p:sldLayoutId id="2147483689" r:id="rId5"/>
    <p:sldLayoutId id="2147483692" r:id="rId6"/>
    <p:sldLayoutId id="2147483694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9.png"/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12" Type="http://schemas.openxmlformats.org/officeDocument/2006/relationships/image" Target="../media/image10.png"/><Relationship Id="rId2" Type="http://schemas.openxmlformats.org/officeDocument/2006/relationships/hyperlink" Target="https://www.mhh.de/hbrs/digistrucmed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eg"/><Relationship Id="rId11" Type="http://schemas.openxmlformats.org/officeDocument/2006/relationships/image" Target="../media/image9.jpe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15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fik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570079"/>
            <a:ext cx="4206185" cy="2871907"/>
          </a:xfrm>
          <a:prstGeom prst="rect">
            <a:avLst/>
          </a:prstGeom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5"/>
          <a:stretch/>
        </p:blipFill>
        <p:spPr bwMode="auto">
          <a:xfrm>
            <a:off x="174553" y="122915"/>
            <a:ext cx="941064" cy="644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itel 1"/>
          <p:cNvSpPr>
            <a:spLocks noGrp="1"/>
          </p:cNvSpPr>
          <p:nvPr>
            <p:ph type="title"/>
          </p:nvPr>
        </p:nvSpPr>
        <p:spPr>
          <a:xfrm>
            <a:off x="1691680" y="211380"/>
            <a:ext cx="5760640" cy="83362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de-DE" sz="1400" dirty="0" smtClean="0">
                <a:latin typeface="+mn-lt"/>
              </a:rPr>
              <a:t>Else </a:t>
            </a:r>
            <a:r>
              <a:rPr lang="de-DE" sz="1400" dirty="0" smtClean="0">
                <a:latin typeface="+mn-lt"/>
              </a:rPr>
              <a:t>Kröner-Graduiertenkolleg</a:t>
            </a:r>
            <a:r>
              <a:rPr lang="de-DE" sz="200" dirty="0">
                <a:latin typeface="+mn-lt"/>
              </a:rPr>
              <a:t/>
            </a:r>
            <a:br>
              <a:rPr lang="de-DE" sz="200" dirty="0">
                <a:latin typeface="+mn-lt"/>
              </a:rPr>
            </a:br>
            <a:r>
              <a:rPr lang="de-DE" sz="200" dirty="0">
                <a:latin typeface="+mn-lt"/>
              </a:rPr>
              <a:t/>
            </a:r>
            <a:br>
              <a:rPr lang="de-DE" sz="200" dirty="0">
                <a:latin typeface="+mn-lt"/>
              </a:rPr>
            </a:br>
            <a:r>
              <a:rPr lang="de-DE" sz="2400" dirty="0" smtClean="0">
                <a:solidFill>
                  <a:srgbClr val="233977"/>
                </a:solidFill>
                <a:latin typeface="+mn-lt"/>
              </a:rPr>
              <a:t>DigiStrucMed</a:t>
            </a:r>
            <a:br>
              <a:rPr lang="de-DE" sz="2400" dirty="0" smtClean="0">
                <a:solidFill>
                  <a:srgbClr val="233977"/>
                </a:solidFill>
                <a:latin typeface="+mn-lt"/>
              </a:rPr>
            </a:br>
            <a:r>
              <a:rPr lang="de-DE" sz="1600" dirty="0" smtClean="0">
                <a:solidFill>
                  <a:srgbClr val="233977"/>
                </a:solidFill>
                <a:latin typeface="+mn-lt"/>
              </a:rPr>
              <a:t>- Informationen für Informatikstudierende - </a:t>
            </a:r>
            <a:endParaRPr lang="de-DE" sz="1400" b="0" dirty="0">
              <a:solidFill>
                <a:srgbClr val="233977"/>
              </a:solidFill>
              <a:latin typeface="+mn-lt"/>
            </a:endParaRPr>
          </a:p>
        </p:txBody>
      </p:sp>
      <p:pic>
        <p:nvPicPr>
          <p:cNvPr id="40" name="Grafik 3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6" t="24272" r="17991" b="25652"/>
          <a:stretch/>
        </p:blipFill>
        <p:spPr>
          <a:xfrm>
            <a:off x="1022731" y="122915"/>
            <a:ext cx="842746" cy="644452"/>
          </a:xfrm>
          <a:prstGeom prst="rect">
            <a:avLst/>
          </a:prstGeom>
          <a:ln w="9525">
            <a:noFill/>
          </a:ln>
        </p:spPr>
      </p:pic>
      <p:sp>
        <p:nvSpPr>
          <p:cNvPr id="42" name="Rechteck 41"/>
          <p:cNvSpPr/>
          <p:nvPr/>
        </p:nvSpPr>
        <p:spPr>
          <a:xfrm>
            <a:off x="6678850" y="4967062"/>
            <a:ext cx="24296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1000" b="1" dirty="0" smtClean="0">
                <a:solidFill>
                  <a:srgbClr val="233977"/>
                </a:solidFill>
                <a:cs typeface="Arial" panose="020B0604020202020204" pitchFamily="34" charset="0"/>
              </a:rPr>
              <a:t>Eine Kooperation zwischen:</a:t>
            </a:r>
            <a:endParaRPr lang="de-DE" sz="1000" b="1" dirty="0">
              <a:solidFill>
                <a:srgbClr val="233977"/>
              </a:solidFill>
              <a:cs typeface="Arial" panose="020B0604020202020204" pitchFamily="34" charset="0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192587" y="1190650"/>
            <a:ext cx="4091381" cy="37882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200" b="1" dirty="0">
                <a:latin typeface="+mn-lt"/>
              </a:rPr>
              <a:t>Über </a:t>
            </a:r>
            <a:r>
              <a:rPr lang="de-DE" sz="1200" b="1" dirty="0" smtClean="0">
                <a:latin typeface="+mn-lt"/>
              </a:rPr>
              <a:t>DigiStrucMed</a:t>
            </a:r>
            <a:endParaRPr lang="de-DE" sz="1200" b="1" dirty="0">
              <a:latin typeface="+mn-lt"/>
            </a:endParaRPr>
          </a:p>
          <a:p>
            <a:pPr marL="176213" indent="-176213">
              <a:spcBef>
                <a:spcPts val="600"/>
              </a:spcBef>
            </a:pPr>
            <a:r>
              <a:rPr lang="de-DE" sz="1200" dirty="0" smtClean="0">
                <a:latin typeface="+mn-lt"/>
              </a:rPr>
              <a:t>Strukturiertes </a:t>
            </a:r>
            <a:r>
              <a:rPr lang="de-DE" sz="1200" dirty="0">
                <a:latin typeface="+mn-lt"/>
              </a:rPr>
              <a:t>Ausbildungsprogramm zur Förderung der Kooperation zwischen Medizin und </a:t>
            </a:r>
            <a:r>
              <a:rPr lang="de-DE" sz="1200" dirty="0" smtClean="0">
                <a:latin typeface="+mn-lt"/>
              </a:rPr>
              <a:t>Informatik</a:t>
            </a:r>
          </a:p>
          <a:p>
            <a:pPr marL="176213" indent="-176213">
              <a:spcBef>
                <a:spcPts val="600"/>
              </a:spcBef>
            </a:pPr>
            <a:r>
              <a:rPr lang="de-DE" sz="1200" dirty="0">
                <a:latin typeface="+mn-lt"/>
              </a:rPr>
              <a:t>Spannende, praxisrelevante Projekte im Themenbereich </a:t>
            </a:r>
            <a:r>
              <a:rPr lang="de-DE" sz="1200" b="1" dirty="0" smtClean="0">
                <a:latin typeface="+mn-lt"/>
              </a:rPr>
              <a:t>digitale </a:t>
            </a:r>
            <a:r>
              <a:rPr lang="de-DE" sz="1200" b="1" dirty="0">
                <a:latin typeface="+mn-lt"/>
              </a:rPr>
              <a:t>Transformation in der Medizin</a:t>
            </a:r>
          </a:p>
          <a:p>
            <a:pPr marL="176213" indent="-176213">
              <a:spcBef>
                <a:spcPts val="600"/>
              </a:spcBef>
            </a:pPr>
            <a:r>
              <a:rPr lang="de-DE" sz="1200" dirty="0" smtClean="0">
                <a:latin typeface="+mn-lt"/>
              </a:rPr>
              <a:t>Gemeinsame </a:t>
            </a:r>
            <a:r>
              <a:rPr lang="de-DE" sz="1200" b="1" dirty="0">
                <a:latin typeface="+mn-lt"/>
              </a:rPr>
              <a:t>Abschlussarbeiten</a:t>
            </a:r>
            <a:r>
              <a:rPr lang="de-DE" sz="1200" dirty="0">
                <a:latin typeface="+mn-lt"/>
              </a:rPr>
              <a:t> für:</a:t>
            </a:r>
          </a:p>
          <a:p>
            <a:pPr marL="449263" lvl="1" indent="-273050">
              <a:buFont typeface="Courier New" panose="02070309020205020404" pitchFamily="49" charset="0"/>
              <a:buChar char="o"/>
            </a:pPr>
            <a:r>
              <a:rPr lang="de-DE" sz="1200" dirty="0">
                <a:latin typeface="+mn-lt"/>
              </a:rPr>
              <a:t>Promovierende der Humanmedizin (12 Monate)</a:t>
            </a:r>
          </a:p>
          <a:p>
            <a:pPr marL="449263" lvl="1" indent="-2730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 sz="1200" dirty="0">
                <a:latin typeface="+mn-lt"/>
              </a:rPr>
              <a:t>Masterstudierende der </a:t>
            </a:r>
            <a:r>
              <a:rPr lang="de-DE" sz="1200" dirty="0" smtClean="0">
                <a:latin typeface="+mn-lt"/>
              </a:rPr>
              <a:t>Informatik, Datenwissenschaft und verwandter Studiengänge </a:t>
            </a:r>
            <a:r>
              <a:rPr lang="de-DE" sz="1200" dirty="0">
                <a:latin typeface="+mn-lt"/>
              </a:rPr>
              <a:t>(6 Monate)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de-DE" sz="1200" b="1" dirty="0" smtClean="0">
                <a:latin typeface="+mn-lt"/>
              </a:rPr>
              <a:t>Vorteile</a:t>
            </a:r>
            <a:endParaRPr lang="de-DE" sz="1200" b="1" dirty="0">
              <a:latin typeface="+mn-lt"/>
            </a:endParaRPr>
          </a:p>
          <a:p>
            <a:pPr marL="176213" indent="-176213">
              <a:spcBef>
                <a:spcPts val="600"/>
              </a:spcBef>
            </a:pPr>
            <a:r>
              <a:rPr lang="de-DE" sz="1200" b="1" dirty="0" smtClean="0">
                <a:latin typeface="+mn-lt"/>
              </a:rPr>
              <a:t>Monatliche </a:t>
            </a:r>
            <a:r>
              <a:rPr lang="de-DE" sz="1200" b="1" dirty="0">
                <a:latin typeface="+mn-lt"/>
              </a:rPr>
              <a:t>finanzielle </a:t>
            </a:r>
            <a:r>
              <a:rPr lang="de-DE" sz="1200" b="1" dirty="0" smtClean="0">
                <a:latin typeface="+mn-lt"/>
              </a:rPr>
              <a:t>Unterstützung </a:t>
            </a:r>
            <a:r>
              <a:rPr lang="de-DE" sz="1200" dirty="0" smtClean="0">
                <a:latin typeface="+mn-lt"/>
              </a:rPr>
              <a:t>(</a:t>
            </a:r>
            <a:r>
              <a:rPr lang="de-DE" sz="1200" dirty="0" smtClean="0">
                <a:latin typeface="+mn-lt"/>
              </a:rPr>
              <a:t>auf Basis einer studentischen Hilfskraft</a:t>
            </a:r>
            <a:r>
              <a:rPr lang="de-DE" sz="1200" dirty="0" smtClean="0">
                <a:latin typeface="+mn-lt"/>
              </a:rPr>
              <a:t>)</a:t>
            </a:r>
          </a:p>
          <a:p>
            <a:pPr marL="176213" indent="-176213">
              <a:spcBef>
                <a:spcPts val="600"/>
              </a:spcBef>
            </a:pPr>
            <a:r>
              <a:rPr lang="de-DE" sz="1200" dirty="0" smtClean="0">
                <a:latin typeface="+mn-lt"/>
              </a:rPr>
              <a:t>Enge </a:t>
            </a:r>
            <a:r>
              <a:rPr lang="de-DE" sz="1200" b="1" dirty="0" smtClean="0">
                <a:latin typeface="+mn-lt"/>
              </a:rPr>
              <a:t>wissenschaftliche und interdisziplinäre </a:t>
            </a:r>
            <a:r>
              <a:rPr lang="de-DE" sz="1200" b="1" dirty="0">
                <a:latin typeface="+mn-lt"/>
              </a:rPr>
              <a:t>Betreuung </a:t>
            </a:r>
            <a:endParaRPr lang="de-DE" sz="1200" b="1" dirty="0" smtClean="0">
              <a:latin typeface="+mn-lt"/>
            </a:endParaRPr>
          </a:p>
          <a:p>
            <a:pPr marL="176213" indent="-176213">
              <a:spcBef>
                <a:spcPts val="600"/>
              </a:spcBef>
            </a:pPr>
            <a:r>
              <a:rPr lang="de-DE" sz="1200" b="1" dirty="0" smtClean="0">
                <a:latin typeface="+mn-lt"/>
              </a:rPr>
              <a:t>Curriculum </a:t>
            </a:r>
            <a:r>
              <a:rPr lang="de-DE" sz="1200" dirty="0" smtClean="0">
                <a:latin typeface="+mn-lt"/>
              </a:rPr>
              <a:t>zu Förderung von fachlichen und persönlichen Kompetenzen </a:t>
            </a:r>
            <a:endParaRPr lang="de-DE" sz="1200" dirty="0">
              <a:latin typeface="+mn-lt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312587" y="5049026"/>
            <a:ext cx="8507885" cy="560854"/>
            <a:chOff x="312587" y="5049026"/>
            <a:chExt cx="8507885" cy="560854"/>
          </a:xfrm>
        </p:grpSpPr>
        <p:grpSp>
          <p:nvGrpSpPr>
            <p:cNvPr id="2" name="Gruppieren 1"/>
            <p:cNvGrpSpPr/>
            <p:nvPr/>
          </p:nvGrpSpPr>
          <p:grpSpPr>
            <a:xfrm>
              <a:off x="312587" y="5049026"/>
              <a:ext cx="8507885" cy="560854"/>
              <a:chOff x="312587" y="5049026"/>
              <a:chExt cx="8507885" cy="560854"/>
            </a:xfrm>
          </p:grpSpPr>
          <p:grpSp>
            <p:nvGrpSpPr>
              <p:cNvPr id="5" name="Gruppieren 4"/>
              <p:cNvGrpSpPr>
                <a:grpSpLocks noChangeAspect="1"/>
              </p:cNvGrpSpPr>
              <p:nvPr/>
            </p:nvGrpSpPr>
            <p:grpSpPr>
              <a:xfrm>
                <a:off x="312587" y="5049026"/>
                <a:ext cx="8507885" cy="560854"/>
                <a:chOff x="312587" y="5049016"/>
                <a:chExt cx="9839989" cy="654369"/>
              </a:xfrm>
            </p:grpSpPr>
            <p:pic>
              <p:nvPicPr>
                <p:cNvPr id="13" name="Picture 6" descr="Peter L. Reichertz Institut für Medizinische Informatik: PLRI"/>
                <p:cNvPicPr>
                  <a:picLocks noChangeAspect="1" noChangeArrowheads="1"/>
                </p:cNvPicPr>
                <p:nvPr/>
              </p:nvPicPr>
              <p:blipFill rotWithShape="1"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8050" b="10442"/>
                <a:stretch/>
              </p:blipFill>
              <p:spPr bwMode="auto">
                <a:xfrm>
                  <a:off x="3799136" y="5291135"/>
                  <a:ext cx="1046190" cy="39349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5" name="Picture 5" descr="Datei:Leibniz-Universität Hannover.svg"/>
                <p:cNvPicPr>
                  <a:picLocks noChangeAspect="1" noChangeArrowheads="1"/>
                </p:cNvPicPr>
                <p:nvPr/>
              </p:nvPicPr>
              <p:blipFill rotWithShape="1"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" b="6546"/>
                <a:stretch/>
              </p:blipFill>
              <p:spPr bwMode="auto">
                <a:xfrm>
                  <a:off x="5042037" y="5266026"/>
                  <a:ext cx="1287267" cy="39767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6" name="Picture 2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199398" y="5299787"/>
                  <a:ext cx="953178" cy="4035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7" name="Picture 11" descr="Datei:Siegel TU Braunschweig transparent.svg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130064" y="5304839"/>
                  <a:ext cx="985925" cy="36574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9" name="Grafik 18"/>
                <p:cNvPicPr>
                  <a:picLocks noChangeAspect="1"/>
                </p:cNvPicPr>
                <p:nvPr/>
              </p:nvPicPr>
              <p:blipFill>
                <a:blip r:embed="rId10" cstate="print"/>
                <a:stretch>
                  <a:fillRect/>
                </a:stretch>
              </p:blipFill>
              <p:spPr>
                <a:xfrm>
                  <a:off x="8312705" y="5304839"/>
                  <a:ext cx="700870" cy="393494"/>
                </a:xfrm>
                <a:prstGeom prst="rect">
                  <a:avLst/>
                </a:prstGeom>
              </p:spPr>
            </p:pic>
            <p:pic>
              <p:nvPicPr>
                <p:cNvPr id="20" name="Grafik 19" descr="https://www.mhh.de/fileadmin/mhh/hannover-biomedical-research-school/HBRS/Bilder/HBRSlogocorporateklein.jpg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2587" y="5049016"/>
                  <a:ext cx="587005" cy="48669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43" name="Picture 2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23495" y="5304612"/>
                  <a:ext cx="1298267" cy="3129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95" name="Grafik 94"/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97617" y="5271337"/>
                <a:ext cx="504000" cy="310419"/>
              </a:xfrm>
              <a:prstGeom prst="rect">
                <a:avLst/>
              </a:prstGeom>
            </p:spPr>
          </p:pic>
        </p:grpSp>
        <p:pic>
          <p:nvPicPr>
            <p:cNvPr id="22" name="Grafik 21" descr="C:\Users\Kommnicc\AppData\Local\Microsoft\Windows\INetCache\Content.Word\Platzhalter-LOGO-DAK-Deutsch.jpg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68" t="20230" r="8008" b="21007"/>
            <a:stretch>
              <a:fillRect/>
            </a:stretch>
          </p:blipFill>
          <p:spPr bwMode="auto">
            <a:xfrm>
              <a:off x="899592" y="5271337"/>
              <a:ext cx="1121954" cy="27691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" name="Gruppieren 5"/>
          <p:cNvGrpSpPr/>
          <p:nvPr/>
        </p:nvGrpSpPr>
        <p:grpSpPr>
          <a:xfrm>
            <a:off x="7404058" y="350902"/>
            <a:ext cx="1518143" cy="956639"/>
            <a:chOff x="7490219" y="376089"/>
            <a:chExt cx="1518143" cy="956639"/>
          </a:xfrm>
        </p:grpSpPr>
        <p:sp>
          <p:nvSpPr>
            <p:cNvPr id="44" name="Abgerundetes Rechteck 43"/>
            <p:cNvSpPr/>
            <p:nvPr/>
          </p:nvSpPr>
          <p:spPr>
            <a:xfrm rot="2051484">
              <a:off x="7490219" y="509406"/>
              <a:ext cx="1518143" cy="823322"/>
            </a:xfrm>
            <a:prstGeom prst="roundRect">
              <a:avLst>
                <a:gd name="adj" fmla="val 6912"/>
              </a:avLst>
            </a:prstGeom>
            <a:solidFill>
              <a:srgbClr val="233977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de-DE" sz="6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  <a:p>
              <a:pPr algn="ctr">
                <a:spcAft>
                  <a:spcPts val="600"/>
                </a:spcAft>
              </a:pPr>
              <a:endParaRPr lang="de-DE" sz="12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de-DE" sz="1200" b="1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6. </a:t>
              </a:r>
              <a:r>
                <a:rPr lang="de-DE" sz="1200" b="1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Jahrgang</a:t>
              </a:r>
              <a:endParaRPr lang="de-DE" sz="12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  <a:p>
              <a:pPr algn="ctr"/>
              <a:r>
                <a:rPr lang="de-DE" sz="12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Beginn ab </a:t>
              </a:r>
              <a:r>
                <a:rPr lang="de-DE" sz="12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01</a:t>
              </a:r>
              <a:r>
                <a:rPr lang="de-DE" sz="12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.08.26</a:t>
              </a:r>
              <a:endParaRPr lang="de-DE" sz="1200" dirty="0">
                <a:solidFill>
                  <a:schemeClr val="bg1"/>
                </a:solidFill>
                <a:cs typeface="Arial" panose="020B0604020202020204" pitchFamily="34" charset="0"/>
              </a:endParaRPr>
            </a:p>
            <a:p>
              <a:pPr algn="ctr"/>
              <a:r>
                <a:rPr lang="de-DE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bis </a:t>
              </a:r>
              <a:r>
                <a:rPr lang="de-DE" sz="12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01.02.27 </a:t>
              </a:r>
              <a:r>
                <a:rPr lang="de-DE" sz="1200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möglich</a:t>
              </a:r>
            </a:p>
            <a:p>
              <a:pPr algn="ctr"/>
              <a:endParaRPr lang="de-DE" sz="1200" b="1" dirty="0" smtClean="0">
                <a:solidFill>
                  <a:schemeClr val="bg1"/>
                </a:solidFill>
                <a:cs typeface="Arial" panose="020B0604020202020204" pitchFamily="34" charset="0"/>
              </a:endParaRPr>
            </a:p>
            <a:p>
              <a:pPr algn="ctr"/>
              <a:endParaRPr lang="de-DE" sz="12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pic>
          <p:nvPicPr>
            <p:cNvPr id="45" name="Grafik 44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14849">
              <a:off x="8127105" y="376089"/>
              <a:ext cx="539603" cy="5075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141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5"/>
          <a:stretch/>
        </p:blipFill>
        <p:spPr bwMode="auto">
          <a:xfrm>
            <a:off x="174553" y="122915"/>
            <a:ext cx="725039" cy="49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400" dirty="0" smtClean="0"/>
              <a:t>Beispiele </a:t>
            </a:r>
            <a:r>
              <a:rPr lang="de-DE" sz="1400" dirty="0" smtClean="0"/>
              <a:t>Projekte </a:t>
            </a:r>
            <a:r>
              <a:rPr lang="de-DE" sz="1400" dirty="0" smtClean="0"/>
              <a:t>(4. </a:t>
            </a:r>
            <a:r>
              <a:rPr lang="de-DE" sz="1400" dirty="0"/>
              <a:t>Jahrgang </a:t>
            </a:r>
            <a:r>
              <a:rPr lang="de-DE" sz="1400" dirty="0" smtClean="0"/>
              <a:t>2024/25)</a:t>
            </a:r>
            <a:endParaRPr lang="de-DE" sz="1400" dirty="0"/>
          </a:p>
        </p:txBody>
      </p:sp>
      <p:sp>
        <p:nvSpPr>
          <p:cNvPr id="5" name="Abgerundetes Rechteck 4"/>
          <p:cNvSpPr/>
          <p:nvPr/>
        </p:nvSpPr>
        <p:spPr>
          <a:xfrm>
            <a:off x="275584" y="913420"/>
            <a:ext cx="4248472" cy="122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>
              <a:spcAft>
                <a:spcPts val="300"/>
              </a:spcAft>
            </a:pPr>
            <a:r>
              <a:rPr lang="en-US" sz="1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Computerized </a:t>
            </a:r>
            <a:r>
              <a:rPr lang="en-US" sz="1200" b="1" dirty="0">
                <a:solidFill>
                  <a:schemeClr val="tx1"/>
                </a:solidFill>
                <a:cs typeface="Arial" panose="020B0604020202020204" pitchFamily="34" charset="0"/>
              </a:rPr>
              <a:t>interpretation of fetal heart rate during labor including clinical </a:t>
            </a:r>
            <a:r>
              <a:rPr lang="en-US" sz="1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parameters</a:t>
            </a:r>
          </a:p>
          <a:p>
            <a:pPr>
              <a:spcAft>
                <a:spcPts val="300"/>
              </a:spcAft>
            </a:pPr>
            <a:r>
              <a:rPr lang="en-US" sz="1200" i="1" dirty="0">
                <a:solidFill>
                  <a:schemeClr val="tx1"/>
                </a:solidFill>
                <a:cs typeface="Arial" panose="020B0604020202020204" pitchFamily="34" charset="0"/>
              </a:rPr>
              <a:t>PD Dr. med. </a:t>
            </a:r>
            <a:r>
              <a:rPr lang="en-US" sz="1200" i="1" dirty="0" smtClean="0">
                <a:solidFill>
                  <a:schemeClr val="tx1"/>
                </a:solidFill>
                <a:cs typeface="Arial" panose="020B0604020202020204" pitchFamily="34" charset="0"/>
              </a:rPr>
              <a:t>Lars Brodowski, Gynecology </a:t>
            </a:r>
            <a:r>
              <a:rPr lang="en-US" sz="1200" i="1" dirty="0">
                <a:solidFill>
                  <a:schemeClr val="tx1"/>
                </a:solidFill>
                <a:cs typeface="Arial" panose="020B0604020202020204" pitchFamily="34" charset="0"/>
              </a:rPr>
              <a:t>and </a:t>
            </a:r>
            <a:r>
              <a:rPr lang="en-US" sz="1200" i="1" dirty="0" smtClean="0">
                <a:solidFill>
                  <a:schemeClr val="tx1"/>
                </a:solidFill>
                <a:cs typeface="Arial" panose="020B0604020202020204" pitchFamily="34" charset="0"/>
              </a:rPr>
              <a:t>Obstetrics, </a:t>
            </a:r>
            <a:r>
              <a:rPr lang="en-US" sz="1200" i="1" dirty="0">
                <a:solidFill>
                  <a:schemeClr val="tx1"/>
                </a:solidFill>
                <a:cs typeface="Arial" panose="020B0604020202020204" pitchFamily="34" charset="0"/>
              </a:rPr>
              <a:t>Hannover Medical </a:t>
            </a:r>
            <a:r>
              <a:rPr lang="en-US" sz="1200" i="1" dirty="0" smtClean="0">
                <a:solidFill>
                  <a:schemeClr val="tx1"/>
                </a:solidFill>
                <a:cs typeface="Arial" panose="020B0604020202020204" pitchFamily="34" charset="0"/>
              </a:rPr>
              <a:t>School</a:t>
            </a:r>
            <a:endParaRPr lang="en-US" sz="12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4602720" y="3505572"/>
            <a:ext cx="4248472" cy="122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83AE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lvl="0">
              <a:spcAft>
                <a:spcPts val="300"/>
              </a:spcAft>
            </a:pPr>
            <a:r>
              <a:rPr lang="en-US" sz="12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Individualizing </a:t>
            </a:r>
            <a:r>
              <a:rPr lang="en-US" sz="1200" b="1" dirty="0">
                <a:solidFill>
                  <a:prstClr val="black"/>
                </a:solidFill>
                <a:cs typeface="Arial" panose="020B0604020202020204" pitchFamily="34" charset="0"/>
              </a:rPr>
              <a:t>HCC surveillance based on an integrative systems medicine approach</a:t>
            </a:r>
          </a:p>
          <a:p>
            <a:pPr lvl="0">
              <a:spcAft>
                <a:spcPts val="300"/>
              </a:spcAft>
            </a:pPr>
            <a:r>
              <a:rPr lang="en-US" sz="1050" i="1" dirty="0">
                <a:solidFill>
                  <a:prstClr val="black"/>
                </a:solidFill>
                <a:cs typeface="Arial" panose="020B0604020202020204" pitchFamily="34" charset="0"/>
              </a:rPr>
              <a:t>Prof. Dr. med. Markus Cornberg, Centre for </a:t>
            </a:r>
            <a:r>
              <a:rPr lang="en-US" sz="1050" i="1" dirty="0" err="1">
                <a:solidFill>
                  <a:prstClr val="black"/>
                </a:solidFill>
                <a:cs typeface="Arial" panose="020B0604020202020204" pitchFamily="34" charset="0"/>
              </a:rPr>
              <a:t>Individualised</a:t>
            </a:r>
            <a:r>
              <a:rPr lang="en-US" sz="1050" i="1" dirty="0">
                <a:solidFill>
                  <a:prstClr val="black"/>
                </a:solidFill>
                <a:cs typeface="Arial" panose="020B0604020202020204" pitchFamily="34" charset="0"/>
              </a:rPr>
              <a:t> Infection Medicine (</a:t>
            </a:r>
            <a:r>
              <a:rPr lang="en-US" sz="1050" i="1" dirty="0" err="1">
                <a:solidFill>
                  <a:prstClr val="black"/>
                </a:solidFill>
                <a:cs typeface="Arial" panose="020B0604020202020204" pitchFamily="34" charset="0"/>
              </a:rPr>
              <a:t>CiiM</a:t>
            </a:r>
            <a:r>
              <a:rPr lang="en-US" sz="1050" i="1" dirty="0">
                <a:solidFill>
                  <a:prstClr val="black"/>
                </a:solidFill>
                <a:cs typeface="Arial" panose="020B0604020202020204" pitchFamily="34" charset="0"/>
              </a:rPr>
              <a:t>) and Department of Gastroenterology, </a:t>
            </a:r>
            <a:r>
              <a:rPr lang="en-US" sz="1050" i="1" dirty="0" err="1">
                <a:solidFill>
                  <a:prstClr val="black"/>
                </a:solidFill>
                <a:cs typeface="Arial" panose="020B0604020202020204" pitchFamily="34" charset="0"/>
              </a:rPr>
              <a:t>Hepatology</a:t>
            </a:r>
            <a:r>
              <a:rPr lang="en-US" sz="1050" i="1" dirty="0">
                <a:solidFill>
                  <a:prstClr val="black"/>
                </a:solidFill>
                <a:cs typeface="Arial" panose="020B0604020202020204" pitchFamily="34" charset="0"/>
              </a:rPr>
              <a:t> and Endocrinology, Hannover Medical </a:t>
            </a:r>
            <a:r>
              <a:rPr lang="en-US" sz="1050" i="1" dirty="0" smtClean="0">
                <a:solidFill>
                  <a:prstClr val="black"/>
                </a:solidFill>
                <a:cs typeface="Arial" panose="020B0604020202020204" pitchFamily="34" charset="0"/>
              </a:rPr>
              <a:t>School</a:t>
            </a:r>
            <a:endParaRPr lang="en-US" sz="1050" i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275584" y="2215158"/>
            <a:ext cx="4248472" cy="122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83AE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>
              <a:spcAft>
                <a:spcPts val="300"/>
              </a:spcAft>
            </a:pPr>
            <a:r>
              <a:rPr lang="en-US" sz="1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Development</a:t>
            </a:r>
            <a:r>
              <a:rPr lang="en-US" sz="1200" b="1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US" sz="1200" b="1" dirty="0" err="1">
                <a:solidFill>
                  <a:schemeClr val="tx1"/>
                </a:solidFill>
                <a:cs typeface="Arial" panose="020B0604020202020204" pitchFamily="34" charset="0"/>
              </a:rPr>
              <a:t>feasability</a:t>
            </a:r>
            <a:r>
              <a:rPr lang="en-US" sz="1200" b="1" dirty="0">
                <a:solidFill>
                  <a:schemeClr val="tx1"/>
                </a:solidFill>
                <a:cs typeface="Arial" panose="020B0604020202020204" pitchFamily="34" charset="0"/>
              </a:rPr>
              <a:t> and usability of a generic and secure application backed by a large language model with focus on patient education in patients with implantable defibrillators and heart </a:t>
            </a:r>
            <a:r>
              <a:rPr lang="en-US" sz="1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failure</a:t>
            </a:r>
            <a:endParaRPr lang="en-US" sz="12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1050" i="1" dirty="0">
                <a:solidFill>
                  <a:schemeClr val="tx1"/>
                </a:solidFill>
                <a:cs typeface="Arial" panose="020B0604020202020204" pitchFamily="34" charset="0"/>
              </a:rPr>
              <a:t>Prof. Dr. David Duncker, Hannover Heart Rhythm Center, Department oft Cardiology and Angiology, Hannover Medical School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275584" y="3505572"/>
            <a:ext cx="4248472" cy="122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lvl="0">
              <a:spcAft>
                <a:spcPts val="300"/>
              </a:spcAft>
            </a:pPr>
            <a:r>
              <a:rPr lang="en-US" sz="12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Implementation </a:t>
            </a:r>
            <a:r>
              <a:rPr lang="en-US" sz="1200" b="1" dirty="0">
                <a:solidFill>
                  <a:prstClr val="black"/>
                </a:solidFill>
                <a:cs typeface="Arial" panose="020B0604020202020204" pitchFamily="34" charset="0"/>
              </a:rPr>
              <a:t>of an AI-supported mental health app in </a:t>
            </a:r>
            <a:r>
              <a:rPr lang="en-US" sz="1200" b="1" dirty="0" err="1">
                <a:solidFill>
                  <a:prstClr val="black"/>
                </a:solidFill>
                <a:cs typeface="Arial" panose="020B0604020202020204" pitchFamily="34" charset="0"/>
              </a:rPr>
              <a:t>psychocardiology</a:t>
            </a:r>
            <a:endParaRPr lang="en-US" sz="7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>
              <a:spcAft>
                <a:spcPts val="300"/>
              </a:spcAft>
            </a:pPr>
            <a:r>
              <a:rPr lang="en-US" sz="1050" i="1" dirty="0">
                <a:solidFill>
                  <a:prstClr val="black"/>
                </a:solidFill>
                <a:cs typeface="Arial" panose="020B0604020202020204" pitchFamily="34" charset="0"/>
              </a:rPr>
              <a:t>Prof. Dr. Med. Kai G. Kahl, Department of Psychiatry, Social Psychiatry and Psychotherapy, Hannover Medical </a:t>
            </a:r>
            <a:r>
              <a:rPr lang="en-US" sz="1050" i="1" dirty="0" smtClean="0">
                <a:solidFill>
                  <a:prstClr val="black"/>
                </a:solidFill>
                <a:cs typeface="Arial" panose="020B0604020202020204" pitchFamily="34" charset="0"/>
              </a:rPr>
              <a:t>School</a:t>
            </a:r>
            <a:endParaRPr lang="en-US" sz="1050" i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4602720" y="2215158"/>
            <a:ext cx="4248472" cy="122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>
              <a:spcAft>
                <a:spcPts val="300"/>
              </a:spcAft>
            </a:pPr>
            <a:r>
              <a:rPr lang="en-US" sz="1200" b="1" dirty="0">
                <a:solidFill>
                  <a:schemeClr val="tx1"/>
                </a:solidFill>
                <a:cs typeface="Arial" panose="020B0604020202020204" pitchFamily="34" charset="0"/>
              </a:rPr>
              <a:t>Algorithm development using machine learning to distinguish between tics and functional tic-like movements in videos</a:t>
            </a:r>
            <a:endParaRPr lang="de-DE" sz="12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1050" i="1" dirty="0">
                <a:solidFill>
                  <a:schemeClr val="tx1"/>
                </a:solidFill>
                <a:cs typeface="Arial" panose="020B0604020202020204" pitchFamily="34" charset="0"/>
              </a:rPr>
              <a:t>Prof. Dr. Kirsten Müller-Vahl, Clinic of Psychiatry, Social Psychiatry and Psychotherapy, Hannover Medical School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4602720" y="913420"/>
            <a:ext cx="4248472" cy="1224000"/>
          </a:xfrm>
          <a:prstGeom prst="roundRect">
            <a:avLst>
              <a:gd name="adj" fmla="val 1771"/>
            </a:avLst>
          </a:prstGeom>
          <a:noFill/>
          <a:ln>
            <a:solidFill>
              <a:srgbClr val="83AE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>
              <a:spcAft>
                <a:spcPts val="300"/>
              </a:spcAft>
            </a:pPr>
            <a:r>
              <a:rPr lang="en-US" sz="1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User-independent </a:t>
            </a:r>
            <a:r>
              <a:rPr lang="en-US" sz="1200" b="1" dirty="0">
                <a:solidFill>
                  <a:schemeClr val="tx1"/>
                </a:solidFill>
                <a:cs typeface="Arial" panose="020B0604020202020204" pitchFamily="34" charset="0"/>
              </a:rPr>
              <a:t>AI-based MRI analysis of hepatobiliary function in patients with primary </a:t>
            </a:r>
            <a:r>
              <a:rPr lang="en-US" sz="1200" b="1" dirty="0" err="1">
                <a:solidFill>
                  <a:schemeClr val="tx1"/>
                </a:solidFill>
                <a:cs typeface="Arial" panose="020B0604020202020204" pitchFamily="34" charset="0"/>
              </a:rPr>
              <a:t>sclerosing</a:t>
            </a:r>
            <a:r>
              <a:rPr lang="en-US" sz="1200" b="1" dirty="0">
                <a:solidFill>
                  <a:schemeClr val="tx1"/>
                </a:solidFill>
                <a:cs typeface="Arial" panose="020B0604020202020204" pitchFamily="34" charset="0"/>
              </a:rPr>
              <a:t> cholangitis (PSC) </a:t>
            </a:r>
          </a:p>
          <a:p>
            <a:pPr>
              <a:spcAft>
                <a:spcPts val="300"/>
              </a:spcAft>
            </a:pPr>
            <a:r>
              <a:rPr lang="en-US" sz="1050" i="1" dirty="0">
                <a:solidFill>
                  <a:schemeClr val="tx1"/>
                </a:solidFill>
                <a:cs typeface="Arial" panose="020B0604020202020204" pitchFamily="34" charset="0"/>
              </a:rPr>
              <a:t>Prof. Dr. med. Kristina Ringe, Department of Diagnostic and Interventional Radiology, Hannover Medical School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6" t="24272" r="17991" b="25652"/>
          <a:stretch/>
        </p:blipFill>
        <p:spPr>
          <a:xfrm>
            <a:off x="8249183" y="122915"/>
            <a:ext cx="578309" cy="442236"/>
          </a:xfrm>
          <a:prstGeom prst="rect">
            <a:avLst/>
          </a:prstGeom>
          <a:ln w="9525">
            <a:noFill/>
          </a:ln>
        </p:spPr>
      </p:pic>
      <p:sp>
        <p:nvSpPr>
          <p:cNvPr id="4" name="Textfeld 3"/>
          <p:cNvSpPr txBox="1"/>
          <p:nvPr/>
        </p:nvSpPr>
        <p:spPr>
          <a:xfrm>
            <a:off x="1593349" y="5255250"/>
            <a:ext cx="58614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chemeClr val="tx2"/>
                </a:solidFill>
              </a:rPr>
              <a:t>Weitere Projekte: </a:t>
            </a:r>
            <a:r>
              <a:rPr lang="de-DE" sz="1600" i="1" dirty="0">
                <a:solidFill>
                  <a:schemeClr val="tx2"/>
                </a:solidFill>
                <a:cs typeface="Arial" panose="020B0604020202020204" pitchFamily="34" charset="0"/>
              </a:rPr>
              <a:t>h</a:t>
            </a:r>
            <a:r>
              <a:rPr lang="de-DE" sz="1600" i="1" u="sng" dirty="0">
                <a:solidFill>
                  <a:schemeClr val="tx2"/>
                </a:solidFill>
                <a:cs typeface="Arial" panose="020B0604020202020204" pitchFamily="34" charset="0"/>
              </a:rPr>
              <a:t>ttps://www.mhh.de/hbrs/digistrucmed/projekte </a:t>
            </a:r>
            <a:endParaRPr lang="en-US" sz="1600" i="1" u="sng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25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323528" y="2929508"/>
            <a:ext cx="5076448" cy="2232248"/>
          </a:xfrm>
          <a:prstGeom prst="roundRect">
            <a:avLst>
              <a:gd name="adj" fmla="val 26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Neugierig?</a:t>
            </a:r>
          </a:p>
          <a:p>
            <a:endParaRPr lang="de-DE" sz="1400" b="1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1400" dirty="0" smtClean="0">
                <a:solidFill>
                  <a:schemeClr val="bg1"/>
                </a:solidFill>
                <a:cs typeface="Arial" panose="020B0604020202020204" pitchFamily="34" charset="0"/>
              </a:rPr>
              <a:t>Besuchen </a:t>
            </a:r>
            <a:r>
              <a:rPr lang="de-DE" sz="1400" dirty="0">
                <a:solidFill>
                  <a:schemeClr val="bg1"/>
                </a:solidFill>
                <a:cs typeface="Arial" panose="020B0604020202020204" pitchFamily="34" charset="0"/>
              </a:rPr>
              <a:t>Sie </a:t>
            </a:r>
            <a:r>
              <a:rPr lang="de-DE" sz="1400" dirty="0" smtClean="0">
                <a:solidFill>
                  <a:schemeClr val="bg1"/>
                </a:solidFill>
                <a:cs typeface="Arial" panose="020B0604020202020204" pitchFamily="34" charset="0"/>
              </a:rPr>
              <a:t>gerne </a:t>
            </a:r>
            <a:r>
              <a:rPr lang="de-DE" sz="1400" dirty="0" smtClean="0">
                <a:solidFill>
                  <a:schemeClr val="bg1"/>
                </a:solidFill>
                <a:cs typeface="Arial" panose="020B0604020202020204" pitchFamily="34" charset="0"/>
              </a:rPr>
              <a:t>unsere </a:t>
            </a:r>
            <a:r>
              <a:rPr lang="de-DE" sz="1400" dirty="0" smtClean="0">
                <a:solidFill>
                  <a:schemeClr val="bg1"/>
                </a:solidFill>
                <a:cs typeface="Arial" panose="020B0604020202020204" pitchFamily="34" charset="0"/>
              </a:rPr>
              <a:t>Homepage: </a:t>
            </a:r>
            <a:r>
              <a:rPr lang="de-DE" sz="1400" dirty="0" smtClean="0">
                <a:solidFill>
                  <a:schemeClr val="accent6"/>
                </a:solidFill>
                <a:cs typeface="Arial" panose="020B0604020202020204" pitchFamily="34" charset="0"/>
              </a:rPr>
              <a:t>https</a:t>
            </a:r>
            <a:r>
              <a:rPr lang="de-DE" sz="1400" dirty="0">
                <a:solidFill>
                  <a:schemeClr val="accent6"/>
                </a:solidFill>
                <a:cs typeface="Arial" panose="020B0604020202020204" pitchFamily="34" charset="0"/>
              </a:rPr>
              <a:t>://</a:t>
            </a:r>
            <a:r>
              <a:rPr lang="de-DE" sz="1400" dirty="0" smtClean="0">
                <a:solidFill>
                  <a:schemeClr val="accent6"/>
                </a:solidFill>
                <a:cs typeface="Arial" panose="020B0604020202020204" pitchFamily="34" charset="0"/>
              </a:rPr>
              <a:t>www.mhh.de/hbrs/digistrucmed </a:t>
            </a:r>
          </a:p>
          <a:p>
            <a:pPr>
              <a:spcBef>
                <a:spcPts val="600"/>
              </a:spcBef>
            </a:pPr>
            <a:endParaRPr lang="de-DE" sz="1400" dirty="0" smtClean="0">
              <a:solidFill>
                <a:srgbClr val="FF9975"/>
              </a:solidFill>
              <a:cs typeface="Arial" panose="020B0604020202020204" pitchFamily="34" charset="0"/>
            </a:endParaRPr>
          </a:p>
          <a:p>
            <a:r>
              <a:rPr lang="de-DE" sz="1400" dirty="0" smtClean="0">
                <a:solidFill>
                  <a:schemeClr val="bg1"/>
                </a:solidFill>
                <a:cs typeface="Arial" panose="020B0604020202020204" pitchFamily="34" charset="0"/>
              </a:rPr>
              <a:t>Oder </a:t>
            </a:r>
            <a:r>
              <a:rPr lang="de-DE" sz="1400" dirty="0">
                <a:solidFill>
                  <a:schemeClr val="bg1"/>
                </a:solidFill>
                <a:cs typeface="Arial" panose="020B0604020202020204" pitchFamily="34" charset="0"/>
              </a:rPr>
              <a:t>kontaktieren </a:t>
            </a:r>
            <a:r>
              <a:rPr lang="de-DE" sz="1400" dirty="0" smtClean="0">
                <a:solidFill>
                  <a:schemeClr val="bg1"/>
                </a:solidFill>
                <a:cs typeface="Arial" panose="020B0604020202020204" pitchFamily="34" charset="0"/>
              </a:rPr>
              <a:t>Sie uns per E-Mail:</a:t>
            </a:r>
            <a:r>
              <a:rPr lang="de-DE" sz="1400" dirty="0" smtClean="0">
                <a:solidFill>
                  <a:srgbClr val="FF9975"/>
                </a:solidFill>
                <a:cs typeface="Arial" panose="020B0604020202020204" pitchFamily="34" charset="0"/>
              </a:rPr>
              <a:t>                            </a:t>
            </a:r>
            <a:r>
              <a:rPr lang="de-DE" sz="1400" dirty="0" smtClean="0">
                <a:solidFill>
                  <a:schemeClr val="accent6"/>
                </a:solidFill>
                <a:cs typeface="Arial" panose="020B0604020202020204" pitchFamily="34" charset="0"/>
              </a:rPr>
              <a:t>digistrucmed@mh-hannover.de</a:t>
            </a:r>
            <a:endParaRPr lang="de-DE" sz="1400" b="1" dirty="0" smtClean="0">
              <a:solidFill>
                <a:schemeClr val="accent6"/>
              </a:solidFill>
              <a:cs typeface="Arial" panose="020B0604020202020204" pitchFamily="34" charset="0"/>
              <a:hlinkClick r:id="rId2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5661711" y="2929508"/>
            <a:ext cx="3232938" cy="1008112"/>
          </a:xfrm>
          <a:prstGeom prst="roundRect">
            <a:avLst>
              <a:gd name="adj" fmla="val 691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de-DE" sz="1400" b="1" dirty="0" smtClean="0">
                <a:solidFill>
                  <a:schemeClr val="accent6"/>
                </a:solidFill>
                <a:cs typeface="Arial" panose="020B0604020202020204" pitchFamily="34" charset="0"/>
              </a:rPr>
              <a:t>Möglicher Beginn eines Masterprojekts: </a:t>
            </a:r>
            <a:endParaRPr lang="de-DE" sz="1400" b="1" dirty="0">
              <a:solidFill>
                <a:schemeClr val="accent6"/>
              </a:solidFill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de-DE" sz="1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01. August 2026 – 01</a:t>
            </a:r>
            <a:r>
              <a:rPr lang="de-DE" sz="1400" b="1" dirty="0">
                <a:solidFill>
                  <a:schemeClr val="bg1"/>
                </a:solidFill>
                <a:cs typeface="Arial" panose="020B0604020202020204" pitchFamily="34" charset="0"/>
              </a:rPr>
              <a:t>. Februar </a:t>
            </a:r>
            <a:r>
              <a:rPr lang="de-DE" sz="1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2027</a:t>
            </a:r>
            <a:endParaRPr lang="de-DE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5661711" y="4153644"/>
            <a:ext cx="3232938" cy="1008112"/>
          </a:xfrm>
          <a:prstGeom prst="roundRect">
            <a:avLst>
              <a:gd name="adj" fmla="val 691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de-DE" sz="1400" b="1" dirty="0" smtClean="0">
                <a:solidFill>
                  <a:schemeClr val="accent6"/>
                </a:solidFill>
                <a:cs typeface="Arial" panose="020B0604020202020204" pitchFamily="34" charset="0"/>
              </a:rPr>
              <a:t>Bewerbungsschluss</a:t>
            </a:r>
            <a:r>
              <a:rPr lang="de-DE" sz="1400" b="1" dirty="0">
                <a:solidFill>
                  <a:schemeClr val="accent6"/>
                </a:solidFill>
                <a:cs typeface="Arial" panose="020B0604020202020204" pitchFamily="34" charset="0"/>
              </a:rPr>
              <a:t>: </a:t>
            </a:r>
            <a:r>
              <a:rPr lang="de-DE" sz="1400" b="1" dirty="0" smtClean="0">
                <a:solidFill>
                  <a:schemeClr val="accent6"/>
                </a:solidFill>
                <a:cs typeface="Arial" panose="020B0604020202020204" pitchFamily="34" charset="0"/>
              </a:rPr>
              <a:t>01</a:t>
            </a:r>
            <a:r>
              <a:rPr lang="de-DE" sz="1400" b="1" dirty="0">
                <a:solidFill>
                  <a:schemeClr val="accent6"/>
                </a:solidFill>
                <a:cs typeface="Arial" panose="020B0604020202020204" pitchFamily="34" charset="0"/>
              </a:rPr>
              <a:t>. März </a:t>
            </a:r>
            <a:r>
              <a:rPr lang="de-DE" sz="1400" b="1" dirty="0" smtClean="0">
                <a:solidFill>
                  <a:schemeClr val="accent6"/>
                </a:solidFill>
                <a:cs typeface="Arial" panose="020B0604020202020204" pitchFamily="34" charset="0"/>
              </a:rPr>
              <a:t>2026 </a:t>
            </a:r>
            <a:endParaRPr lang="de-DE" sz="1400" b="1" dirty="0">
              <a:solidFill>
                <a:schemeClr val="accent6"/>
              </a:solidFill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de-DE" sz="14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e-DE" sz="1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 </a:t>
            </a:r>
            <a:r>
              <a:rPr lang="de-DE" sz="1050" dirty="0" smtClean="0">
                <a:solidFill>
                  <a:schemeClr val="bg1"/>
                </a:solidFill>
                <a:cs typeface="Arial" panose="020B0604020202020204" pitchFamily="34" charset="0"/>
              </a:rPr>
              <a:t>(spätere Bewerbungen werden ggf. berücksichtigt)</a:t>
            </a:r>
            <a:endParaRPr lang="de-DE" sz="105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2033776" y="1606694"/>
            <a:ext cx="5076448" cy="530726"/>
          </a:xfrm>
          <a:prstGeom prst="roundRect">
            <a:avLst>
              <a:gd name="adj" fmla="val 691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233977"/>
                </a:solidFill>
                <a:cs typeface="Arial" panose="020B0604020202020204" pitchFamily="34" charset="0"/>
              </a:rPr>
              <a:t>Vielen Dank für </a:t>
            </a:r>
            <a:r>
              <a:rPr lang="de-DE" b="1" dirty="0" smtClean="0">
                <a:solidFill>
                  <a:srgbClr val="233977"/>
                </a:solidFill>
                <a:cs typeface="Arial" panose="020B0604020202020204" pitchFamily="34" charset="0"/>
              </a:rPr>
              <a:t>die </a:t>
            </a:r>
            <a:r>
              <a:rPr lang="de-DE" b="1" dirty="0" smtClean="0">
                <a:solidFill>
                  <a:srgbClr val="233977"/>
                </a:solidFill>
                <a:cs typeface="Arial" panose="020B0604020202020204" pitchFamily="34" charset="0"/>
              </a:rPr>
              <a:t>Aufmerksamkeit!</a:t>
            </a:r>
            <a:endParaRPr lang="de-DE" b="1" dirty="0" smtClean="0">
              <a:solidFill>
                <a:srgbClr val="233977"/>
              </a:solidFill>
              <a:cs typeface="Arial" panose="020B0604020202020204" pitchFamily="34" charset="0"/>
              <a:hlinkClick r:id="rId2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697194" y="146696"/>
            <a:ext cx="2196093" cy="1476013"/>
            <a:chOff x="3347864" y="-61179"/>
            <a:chExt cx="2196093" cy="1476013"/>
          </a:xfrm>
        </p:grpSpPr>
        <p:pic>
          <p:nvPicPr>
            <p:cNvPr id="10" name="Picture 6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75"/>
            <a:stretch/>
          </p:blipFill>
          <p:spPr bwMode="auto">
            <a:xfrm>
              <a:off x="3347864" y="356886"/>
              <a:ext cx="941064" cy="644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Grafik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7944" y="-61179"/>
              <a:ext cx="1476013" cy="1476013"/>
            </a:xfrm>
            <a:prstGeom prst="rect">
              <a:avLst/>
            </a:prstGeom>
          </p:spPr>
        </p:pic>
      </p:grpSp>
      <p:grpSp>
        <p:nvGrpSpPr>
          <p:cNvPr id="18" name="Gruppieren 17"/>
          <p:cNvGrpSpPr/>
          <p:nvPr/>
        </p:nvGrpSpPr>
        <p:grpSpPr>
          <a:xfrm>
            <a:off x="304247" y="5912264"/>
            <a:ext cx="8535506" cy="617644"/>
            <a:chOff x="312587" y="5049016"/>
            <a:chExt cx="8535506" cy="617644"/>
          </a:xfrm>
        </p:grpSpPr>
        <p:pic>
          <p:nvPicPr>
            <p:cNvPr id="19" name="Picture 6" descr="Peter L. Reichertz Institut für Medizinische Informatik: PLRI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050" b="10442"/>
            <a:stretch/>
          </p:blipFill>
          <p:spPr bwMode="auto">
            <a:xfrm>
              <a:off x="2483768" y="5268114"/>
              <a:ext cx="1046189" cy="3934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Grafik 19" descr="Startseite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0649" y="5263062"/>
              <a:ext cx="407334" cy="4035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Picture 5" descr="Datei:Leibniz-Universität Hannover.sv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6546"/>
            <a:stretch/>
          </p:blipFill>
          <p:spPr bwMode="auto">
            <a:xfrm>
              <a:off x="3726670" y="5266026"/>
              <a:ext cx="1287266" cy="3976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4915" y="5263062"/>
              <a:ext cx="953178" cy="403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11" descr="Datei:Siegel TU Braunschweig transparent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4696" y="5281988"/>
              <a:ext cx="985925" cy="3657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Grafik 23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997334" y="5268114"/>
              <a:ext cx="700870" cy="393494"/>
            </a:xfrm>
            <a:prstGeom prst="rect">
              <a:avLst/>
            </a:prstGeom>
          </p:spPr>
        </p:pic>
        <p:pic>
          <p:nvPicPr>
            <p:cNvPr id="25" name="Grafik 24" descr="https://www.mhh.de/fileadmin/mhh/hannover-biomedical-research-school/HBRS/Bilder/HBRSlogocorporateklein.jpg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587" y="5049016"/>
              <a:ext cx="587005" cy="4866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5184" y="5308406"/>
              <a:ext cx="1298267" cy="312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7" name="Picture 4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829" y="3142017"/>
            <a:ext cx="1518198" cy="1519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562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Bildschirmpräsentation (16:10)</PresentationFormat>
  <Paragraphs>42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Courier New</vt:lpstr>
      <vt:lpstr>Larissa</vt:lpstr>
      <vt:lpstr>Else Kröner-Graduiertenkolleg  DigiStrucMed - Informationen für Informatikstudierende - </vt:lpstr>
      <vt:lpstr>Beispiele Projekte (4. Jahrgang 2024/25)</vt:lpstr>
      <vt:lpstr>PowerPoint-Präsentation</vt:lpstr>
    </vt:vector>
  </TitlesOfParts>
  <Company>MHH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Projektanbahnung DigiStrukmed</dc:title>
  <dc:creator>Heuser, Michael Prof. Dr.</dc:creator>
  <cp:lastModifiedBy>Kommnick, Carina Dr. rer. nat.</cp:lastModifiedBy>
  <cp:revision>446</cp:revision>
  <cp:lastPrinted>2022-10-12T09:05:16Z</cp:lastPrinted>
  <dcterms:created xsi:type="dcterms:W3CDTF">2020-12-07T08:58:22Z</dcterms:created>
  <dcterms:modified xsi:type="dcterms:W3CDTF">2025-09-08T12:37:37Z</dcterms:modified>
</cp:coreProperties>
</file>