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65" r:id="rId2"/>
    <p:sldId id="676" r:id="rId3"/>
    <p:sldId id="677" r:id="rId4"/>
    <p:sldId id="682" r:id="rId5"/>
  </p:sldIdLst>
  <p:sldSz cx="9144000" cy="5715000" type="screen16x1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920000"/>
    <a:srgbClr val="233977"/>
    <a:srgbClr val="FF9975"/>
    <a:srgbClr val="83AEE1"/>
    <a:srgbClr val="F9B5A5"/>
    <a:srgbClr val="DEA29B"/>
    <a:srgbClr val="FFE6DD"/>
    <a:srgbClr val="F0DAD8"/>
    <a:srgbClr val="E0B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3" autoAdjust="0"/>
    <p:restoredTop sz="89715" autoAdjust="0"/>
  </p:normalViewPr>
  <p:slideViewPr>
    <p:cSldViewPr>
      <p:cViewPr varScale="1">
        <p:scale>
          <a:sx n="116" d="100"/>
          <a:sy n="116" d="100"/>
        </p:scale>
        <p:origin x="1572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714"/>
    </p:cViewPr>
  </p:outlin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4" d="100"/>
          <a:sy n="74" d="100"/>
        </p:scale>
        <p:origin x="31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9281BEA-0F30-4479-82B5-68E3D5AA2A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C9E55B-0FCA-4450-8A02-B0E9C3FBC3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/>
            </a:lvl1pPr>
          </a:lstStyle>
          <a:p>
            <a:fld id="{3F198EBE-78D1-4728-8AE6-1EF81DA27854}" type="datetimeFigureOut">
              <a:rPr lang="de-DE" smtClean="0"/>
              <a:t>13.01.2026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B552D35-C412-47CF-98EB-04F126EAEC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57CCFDC-56DF-40D4-89CD-79CBB10809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294" y="9429305"/>
            <a:ext cx="2945862" cy="497333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/>
            </a:lvl1pPr>
          </a:lstStyle>
          <a:p>
            <a:fld id="{B9A48D9F-7F3F-4B9A-AB69-24ACB80EF7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587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0ED7597C-B108-46C0-8F11-89B4E6ACEEE0}" type="datetimeFigureOut">
              <a:rPr lang="de-DE" smtClean="0"/>
              <a:pPr/>
              <a:t>13.01.2026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92996533-44B6-4FD4-8E9D-38EBAF180D6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74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96533-44B6-4FD4-8E9D-38EBAF180D6E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1625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96533-44B6-4FD4-8E9D-38EBAF180D6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883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96533-44B6-4FD4-8E9D-38EBAF180D6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017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96533-44B6-4FD4-8E9D-38EBAF180D6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4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A78F8-0EA0-4231-8132-EA0AF7D04FC8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23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 userDrawn="1"/>
        </p:nvSpPr>
        <p:spPr>
          <a:xfrm>
            <a:off x="79929" y="5665812"/>
            <a:ext cx="9000000" cy="1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4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73324"/>
            <a:ext cx="7772400" cy="1225021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Projektnummer und -titel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793604"/>
            <a:ext cx="6400800" cy="288032"/>
          </a:xfrm>
        </p:spPr>
        <p:txBody>
          <a:bodyPr>
            <a:noAutofit/>
          </a:bodyPr>
          <a:lstStyle>
            <a:lvl1pPr marL="0" indent="0" algn="ctr">
              <a:buNone/>
              <a:defRPr sz="1600" b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Name Projektleitung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16A78F8-0EA0-4231-8132-EA0AF7D04FC8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11" name="Rechteck 10"/>
          <p:cNvSpPr/>
          <p:nvPr userDrawn="1"/>
        </p:nvSpPr>
        <p:spPr>
          <a:xfrm>
            <a:off x="79929" y="5665812"/>
            <a:ext cx="9000000" cy="1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 userDrawn="1"/>
        </p:nvSpPr>
        <p:spPr>
          <a:xfrm>
            <a:off x="323528" y="553244"/>
            <a:ext cx="8496944" cy="4679133"/>
          </a:xfrm>
          <a:prstGeom prst="rect">
            <a:avLst/>
          </a:prstGeom>
          <a:noFill/>
          <a:ln>
            <a:solidFill>
              <a:srgbClr val="2339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371600" y="3145532"/>
            <a:ext cx="6400800" cy="576263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de-DE"/>
              <a:t>Name Kollegiat/in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371600" y="4081463"/>
            <a:ext cx="6400800" cy="323850"/>
          </a:xfrm>
        </p:spPr>
        <p:txBody>
          <a:bodyPr>
            <a:noAutofit/>
          </a:bodyPr>
          <a:lstStyle>
            <a:lvl1pPr marL="0" indent="0" algn="ctr">
              <a:buNone/>
              <a:defRPr lang="de-DE" sz="1600" b="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Abteilung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1371600" y="4442643"/>
            <a:ext cx="6400800" cy="358775"/>
          </a:xfrm>
        </p:spPr>
        <p:txBody>
          <a:bodyPr>
            <a:normAutofit/>
          </a:bodyPr>
          <a:lstStyle>
            <a:lvl1pPr marL="0" indent="0" algn="ctr">
              <a:buNone/>
              <a:defRPr lang="de-DE" sz="1600" b="0" kern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Projektbeginn: 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105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_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3600" b="1" cap="none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1363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98E7-04BE-40D2-AE67-08274FD73829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-792" y="3469"/>
            <a:ext cx="9144000" cy="45719"/>
          </a:xfrm>
          <a:prstGeom prst="rect">
            <a:avLst/>
          </a:prstGeom>
          <a:solidFill>
            <a:srgbClr val="23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028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_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145532"/>
            <a:ext cx="7772400" cy="1135062"/>
          </a:xfrm>
        </p:spPr>
        <p:txBody>
          <a:bodyPr anchor="t"/>
          <a:lstStyle>
            <a:lvl1pPr algn="ctr">
              <a:defRPr sz="3600" b="1" cap="none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98E7-04BE-40D2-AE67-08274FD73829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-792" y="3469"/>
            <a:ext cx="9144000" cy="45719"/>
          </a:xfrm>
          <a:prstGeom prst="rect">
            <a:avLst/>
          </a:prstGeom>
          <a:solidFill>
            <a:srgbClr val="23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>
          <a:xfrm>
            <a:off x="685800" y="697260"/>
            <a:ext cx="7772400" cy="113506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17176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468394"/>
          </a:xfrm>
        </p:spPr>
        <p:txBody>
          <a:bodyPr>
            <a:noAutofit/>
          </a:bodyPr>
          <a:lstStyle>
            <a:lvl1pPr algn="ctr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985291"/>
            <a:ext cx="8229600" cy="4119845"/>
          </a:xfrm>
        </p:spPr>
        <p:txBody>
          <a:bodyPr>
            <a:normAutofit/>
          </a:bodyPr>
          <a:lstStyle>
            <a:lvl1pPr>
              <a:spcAft>
                <a:spcPts val="600"/>
              </a:spcAft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Aft>
                <a:spcPts val="600"/>
              </a:spcAft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Aft>
                <a:spcPts val="600"/>
              </a:spcAft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Aft>
                <a:spcPts val="600"/>
              </a:spcAft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87BE-FE6C-46D0-B55D-B9E7C1A016D4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-792" y="3469"/>
            <a:ext cx="9144000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5215273"/>
            <a:ext cx="9144000" cy="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278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2B2BE-D46D-486D-B482-F0E65AC378B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215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228866"/>
            <a:ext cx="8229600" cy="468394"/>
          </a:xfrm>
        </p:spPr>
        <p:txBody>
          <a:bodyPr>
            <a:noAutofit/>
          </a:bodyPr>
          <a:lstStyle>
            <a:lvl1pPr algn="ctr">
              <a:defRPr sz="2000" b="1" baseline="0"/>
            </a:lvl1pPr>
          </a:lstStyle>
          <a:p>
            <a:r>
              <a:rPr lang="de-DE"/>
              <a:t>Title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87BE-FE6C-46D0-B55D-B9E7C1A016D4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-792" y="3469"/>
            <a:ext cx="9144000" cy="45719"/>
          </a:xfrm>
          <a:prstGeom prst="rect">
            <a:avLst/>
          </a:prstGeom>
          <a:solidFill>
            <a:srgbClr val="233977"/>
          </a:solidFill>
          <a:ln w="9525">
            <a:solidFill>
              <a:srgbClr val="2339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5215273"/>
            <a:ext cx="9144000" cy="14400"/>
          </a:xfrm>
          <a:prstGeom prst="rect">
            <a:avLst/>
          </a:prstGeom>
          <a:solidFill>
            <a:srgbClr val="23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57200" y="769938"/>
            <a:ext cx="8229600" cy="43910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9686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197B1-4D83-408E-ABCB-71EA9A12B7F0}" type="datetime1">
              <a:rPr lang="de-DE" smtClean="0"/>
              <a:pPr/>
              <a:t>13.01.2026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6D84E-9789-4553-A13B-E47FD9A2004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15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3" r:id="rId2"/>
    <p:sldLayoutId id="2147483651" r:id="rId3"/>
    <p:sldLayoutId id="2147483691" r:id="rId4"/>
    <p:sldLayoutId id="2147483689" r:id="rId5"/>
    <p:sldLayoutId id="2147483692" r:id="rId6"/>
    <p:sldLayoutId id="2147483694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3" Type="http://schemas.openxmlformats.org/officeDocument/2006/relationships/hyperlink" Target="https://www.mhh.de/hbrs/digistrucmed" TargetMode="External"/><Relationship Id="rId7" Type="http://schemas.openxmlformats.org/officeDocument/2006/relationships/image" Target="../media/image15.jpeg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image" Target="../media/image14.png"/><Relationship Id="rId10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5"/>
          <a:stretch/>
        </p:blipFill>
        <p:spPr bwMode="auto">
          <a:xfrm>
            <a:off x="174553" y="122915"/>
            <a:ext cx="941064" cy="644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uppieren 4"/>
          <p:cNvGrpSpPr/>
          <p:nvPr/>
        </p:nvGrpSpPr>
        <p:grpSpPr>
          <a:xfrm>
            <a:off x="312587" y="5049016"/>
            <a:ext cx="8535506" cy="617644"/>
            <a:chOff x="312587" y="5049016"/>
            <a:chExt cx="8535506" cy="617644"/>
          </a:xfrm>
        </p:grpSpPr>
        <p:pic>
          <p:nvPicPr>
            <p:cNvPr id="13" name="Picture 6" descr="Peter L. Reichertz Institut für Medizinische Informatik: PLRI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50" b="10442"/>
            <a:stretch/>
          </p:blipFill>
          <p:spPr bwMode="auto">
            <a:xfrm>
              <a:off x="2483768" y="5268114"/>
              <a:ext cx="1046189" cy="393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5" descr="Datei:Leibniz-Universität Hannover.sv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6546"/>
            <a:stretch/>
          </p:blipFill>
          <p:spPr bwMode="auto">
            <a:xfrm>
              <a:off x="3726670" y="5266026"/>
              <a:ext cx="1287266" cy="3976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4915" y="5263062"/>
              <a:ext cx="953178" cy="403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1" descr="Datei:Siegel TU Braunschweig transparent.sv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4696" y="5281988"/>
              <a:ext cx="985925" cy="365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Grafik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97334" y="5268114"/>
              <a:ext cx="700870" cy="393494"/>
            </a:xfrm>
            <a:prstGeom prst="rect">
              <a:avLst/>
            </a:prstGeom>
          </p:spPr>
        </p:pic>
        <p:pic>
          <p:nvPicPr>
            <p:cNvPr id="20" name="Grafik 19" descr="https://www.mhh.de/fileadmin/mhh/hannover-biomedical-research-school/HBRS/Bilder/HBRSlogocorporateklein.jp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587" y="5049016"/>
              <a:ext cx="587005" cy="4866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184" y="5308406"/>
              <a:ext cx="1298267" cy="31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9" name="Titel 1"/>
          <p:cNvSpPr>
            <a:spLocks noGrp="1"/>
          </p:cNvSpPr>
          <p:nvPr>
            <p:ph type="title"/>
          </p:nvPr>
        </p:nvSpPr>
        <p:spPr>
          <a:xfrm>
            <a:off x="457200" y="211380"/>
            <a:ext cx="8229600" cy="485879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br>
              <a:rPr lang="de-DE" sz="1200" dirty="0">
                <a:latin typeface="+mn-lt"/>
              </a:rPr>
            </a:br>
            <a:r>
              <a:rPr lang="de-DE" sz="1200" dirty="0">
                <a:latin typeface="+mn-lt"/>
              </a:rPr>
              <a:t>Else Kröner-Graduiertenkolleg</a:t>
            </a:r>
            <a:br>
              <a:rPr lang="de-DE" sz="100" dirty="0">
                <a:latin typeface="+mn-lt"/>
              </a:rPr>
            </a:br>
            <a:br>
              <a:rPr lang="de-DE" sz="100" dirty="0">
                <a:latin typeface="+mn-lt"/>
              </a:rPr>
            </a:br>
            <a:r>
              <a:rPr lang="de-DE" dirty="0">
                <a:solidFill>
                  <a:srgbClr val="233977"/>
                </a:solidFill>
                <a:latin typeface="+mn-lt"/>
              </a:rPr>
              <a:t>DigiStrucMed</a:t>
            </a:r>
            <a:br>
              <a:rPr lang="de-DE" dirty="0">
                <a:solidFill>
                  <a:srgbClr val="233977"/>
                </a:solidFill>
                <a:latin typeface="+mn-lt"/>
              </a:rPr>
            </a:br>
            <a:r>
              <a:rPr lang="de-DE" sz="1200" dirty="0">
                <a:solidFill>
                  <a:srgbClr val="233977"/>
                </a:solidFill>
                <a:latin typeface="+mn-lt"/>
              </a:rPr>
              <a:t>- Informationen für Informatikstudierende - </a:t>
            </a:r>
            <a:endParaRPr lang="de-DE" sz="1200" b="0" dirty="0">
              <a:solidFill>
                <a:srgbClr val="233977"/>
              </a:solidFill>
              <a:latin typeface="+mn-lt"/>
            </a:endParaRPr>
          </a:p>
        </p:txBody>
      </p:sp>
      <p:pic>
        <p:nvPicPr>
          <p:cNvPr id="40" name="Grafik 39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6" t="24272" r="17991" b="25652"/>
          <a:stretch/>
        </p:blipFill>
        <p:spPr>
          <a:xfrm>
            <a:off x="1022731" y="122915"/>
            <a:ext cx="842746" cy="644452"/>
          </a:xfrm>
          <a:prstGeom prst="rect">
            <a:avLst/>
          </a:prstGeom>
          <a:ln w="9525">
            <a:noFill/>
          </a:ln>
        </p:spPr>
      </p:pic>
      <p:sp>
        <p:nvSpPr>
          <p:cNvPr id="42" name="Rechteck 41"/>
          <p:cNvSpPr/>
          <p:nvPr/>
        </p:nvSpPr>
        <p:spPr>
          <a:xfrm>
            <a:off x="6678850" y="4967062"/>
            <a:ext cx="24296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900" b="1" dirty="0">
                <a:solidFill>
                  <a:srgbClr val="2339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 Kooperation zwischen:</a:t>
            </a:r>
          </a:p>
        </p:txBody>
      </p:sp>
      <p:pic>
        <p:nvPicPr>
          <p:cNvPr id="95" name="Grafik 9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433" y="5305772"/>
            <a:ext cx="526687" cy="324392"/>
          </a:xfrm>
          <a:prstGeom prst="rect">
            <a:avLst/>
          </a:prstGeom>
        </p:spPr>
      </p:pic>
      <p:pic>
        <p:nvPicPr>
          <p:cNvPr id="21" name="Grafik 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97528" y="1472237"/>
            <a:ext cx="4206185" cy="2871907"/>
          </a:xfrm>
          <a:prstGeom prst="rect">
            <a:avLst/>
          </a:prstGeom>
        </p:spPr>
      </p:pic>
      <p:grpSp>
        <p:nvGrpSpPr>
          <p:cNvPr id="46" name="Gruppieren 45"/>
          <p:cNvGrpSpPr/>
          <p:nvPr/>
        </p:nvGrpSpPr>
        <p:grpSpPr>
          <a:xfrm rot="514849">
            <a:off x="7542956" y="214186"/>
            <a:ext cx="1460454" cy="1074989"/>
            <a:chOff x="7924662" y="20603"/>
            <a:chExt cx="1362500" cy="968949"/>
          </a:xfrm>
        </p:grpSpPr>
        <p:sp>
          <p:nvSpPr>
            <p:cNvPr id="44" name="Abgerundetes Rechteck 43"/>
            <p:cNvSpPr/>
            <p:nvPr/>
          </p:nvSpPr>
          <p:spPr>
            <a:xfrm rot="1536635">
              <a:off x="7924662" y="166230"/>
              <a:ext cx="1362500" cy="823322"/>
            </a:xfrm>
            <a:prstGeom prst="roundRect">
              <a:avLst>
                <a:gd name="adj" fmla="val 6912"/>
              </a:avLst>
            </a:prstGeom>
            <a:solidFill>
              <a:srgbClr val="233977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endParaRPr lang="de-DE" sz="4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  <a:p>
              <a:pPr algn="ctr">
                <a:spcAft>
                  <a:spcPts val="600"/>
                </a:spcAft>
              </a:pPr>
              <a:endParaRPr lang="de-DE" sz="105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  <a:p>
              <a:pPr algn="ctr">
                <a:spcAft>
                  <a:spcPts val="600"/>
                </a:spcAft>
              </a:pPr>
              <a:r>
                <a:rPr lang="de-DE" sz="1050" b="1" dirty="0">
                  <a:solidFill>
                    <a:schemeClr val="bg1"/>
                  </a:solidFill>
                  <a:cs typeface="Arial" panose="020B0604020202020204" pitchFamily="34" charset="0"/>
                </a:rPr>
                <a:t>6. Jahrgang</a:t>
              </a:r>
            </a:p>
            <a:p>
              <a:pPr algn="ctr"/>
              <a:r>
                <a:rPr lang="de-DE" sz="1050" dirty="0">
                  <a:solidFill>
                    <a:schemeClr val="bg1"/>
                  </a:solidFill>
                  <a:cs typeface="Arial" panose="020B0604020202020204" pitchFamily="34" charset="0"/>
                </a:rPr>
                <a:t>Beginn ab 01.08.26</a:t>
              </a:r>
            </a:p>
            <a:p>
              <a:pPr algn="ctr"/>
              <a:r>
                <a:rPr lang="de-DE" sz="1050" dirty="0">
                  <a:solidFill>
                    <a:schemeClr val="bg1"/>
                  </a:solidFill>
                  <a:cs typeface="Arial" panose="020B0604020202020204" pitchFamily="34" charset="0"/>
                </a:rPr>
                <a:t>bis 01.02.27 möglich</a:t>
              </a:r>
            </a:p>
            <a:p>
              <a:pPr algn="ctr"/>
              <a:endParaRPr lang="de-DE" sz="105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  <a:p>
              <a:pPr algn="ctr"/>
              <a:endParaRPr lang="de-DE" sz="105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pic>
          <p:nvPicPr>
            <p:cNvPr id="45" name="Grafik 44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867" y="20603"/>
              <a:ext cx="539603" cy="507564"/>
            </a:xfrm>
            <a:prstGeom prst="rect">
              <a:avLst/>
            </a:prstGeom>
          </p:spPr>
        </p:pic>
      </p:grp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286353" y="1011486"/>
            <a:ext cx="4285647" cy="39826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1200" b="1" dirty="0">
                <a:solidFill>
                  <a:srgbClr val="1F497D"/>
                </a:solidFill>
                <a:latin typeface="+mj-lt"/>
              </a:rPr>
              <a:t>Über das Programm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Ein strukturiertes Ausbildungsprogramm zur Förderung der Kooperation zwischen Informatik und Medizin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Spannende, praxisrelevante Projekte im Themenbereich </a:t>
            </a: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Digitale Transformation in der Medizin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Vergabe von jährlich bis zu </a:t>
            </a: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10 Projekten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Gemeinsame </a:t>
            </a: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Abschlussarbeiten</a:t>
            </a: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:</a:t>
            </a:r>
          </a:p>
          <a:p>
            <a:pPr marL="444500" lvl="1" indent="-195263">
              <a:buFont typeface="Symbol" panose="05050102010706020507" pitchFamily="18" charset="2"/>
              <a:buChar char="-"/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Promovierende der Humanmedizin (12 Monate)</a:t>
            </a:r>
          </a:p>
          <a:p>
            <a:pPr marL="444500" lvl="1" indent="-195263"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Masterstudierende der Informatik, Datenwissenschaft und verwandter Studiengänge (6 Monate)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de-DE" sz="1200" b="1" dirty="0">
                <a:solidFill>
                  <a:srgbClr val="1F497D"/>
                </a:solidFill>
                <a:latin typeface="+mj-lt"/>
              </a:rPr>
              <a:t>Vorteile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Monatliche </a:t>
            </a: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finanzielle Unterstützung </a:t>
            </a: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(ca. 480 Euro pro Monat)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Enge wissenschaftliche Betreuung 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Gelebte Interdisziplinarität</a:t>
            </a: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: Tandem-Projekt zwischen Informatikmasteranden &amp; Medizinpromovierenden</a:t>
            </a:r>
          </a:p>
          <a:p>
            <a:pPr marL="180975" indent="-180975">
              <a:spcBef>
                <a:spcPts val="600"/>
              </a:spcBef>
            </a:pPr>
            <a:r>
              <a:rPr lang="de-DE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Maßgeschneidertes Rahmenprogramm: </a:t>
            </a:r>
            <a:r>
              <a:rPr lang="de-DE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Projektveranstaltungen im Plenum und ein begleitendes Curriculum</a:t>
            </a:r>
          </a:p>
        </p:txBody>
      </p:sp>
    </p:spTree>
    <p:extLst>
      <p:ext uri="{BB962C8B-B14F-4D97-AF65-F5344CB8AC3E}">
        <p14:creationId xmlns:p14="http://schemas.microsoft.com/office/powerpoint/2010/main" val="332141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5"/>
          <a:stretch/>
        </p:blipFill>
        <p:spPr bwMode="auto">
          <a:xfrm>
            <a:off x="3996000" y="5275760"/>
            <a:ext cx="576000" cy="394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400" dirty="0">
                <a:solidFill>
                  <a:srgbClr val="1F497D"/>
                </a:solidFill>
                <a:latin typeface="+mn-lt"/>
              </a:rPr>
              <a:t>Aktuell bearbeitete Projekte (laufender 5. Jahrgang 2025/26, 8 Projekte)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t>2</a:t>
            </a:fld>
            <a:endParaRPr lang="de-DE"/>
          </a:p>
        </p:txBody>
      </p:sp>
      <p:sp>
        <p:nvSpPr>
          <p:cNvPr id="5" name="Abgerundetes Rechteck 4"/>
          <p:cNvSpPr/>
          <p:nvPr/>
        </p:nvSpPr>
        <p:spPr>
          <a:xfrm>
            <a:off x="275584" y="913284"/>
            <a:ext cx="4248472" cy="1728056"/>
          </a:xfrm>
          <a:prstGeom prst="roundRect">
            <a:avLst>
              <a:gd name="adj" fmla="val 1771"/>
            </a:avLst>
          </a:prstGeom>
          <a:noFill/>
          <a:ln>
            <a:solidFill>
              <a:srgbClr val="1F4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>
              <a:spcAft>
                <a:spcPts val="300"/>
              </a:spcAft>
            </a:pPr>
            <a:r>
              <a:rPr lang="en-US" sz="1200" b="1" dirty="0">
                <a:solidFill>
                  <a:schemeClr val="tx1"/>
                </a:solidFill>
                <a:cs typeface="Arial" panose="020B0604020202020204" pitchFamily="34" charset="0"/>
              </a:rPr>
              <a:t>P01 - Development of a bioinformatical tool to predict clinical responses to CFTR modulator therapy by integrating microbial metagenomics, inflammatory cell transcriptomics and </a:t>
            </a:r>
            <a:r>
              <a:rPr lang="en-US" sz="1200" b="1" dirty="0" err="1">
                <a:solidFill>
                  <a:schemeClr val="tx1"/>
                </a:solidFill>
                <a:cs typeface="Arial" panose="020B0604020202020204" pitchFamily="34" charset="0"/>
              </a:rPr>
              <a:t>secretomics</a:t>
            </a:r>
            <a:endParaRPr lang="en-US" sz="12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Medicine: 	Prof. Dr. med. Anna-Maria Dittrich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Pneumology, Allergy and Neonatology, MHH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Informatics: 	Prof. Dr. Dipl.-Ing. Wolfgang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Nejdl</a:t>
            </a:r>
            <a:endParaRPr lang="en-US" sz="1100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	L3S Research Centre, Leibniz University Hannover</a:t>
            </a:r>
            <a:endParaRPr lang="en-US" sz="1100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275584" y="2713484"/>
            <a:ext cx="4248472" cy="2160104"/>
          </a:xfrm>
          <a:prstGeom prst="roundRect">
            <a:avLst>
              <a:gd name="adj" fmla="val 1771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>
              <a:spcAft>
                <a:spcPts val="300"/>
              </a:spcAft>
            </a:pPr>
            <a:r>
              <a:rPr lang="en-US" sz="1200" b="1" dirty="0">
                <a:solidFill>
                  <a:schemeClr val="tx1"/>
                </a:solidFill>
                <a:cs typeface="Arial" panose="020B0604020202020204" pitchFamily="34" charset="0"/>
              </a:rPr>
              <a:t>P03 – </a:t>
            </a:r>
            <a:r>
              <a:rPr lang="de-DE" sz="1200" b="1" dirty="0">
                <a:solidFill>
                  <a:schemeClr val="tx1"/>
                </a:solidFill>
                <a:cs typeface="Arial" panose="020B0604020202020204" pitchFamily="34" charset="0"/>
              </a:rPr>
              <a:t>Large Language Modelle zur Unterstützung von Patientinnen mit erblichen Brust- und Eierstockkrebs: Meinungsforschung, Entwicklung von Qualitätsstandards und Implementierung in einer mobilen App</a:t>
            </a:r>
          </a:p>
          <a:p>
            <a:pPr>
              <a:spcAft>
                <a:spcPts val="300"/>
              </a:spcAft>
            </a:pPr>
            <a:r>
              <a:rPr lang="en-US" sz="1200" b="1" i="1" dirty="0">
                <a:solidFill>
                  <a:srgbClr val="C00000"/>
                </a:solidFill>
                <a:cs typeface="Arial" panose="020B0604020202020204" pitchFamily="34" charset="0"/>
              </a:rPr>
              <a:t>- </a:t>
            </a:r>
            <a:r>
              <a:rPr lang="en-US" sz="1200" b="1" i="1" dirty="0" err="1">
                <a:solidFill>
                  <a:srgbClr val="C00000"/>
                </a:solidFill>
                <a:cs typeface="Arial" panose="020B0604020202020204" pitchFamily="34" charset="0"/>
              </a:rPr>
              <a:t>Masterarbeit</a:t>
            </a:r>
            <a:r>
              <a:rPr lang="en-US" sz="1200" b="1" i="1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  <a:cs typeface="Arial" panose="020B0604020202020204" pitchFamily="34" charset="0"/>
              </a:rPr>
              <a:t>noch</a:t>
            </a:r>
            <a:r>
              <a:rPr lang="en-US" sz="1200" b="1" i="1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  <a:cs typeface="Arial" panose="020B0604020202020204" pitchFamily="34" charset="0"/>
              </a:rPr>
              <a:t>verfügbar</a:t>
            </a:r>
            <a:r>
              <a:rPr lang="en-US" sz="1200" b="1" i="1" dirty="0">
                <a:solidFill>
                  <a:srgbClr val="C00000"/>
                </a:solidFill>
                <a:cs typeface="Arial" panose="020B0604020202020204" pitchFamily="34" charset="0"/>
              </a:rPr>
              <a:t> - </a:t>
            </a:r>
            <a:endParaRPr lang="de-DE" sz="1200" b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Medicine: 	Dr. rer. nat.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Beate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Vajen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Department of Human Genetics, MHH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Informatics: 	Dr. rer. nat. Dominik Wolff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Peter L.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Reichertz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 Institute for Medical Informatics 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of TU Braunschweig and MHH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4602720" y="2713482"/>
            <a:ext cx="4248472" cy="2160105"/>
          </a:xfrm>
          <a:prstGeom prst="roundRect">
            <a:avLst>
              <a:gd name="adj" fmla="val 1771"/>
            </a:avLst>
          </a:prstGeom>
          <a:noFill/>
          <a:ln>
            <a:solidFill>
              <a:srgbClr val="1F4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 lvl="0">
              <a:spcAft>
                <a:spcPts val="300"/>
              </a:spcAft>
            </a:pPr>
            <a:r>
              <a:rPr lang="de-DE" sz="1200" b="1" dirty="0">
                <a:solidFill>
                  <a:prstClr val="black"/>
                </a:solidFill>
                <a:cs typeface="Arial" panose="020B0604020202020204" pitchFamily="34" charset="0"/>
              </a:rPr>
              <a:t>P04 – 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Structured Digital Learning and AI Optimization for Heart Failure Education</a:t>
            </a:r>
          </a:p>
          <a:p>
            <a:pPr lvl="0">
              <a:spcAft>
                <a:spcPts val="300"/>
              </a:spcAft>
            </a:pPr>
            <a:endParaRPr lang="en-US" sz="11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spcAft>
                <a:spcPts val="300"/>
              </a:spcAft>
            </a:pPr>
            <a:endParaRPr lang="en-US" sz="4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Medicine: 	Prof. Dr. med. David Duncker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Department of Cardiology and Angiology, MHH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Informatics: 	Prof. Dr. Maria-Esther Vidal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Data Science Institute, Leibniz University of Hannover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4602720" y="913284"/>
            <a:ext cx="4248472" cy="1728056"/>
          </a:xfrm>
          <a:prstGeom prst="roundRect">
            <a:avLst>
              <a:gd name="adj" fmla="val 1771"/>
            </a:avLst>
          </a:prstGeom>
          <a:noFill/>
          <a:ln>
            <a:solidFill>
              <a:srgbClr val="83AE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>
              <a:spcAft>
                <a:spcPts val="300"/>
              </a:spcAft>
            </a:pPr>
            <a:r>
              <a:rPr lang="en-US" sz="1200" b="1" dirty="0">
                <a:solidFill>
                  <a:schemeClr val="tx1"/>
                </a:solidFill>
                <a:cs typeface="Arial" panose="020B0604020202020204" pitchFamily="34" charset="0"/>
              </a:rPr>
              <a:t>P02 - Automation of ISHAK Scoring: Machine Based Development of Unsupervised Liver Fibrosis Index </a:t>
            </a:r>
          </a:p>
          <a:p>
            <a:pPr>
              <a:spcAft>
                <a:spcPts val="300"/>
              </a:spcAft>
            </a:pPr>
            <a:endParaRPr lang="en-US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Medicine: 	PD Dr.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Nagoud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Schukfeh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Department of Pediatric Surgery, MHH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Informatics: 	Prof. Dr.-Ing. Andrea Schenk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Fraunhofer Institute for Digital Medicine MEVIS, Bremen</a:t>
            </a:r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6" t="24272" r="17991" b="25652"/>
          <a:stretch/>
        </p:blipFill>
        <p:spPr>
          <a:xfrm>
            <a:off x="4695136" y="5227976"/>
            <a:ext cx="578309" cy="442236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23825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400" dirty="0">
                <a:solidFill>
                  <a:srgbClr val="1F497D"/>
                </a:solidFill>
                <a:latin typeface="+mn-lt"/>
              </a:rPr>
              <a:t>Aktuell bearbeitete Projekte (laufender 5. Jahrgang 2025/26, 8 Projekte)</a:t>
            </a:r>
            <a:endParaRPr lang="de-DE" sz="1400" dirty="0">
              <a:solidFill>
                <a:srgbClr val="1F497D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t>3</a:t>
            </a:fld>
            <a:endParaRPr lang="de-DE"/>
          </a:p>
        </p:txBody>
      </p:sp>
      <p:sp>
        <p:nvSpPr>
          <p:cNvPr id="20" name="Abgerundetes Rechteck 19"/>
          <p:cNvSpPr/>
          <p:nvPr/>
        </p:nvSpPr>
        <p:spPr>
          <a:xfrm>
            <a:off x="4636548" y="819333"/>
            <a:ext cx="4248472" cy="2163151"/>
          </a:xfrm>
          <a:prstGeom prst="roundRect">
            <a:avLst>
              <a:gd name="adj" fmla="val 1771"/>
            </a:avLst>
          </a:prstGeom>
          <a:noFill/>
          <a:ln>
            <a:solidFill>
              <a:srgbClr val="83AE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 lvl="0">
              <a:spcAft>
                <a:spcPts val="300"/>
              </a:spcAft>
            </a:pP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P06 – CLARA - Cognitive Language Assistant and Retrieval Aid</a:t>
            </a:r>
          </a:p>
          <a:p>
            <a:pPr lvl="0"/>
            <a:endParaRPr lang="en-US" sz="10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endParaRPr lang="en-US" sz="10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endParaRPr lang="en-US" sz="10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Medicine: 	PD Dr. med. Hans Worthmann</a:t>
            </a:r>
          </a:p>
          <a:p>
            <a:pPr>
              <a:lnSpc>
                <a:spcPct val="110000"/>
              </a:lnSpc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Department of Neurology, MHH</a:t>
            </a:r>
          </a:p>
          <a:p>
            <a:pPr>
              <a:lnSpc>
                <a:spcPct val="110000"/>
              </a:lnSpc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Informatics:	Dipl. Wirt.-Inf. Mareike Schulze</a:t>
            </a:r>
          </a:p>
          <a:p>
            <a:pPr>
              <a:lnSpc>
                <a:spcPct val="110000"/>
              </a:lnSpc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Peter L. </a:t>
            </a:r>
            <a:r>
              <a:rPr lang="en-US" sz="1100" i="1" dirty="0" err="1">
                <a:solidFill>
                  <a:prstClr val="black"/>
                </a:solidFill>
                <a:cs typeface="Arial" panose="020B0604020202020204" pitchFamily="34" charset="0"/>
              </a:rPr>
              <a:t>Reichertz</a:t>
            </a: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 Institute for Medical Informatics </a:t>
            </a:r>
          </a:p>
          <a:p>
            <a:pPr>
              <a:lnSpc>
                <a:spcPct val="110000"/>
              </a:lnSpc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of TU Braunschweig and MHH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78125" y="819333"/>
            <a:ext cx="4248472" cy="2163151"/>
          </a:xfrm>
          <a:prstGeom prst="roundRect">
            <a:avLst>
              <a:gd name="adj" fmla="val 1771"/>
            </a:avLst>
          </a:prstGeom>
          <a:noFill/>
          <a:ln>
            <a:solidFill>
              <a:srgbClr val="1F4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>
              <a:spcAft>
                <a:spcPts val="300"/>
              </a:spcAft>
            </a:pPr>
            <a:r>
              <a:rPr lang="en-US" sz="1200" b="1" dirty="0">
                <a:solidFill>
                  <a:schemeClr val="tx1"/>
                </a:solidFill>
                <a:cs typeface="Arial" panose="020B0604020202020204" pitchFamily="34" charset="0"/>
              </a:rPr>
              <a:t>P05 – Analysis of broad interdisciplinary data sets from patients with transthyretin amyloidosis by classical statistical and advanced machine-learning methods for improved prediction of disease progression and outcomes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Medicine: 	Prof. Dr. med. Udo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Bavendiek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Department of Cardiology and Angiology, Hannover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Medical School Amyloidosis Centre Lower Saxony, MHH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Informatics: 	Dr. Matthias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Gietzelt</a:t>
            </a:r>
            <a:endParaRPr lang="en-US" sz="1100" i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Peter L. </a:t>
            </a:r>
            <a:r>
              <a:rPr lang="en-US" sz="1100" i="1" dirty="0" err="1">
                <a:solidFill>
                  <a:schemeClr val="tx1"/>
                </a:solidFill>
                <a:cs typeface="Arial" panose="020B0604020202020204" pitchFamily="34" charset="0"/>
              </a:rPr>
              <a:t>Reichertz</a:t>
            </a: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 Institute for Medical Informatics </a:t>
            </a:r>
          </a:p>
          <a:p>
            <a:pPr>
              <a:spcAft>
                <a:spcPts val="300"/>
              </a:spcAft>
            </a:pPr>
            <a:r>
              <a:rPr lang="en-US" sz="1100" i="1" dirty="0">
                <a:solidFill>
                  <a:schemeClr val="tx1"/>
                </a:solidFill>
                <a:cs typeface="Arial" panose="020B0604020202020204" pitchFamily="34" charset="0"/>
              </a:rPr>
              <a:t>	of TU Braunschweig and MHH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278125" y="3061167"/>
            <a:ext cx="4248472" cy="1956573"/>
          </a:xfrm>
          <a:prstGeom prst="roundRect">
            <a:avLst>
              <a:gd name="adj" fmla="val 1771"/>
            </a:avLst>
          </a:prstGeom>
          <a:noFill/>
          <a:ln>
            <a:solidFill>
              <a:srgbClr val="83AE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 lvl="0">
              <a:spcAft>
                <a:spcPts val="300"/>
              </a:spcAft>
            </a:pPr>
            <a:r>
              <a:rPr lang="de-DE" sz="1200" b="1" dirty="0">
                <a:solidFill>
                  <a:prstClr val="black"/>
                </a:solidFill>
                <a:cs typeface="Arial" panose="020B0604020202020204" pitchFamily="34" charset="0"/>
              </a:rPr>
              <a:t>P07 – 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Can the machine detect information we cannot? Developing an algorithm that can diagnose patients with functional tic-like movement disorder using machine learning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Medicine: 	Prof. Dr. Kirsten Müller-Vahl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Department of </a:t>
            </a:r>
            <a:r>
              <a:rPr lang="en-US" sz="1100" i="1" dirty="0" err="1">
                <a:solidFill>
                  <a:prstClr val="black"/>
                </a:solidFill>
                <a:cs typeface="Arial" panose="020B0604020202020204" pitchFamily="34" charset="0"/>
              </a:rPr>
              <a:t>of</a:t>
            </a: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 Psychiatry, Social Psychiatry 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and Psychotherapy, MHH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Informatics: 	Prof. Dr. Dr. Lars Schmidt-</a:t>
            </a:r>
            <a:r>
              <a:rPr lang="en-US" sz="1100" i="1" dirty="0" err="1">
                <a:solidFill>
                  <a:prstClr val="black"/>
                </a:solidFill>
                <a:cs typeface="Arial" panose="020B0604020202020204" pitchFamily="34" charset="0"/>
              </a:rPr>
              <a:t>Thieme</a:t>
            </a:r>
            <a:endParaRPr lang="en-US" sz="11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Information Systems and Machine Learning Lab, 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University of Hildesheim</a:t>
            </a:r>
          </a:p>
        </p:txBody>
      </p:sp>
      <p:sp>
        <p:nvSpPr>
          <p:cNvPr id="24" name="Abgerundetes Rechteck 23"/>
          <p:cNvSpPr/>
          <p:nvPr/>
        </p:nvSpPr>
        <p:spPr>
          <a:xfrm>
            <a:off x="4636548" y="3061193"/>
            <a:ext cx="4248472" cy="1955694"/>
          </a:xfrm>
          <a:prstGeom prst="roundRect">
            <a:avLst>
              <a:gd name="adj" fmla="val 1771"/>
            </a:avLst>
          </a:prstGeom>
          <a:noFill/>
          <a:ln>
            <a:solidFill>
              <a:srgbClr val="1F49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t"/>
          <a:lstStyle/>
          <a:p>
            <a:pPr>
              <a:spcAft>
                <a:spcPts val="300"/>
              </a:spcAft>
            </a:pPr>
            <a:r>
              <a:rPr lang="de-DE" sz="1200" b="1" dirty="0">
                <a:solidFill>
                  <a:prstClr val="black"/>
                </a:solidFill>
                <a:cs typeface="Arial" panose="020B0604020202020204" pitchFamily="34" charset="0"/>
              </a:rPr>
              <a:t>P08 – 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Establishing Oxford Nanopore Sequencing technology as a rapid method for karyotyping in clinical practice </a:t>
            </a:r>
          </a:p>
          <a:p>
            <a:pPr lvl="0">
              <a:spcAft>
                <a:spcPts val="300"/>
              </a:spcAft>
            </a:pPr>
            <a:endParaRPr lang="en-US" sz="6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Medicine: 	Prof. Dr. Michael Heuser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University Hospital Halle, Martin-Luther-University 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Halle-Wittenberg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Informatics:	Prof. Dr. Matthias Müller-</a:t>
            </a:r>
            <a:r>
              <a:rPr lang="en-US" sz="1100" i="1" dirty="0" err="1">
                <a:solidFill>
                  <a:prstClr val="black"/>
                </a:solidFill>
                <a:cs typeface="Arial" panose="020B0604020202020204" pitchFamily="34" charset="0"/>
              </a:rPr>
              <a:t>Hannemann</a:t>
            </a:r>
            <a:endParaRPr lang="en-US" sz="110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Institute for Computer Science, </a:t>
            </a:r>
          </a:p>
          <a:p>
            <a:pPr lvl="0">
              <a:spcAft>
                <a:spcPts val="300"/>
              </a:spcAft>
            </a:pPr>
            <a:r>
              <a:rPr lang="en-US" sz="1100" i="1" dirty="0">
                <a:solidFill>
                  <a:prstClr val="black"/>
                </a:solidFill>
                <a:cs typeface="Arial" panose="020B0604020202020204" pitchFamily="34" charset="0"/>
              </a:rPr>
              <a:t>	Martin-Luther-University Halle-Wittenberg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D51D261C-CA32-4678-BD7B-E4AFE3D9CF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5"/>
          <a:stretch/>
        </p:blipFill>
        <p:spPr bwMode="auto">
          <a:xfrm>
            <a:off x="3996000" y="5275760"/>
            <a:ext cx="576000" cy="394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7B0260AB-48F5-4811-9ACE-118F2DAB806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6" t="24272" r="17991" b="25652"/>
          <a:stretch/>
        </p:blipFill>
        <p:spPr>
          <a:xfrm>
            <a:off x="4695136" y="5227976"/>
            <a:ext cx="578309" cy="442236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73803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412AFEC2-9094-4B4E-BA28-08D85314C010}"/>
              </a:ext>
            </a:extLst>
          </p:cNvPr>
          <p:cNvSpPr/>
          <p:nvPr/>
        </p:nvSpPr>
        <p:spPr>
          <a:xfrm>
            <a:off x="0" y="1306459"/>
            <a:ext cx="9144000" cy="3423249"/>
          </a:xfrm>
          <a:prstGeom prst="rect">
            <a:avLst/>
          </a:prstGeom>
          <a:solidFill>
            <a:srgbClr val="233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6D84E-9789-4553-A13B-E47FD9A20048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232567" y="1799642"/>
            <a:ext cx="3354383" cy="2392036"/>
          </a:xfrm>
          <a:prstGeom prst="roundRect">
            <a:avLst>
              <a:gd name="adj" fmla="val 260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b="1" dirty="0">
                <a:solidFill>
                  <a:schemeClr val="bg1"/>
                </a:solidFill>
                <a:cs typeface="Arial" panose="020B0604020202020204" pitchFamily="34" charset="0"/>
              </a:rPr>
              <a:t>Interessiert?</a:t>
            </a:r>
          </a:p>
          <a:p>
            <a:endParaRPr lang="de-DE" sz="12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bg1"/>
                </a:solidFill>
                <a:cs typeface="Arial" panose="020B0604020202020204" pitchFamily="34" charset="0"/>
              </a:rPr>
              <a:t>Besuchen Sie gerne unsere Webseite </a:t>
            </a:r>
            <a:r>
              <a:rPr lang="de-DE" sz="1400" dirty="0">
                <a:solidFill>
                  <a:srgbClr val="FF9975"/>
                </a:solidFill>
                <a:cs typeface="Arial" panose="020B0604020202020204" pitchFamily="34" charset="0"/>
              </a:rPr>
              <a:t>https://www.mhh.de/hbrs/digistrucmed </a:t>
            </a:r>
          </a:p>
          <a:p>
            <a:pPr>
              <a:spcBef>
                <a:spcPts val="600"/>
              </a:spcBef>
            </a:pPr>
            <a:endParaRPr lang="de-DE" sz="1400" dirty="0">
              <a:solidFill>
                <a:srgbClr val="FF9975"/>
              </a:solidFill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chemeClr val="bg1"/>
                </a:solidFill>
                <a:cs typeface="Arial" panose="020B0604020202020204" pitchFamily="34" charset="0"/>
              </a:rPr>
              <a:t>Oder kontaktieren Sie uns direkt per </a:t>
            </a:r>
          </a:p>
          <a:p>
            <a:pPr marL="180975"/>
            <a:r>
              <a:rPr lang="de-DE" sz="1400" dirty="0">
                <a:solidFill>
                  <a:schemeClr val="bg1"/>
                </a:solidFill>
                <a:cs typeface="Arial" panose="020B0604020202020204" pitchFamily="34" charset="0"/>
              </a:rPr>
              <a:t>E-Mail:</a:t>
            </a:r>
            <a:r>
              <a:rPr lang="de-DE" sz="1400" dirty="0">
                <a:solidFill>
                  <a:srgbClr val="FF9975"/>
                </a:solidFill>
                <a:cs typeface="Arial" panose="020B0604020202020204" pitchFamily="34" charset="0"/>
              </a:rPr>
              <a:t> digistrucmed@mh-hannover.de</a:t>
            </a:r>
            <a:endParaRPr lang="de-DE" sz="1400" b="1" dirty="0">
              <a:solidFill>
                <a:srgbClr val="FF9975"/>
              </a:solidFill>
              <a:cs typeface="Arial" panose="020B0604020202020204" pitchFamily="34" charset="0"/>
              <a:hlinkClick r:id="rId3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5559569" y="1799642"/>
            <a:ext cx="3354383" cy="1008112"/>
          </a:xfrm>
          <a:prstGeom prst="roundRect">
            <a:avLst>
              <a:gd name="adj" fmla="val 6912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de-DE" sz="1400" b="1" dirty="0">
                <a:solidFill>
                  <a:schemeClr val="bg1"/>
                </a:solidFill>
                <a:cs typeface="Arial" panose="020B0604020202020204" pitchFamily="34" charset="0"/>
              </a:rPr>
              <a:t>Möglicher Beginn eines Masterprojekts: </a:t>
            </a:r>
          </a:p>
          <a:p>
            <a:pPr algn="ctr">
              <a:spcBef>
                <a:spcPts val="600"/>
              </a:spcBef>
            </a:pPr>
            <a:r>
              <a:rPr lang="de-DE" sz="1400" b="1" dirty="0">
                <a:solidFill>
                  <a:srgbClr val="FF9975"/>
                </a:solidFill>
                <a:cs typeface="Arial" panose="020B0604020202020204" pitchFamily="34" charset="0"/>
              </a:rPr>
              <a:t>01. August 2026 – 01. Februar 2027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557050" y="3039550"/>
            <a:ext cx="3354383" cy="1152128"/>
          </a:xfrm>
          <a:prstGeom prst="roundRect">
            <a:avLst>
              <a:gd name="adj" fmla="val 6912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de-DE" sz="1400" b="1">
                <a:solidFill>
                  <a:schemeClr val="bg1"/>
                </a:solidFill>
                <a:cs typeface="Arial" panose="020B0604020202020204" pitchFamily="34" charset="0"/>
              </a:rPr>
              <a:t>Bewerbungsschluss für Masteranden: </a:t>
            </a:r>
            <a:endParaRPr lang="de-DE" sz="14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de-DE" sz="1400" b="1" dirty="0">
                <a:solidFill>
                  <a:srgbClr val="FF9975"/>
                </a:solidFill>
                <a:cs typeface="Arial" panose="020B0604020202020204" pitchFamily="34" charset="0"/>
              </a:rPr>
              <a:t>01. Mai 2026 </a:t>
            </a:r>
          </a:p>
          <a:p>
            <a:pPr algn="ctr"/>
            <a:r>
              <a:rPr lang="de-DE" sz="1200" b="1" dirty="0">
                <a:solidFill>
                  <a:schemeClr val="bg1"/>
                </a:solidFill>
                <a:cs typeface="Arial" panose="020B0604020202020204" pitchFamily="34" charset="0"/>
              </a:rPr>
              <a:t>   </a:t>
            </a:r>
            <a:r>
              <a:rPr lang="de-DE" sz="1000" dirty="0">
                <a:solidFill>
                  <a:schemeClr val="bg1"/>
                </a:solidFill>
                <a:cs typeface="Arial" panose="020B0604020202020204" pitchFamily="34" charset="0"/>
              </a:rPr>
              <a:t>(spätere Bewerbungen werden ggf. berücksichtigt, </a:t>
            </a:r>
          </a:p>
          <a:p>
            <a:pPr algn="ctr"/>
            <a:r>
              <a:rPr lang="de-DE" sz="1000" dirty="0">
                <a:solidFill>
                  <a:schemeClr val="bg1"/>
                </a:solidFill>
                <a:cs typeface="Arial" panose="020B0604020202020204" pitchFamily="34" charset="0"/>
              </a:rPr>
              <a:t>falls noch Projekte verfügbar sind)</a:t>
            </a:r>
          </a:p>
        </p:txBody>
      </p:sp>
      <p:grpSp>
        <p:nvGrpSpPr>
          <p:cNvPr id="17" name="Gruppieren 16"/>
          <p:cNvGrpSpPr/>
          <p:nvPr/>
        </p:nvGrpSpPr>
        <p:grpSpPr>
          <a:xfrm>
            <a:off x="3497908" y="149443"/>
            <a:ext cx="2148184" cy="1032667"/>
            <a:chOff x="3208849" y="205912"/>
            <a:chExt cx="2148184" cy="1032667"/>
          </a:xfrm>
        </p:grpSpPr>
        <p:pic>
          <p:nvPicPr>
            <p:cNvPr id="10" name="Picture 6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875"/>
            <a:stretch/>
          </p:blipFill>
          <p:spPr bwMode="auto">
            <a:xfrm>
              <a:off x="3208849" y="321854"/>
              <a:ext cx="1074091" cy="739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Grafik 1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566" t="17537" r="12664" b="12500"/>
            <a:stretch/>
          </p:blipFill>
          <p:spPr>
            <a:xfrm>
              <a:off x="4282942" y="205912"/>
              <a:ext cx="1074091" cy="1032667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18" name="Gruppieren 17"/>
          <p:cNvGrpSpPr/>
          <p:nvPr/>
        </p:nvGrpSpPr>
        <p:grpSpPr>
          <a:xfrm>
            <a:off x="304247" y="5912264"/>
            <a:ext cx="8535506" cy="617644"/>
            <a:chOff x="312587" y="5049016"/>
            <a:chExt cx="8535506" cy="617644"/>
          </a:xfrm>
        </p:grpSpPr>
        <p:pic>
          <p:nvPicPr>
            <p:cNvPr id="19" name="Picture 6" descr="Peter L. Reichertz Institut für Medizinische Informatik: PLRI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50" b="10442"/>
            <a:stretch/>
          </p:blipFill>
          <p:spPr bwMode="auto">
            <a:xfrm>
              <a:off x="2483768" y="5268114"/>
              <a:ext cx="1046189" cy="393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Grafik 19" descr="Startseite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0649" y="5263062"/>
              <a:ext cx="407334" cy="40359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Picture 5" descr="Datei:Leibniz-Universität Hannover.svg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6546"/>
            <a:stretch/>
          </p:blipFill>
          <p:spPr bwMode="auto">
            <a:xfrm>
              <a:off x="3726670" y="5266026"/>
              <a:ext cx="1287266" cy="3976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4915" y="5263062"/>
              <a:ext cx="953178" cy="4035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1" descr="Datei:Siegel TU Braunschweig transparent.sv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4696" y="5281988"/>
              <a:ext cx="985925" cy="365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Grafik 23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997334" y="5268114"/>
              <a:ext cx="700870" cy="393494"/>
            </a:xfrm>
            <a:prstGeom prst="rect">
              <a:avLst/>
            </a:prstGeom>
          </p:spPr>
        </p:pic>
        <p:pic>
          <p:nvPicPr>
            <p:cNvPr id="25" name="Grafik 24" descr="https://www.mhh.de/fileadmin/mhh/hannover-biomedical-research-school/HBRS/Bilder/HBRSlogocorporateklein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587" y="5049016"/>
              <a:ext cx="587005" cy="4866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184" y="5308406"/>
              <a:ext cx="1298267" cy="31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" name="Picture 4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901" y="2160495"/>
            <a:ext cx="1518198" cy="1519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Abgerundetes Rechteck 15">
            <a:extLst>
              <a:ext uri="{FF2B5EF4-FFF2-40B4-BE49-F238E27FC236}">
                <a16:creationId xmlns:a16="http://schemas.microsoft.com/office/drawing/2014/main" id="{322F7F3C-BAA8-435D-9E8C-DB2DACFA0518}"/>
              </a:ext>
            </a:extLst>
          </p:cNvPr>
          <p:cNvSpPr/>
          <p:nvPr/>
        </p:nvSpPr>
        <p:spPr>
          <a:xfrm>
            <a:off x="200404" y="1855712"/>
            <a:ext cx="3435493" cy="2128764"/>
          </a:xfrm>
          <a:prstGeom prst="roundRect">
            <a:avLst>
              <a:gd name="adj" fmla="val 177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>
              <a:spcAft>
                <a:spcPts val="300"/>
              </a:spcAft>
            </a:pPr>
            <a:endParaRPr lang="en-US" sz="1400" i="1" dirty="0">
              <a:solidFill>
                <a:srgbClr val="FF99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CD80889-4EFE-45CB-B6C5-47730C141787}"/>
              </a:ext>
            </a:extLst>
          </p:cNvPr>
          <p:cNvSpPr txBox="1"/>
          <p:nvPr/>
        </p:nvSpPr>
        <p:spPr>
          <a:xfrm>
            <a:off x="2267744" y="4948475"/>
            <a:ext cx="478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>
                <a:solidFill>
                  <a:srgbClr val="233977"/>
                </a:solidFill>
              </a:rPr>
              <a:t>Das Programm freut sich auf Ihre Bewerbungen!</a:t>
            </a:r>
          </a:p>
        </p:txBody>
      </p:sp>
    </p:spTree>
    <p:extLst>
      <p:ext uri="{BB962C8B-B14F-4D97-AF65-F5344CB8AC3E}">
        <p14:creationId xmlns:p14="http://schemas.microsoft.com/office/powerpoint/2010/main" val="186227905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712</Words>
  <Application>Microsoft Office PowerPoint</Application>
  <PresentationFormat>Bildschirmpräsentation (16:10)</PresentationFormat>
  <Paragraphs>97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Symbol</vt:lpstr>
      <vt:lpstr>Larissa</vt:lpstr>
      <vt:lpstr> Else Kröner-Graduiertenkolleg  DigiStrucMed - Informationen für Informatikstudierende - </vt:lpstr>
      <vt:lpstr>Aktuell bearbeitete Projekte (laufender 5. Jahrgang 2025/26, 8 Projekte)</vt:lpstr>
      <vt:lpstr>Aktuell bearbeitete Projekte (laufender 5. Jahrgang 2025/26, 8 Projekte)</vt:lpstr>
      <vt:lpstr>PowerPoint-Präsentation</vt:lpstr>
    </vt:vector>
  </TitlesOfParts>
  <Company>MHH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Projektanbahnung DigiStrukmed</dc:title>
  <dc:creator>Heuser, Michael Prof. Dr.</dc:creator>
  <cp:lastModifiedBy>Kommnick, Carina Dr. rer. nat.</cp:lastModifiedBy>
  <cp:revision>454</cp:revision>
  <cp:lastPrinted>2026-01-13T12:11:13Z</cp:lastPrinted>
  <dcterms:created xsi:type="dcterms:W3CDTF">2020-12-07T08:58:22Z</dcterms:created>
  <dcterms:modified xsi:type="dcterms:W3CDTF">2026-01-13T13:57:54Z</dcterms:modified>
</cp:coreProperties>
</file>