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9" r:id="rId1"/>
  </p:sldMasterIdLst>
  <p:notesMasterIdLst>
    <p:notesMasterId r:id="rId34"/>
  </p:notesMasterIdLst>
  <p:handoutMasterIdLst>
    <p:handoutMasterId r:id="rId35"/>
  </p:handoutMasterIdLst>
  <p:sldIdLst>
    <p:sldId id="583" r:id="rId2"/>
    <p:sldId id="893" r:id="rId3"/>
    <p:sldId id="936" r:id="rId4"/>
    <p:sldId id="947" r:id="rId5"/>
    <p:sldId id="942" r:id="rId6"/>
    <p:sldId id="916" r:id="rId7"/>
    <p:sldId id="940" r:id="rId8"/>
    <p:sldId id="944" r:id="rId9"/>
    <p:sldId id="943" r:id="rId10"/>
    <p:sldId id="945" r:id="rId11"/>
    <p:sldId id="946" r:id="rId12"/>
    <p:sldId id="948" r:id="rId13"/>
    <p:sldId id="949" r:id="rId14"/>
    <p:sldId id="950" r:id="rId15"/>
    <p:sldId id="951" r:id="rId16"/>
    <p:sldId id="966" r:id="rId17"/>
    <p:sldId id="971" r:id="rId18"/>
    <p:sldId id="967" r:id="rId19"/>
    <p:sldId id="968" r:id="rId20"/>
    <p:sldId id="973" r:id="rId21"/>
    <p:sldId id="972" r:id="rId22"/>
    <p:sldId id="970" r:id="rId23"/>
    <p:sldId id="953" r:id="rId24"/>
    <p:sldId id="960" r:id="rId25"/>
    <p:sldId id="962" r:id="rId26"/>
    <p:sldId id="964" r:id="rId27"/>
    <p:sldId id="963" r:id="rId28"/>
    <p:sldId id="965" r:id="rId29"/>
    <p:sldId id="974" r:id="rId30"/>
    <p:sldId id="957" r:id="rId31"/>
    <p:sldId id="911" r:id="rId32"/>
    <p:sldId id="941" r:id="rId3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FFFFCC"/>
    <a:srgbClr val="66FFFF"/>
    <a:srgbClr val="99FF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44" autoAdjust="0"/>
  </p:normalViewPr>
  <p:slideViewPr>
    <p:cSldViewPr>
      <p:cViewPr varScale="1">
        <p:scale>
          <a:sx n="60" d="100"/>
          <a:sy n="60" d="100"/>
        </p:scale>
        <p:origin x="14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t" anchorCtr="0" compatLnSpc="1">
            <a:prstTxWarp prst="textNoShape">
              <a:avLst/>
            </a:prstTxWarp>
          </a:bodyPr>
          <a:lstStyle>
            <a:lvl1pPr defTabSz="91200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18" y="1"/>
            <a:ext cx="2944972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t" anchorCtr="0" compatLnSpc="1">
            <a:prstTxWarp prst="textNoShape">
              <a:avLst/>
            </a:prstTxWarp>
          </a:bodyPr>
          <a:lstStyle>
            <a:lvl1pPr algn="r" defTabSz="91200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375"/>
            <a:ext cx="2944973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b" anchorCtr="0" compatLnSpc="1">
            <a:prstTxWarp prst="textNoShape">
              <a:avLst/>
            </a:prstTxWarp>
          </a:bodyPr>
          <a:lstStyle>
            <a:lvl1pPr defTabSz="91200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18" y="9427375"/>
            <a:ext cx="2944972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b" anchorCtr="0" compatLnSpc="1">
            <a:prstTxWarp prst="textNoShape">
              <a:avLst/>
            </a:prstTxWarp>
          </a:bodyPr>
          <a:lstStyle>
            <a:lvl1pPr algn="r" defTabSz="91200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1C2917E-8701-4904-A1D1-73A22A090C7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61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t" anchorCtr="0" compatLnSpc="1">
            <a:prstTxWarp prst="textNoShape">
              <a:avLst/>
            </a:prstTxWarp>
          </a:bodyPr>
          <a:lstStyle>
            <a:lvl1pPr defTabSz="91200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18" y="1"/>
            <a:ext cx="2944972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t" anchorCtr="0" compatLnSpc="1">
            <a:prstTxWarp prst="textNoShape">
              <a:avLst/>
            </a:prstTxWarp>
          </a:bodyPr>
          <a:lstStyle>
            <a:lvl1pPr algn="r" defTabSz="91200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0" y="4715273"/>
            <a:ext cx="5438456" cy="44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375"/>
            <a:ext cx="2944973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b" anchorCtr="0" compatLnSpc="1">
            <a:prstTxWarp prst="textNoShape">
              <a:avLst/>
            </a:prstTxWarp>
          </a:bodyPr>
          <a:lstStyle>
            <a:lvl1pPr defTabSz="91200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18" y="9427375"/>
            <a:ext cx="2944972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b" anchorCtr="0" compatLnSpc="1">
            <a:prstTxWarp prst="textNoShape">
              <a:avLst/>
            </a:prstTxWarp>
          </a:bodyPr>
          <a:lstStyle>
            <a:lvl1pPr algn="r" defTabSz="91200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71166E3-35EE-4CD9-8D57-ED61DF73212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12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65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70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37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228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983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4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857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07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23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89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30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56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38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965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76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2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40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04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21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14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49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27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43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3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12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83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3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5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94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2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166E3-35EE-4CD9-8D57-ED61DF73212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09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26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24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11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8543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0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8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4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7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08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27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11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81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2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92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0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2D575C-D73B-4828-BC4E-04E692DD1BB6}" type="datetimeFigureOut">
              <a:rPr lang="de-DE" smtClean="0"/>
              <a:pPr>
                <a:defRPr/>
              </a:pPr>
              <a:t>12.10.2022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54D0CEB-0261-4C18-ACBD-C06FDA11E48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1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</p:sldLayoutIdLst>
  <p:transition spd="med">
    <p:cut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uhlmann.ellen@mh-hannov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lobalhealth.de/funded-projects.html" TargetMode="Externa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h.de/en/kir/research/project-protec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dirty="0"/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3779912" y="5895753"/>
            <a:ext cx="5184576" cy="707886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de-DE" sz="2000" b="1" dirty="0" smtClean="0">
                <a:solidFill>
                  <a:srgbClr val="FFFF00"/>
                </a:solidFill>
                <a:latin typeface="+mn-lt"/>
              </a:rPr>
              <a:t>Contact: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de-DE" sz="2000" b="1" dirty="0" smtClean="0">
                <a:solidFill>
                  <a:srgbClr val="FFFF00"/>
                </a:solidFill>
                <a:latin typeface="+mn-lt"/>
                <a:hlinkClick r:id="rId3"/>
              </a:rPr>
              <a:t>kuhlmann.ellen@mh-hannover.de</a:t>
            </a:r>
            <a:r>
              <a:rPr lang="de-DE" sz="2000" b="1" dirty="0" smtClean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72249" y="2479785"/>
            <a:ext cx="7563023" cy="287771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 health professionals during the COVID-19 pandemic: </a:t>
            </a:r>
            <a:endParaRPr lang="en-US" sz="3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health workforce protection and policy learning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 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Kuhlmann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PROTECT project team</a:t>
            </a:r>
            <a:endParaRPr lang="en-GB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461231" y="1225317"/>
            <a:ext cx="77768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Public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Health, </a:t>
            </a:r>
          </a:p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Babes-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Bolyai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University,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Cluj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 Lecture,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11 October 2022 </a:t>
            </a:r>
          </a:p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AFC9CD-D35C-5D42-A968-8D6D12E86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77" y="387808"/>
            <a:ext cx="2449617" cy="62365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1520" y="387808"/>
            <a:ext cx="208582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Clinic for Rheumatology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Immunology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1408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360617" y="394910"/>
            <a:ext cx="8369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DEFEAT survey data</a:t>
            </a:r>
          </a:p>
        </p:txBody>
      </p:sp>
      <p:sp>
        <p:nvSpPr>
          <p:cNvPr id="2" name="Rechteck 1"/>
          <p:cNvSpPr/>
          <p:nvPr/>
        </p:nvSpPr>
        <p:spPr>
          <a:xfrm>
            <a:off x="2123728" y="5218311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71941" y="1287244"/>
            <a:ext cx="7197001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analysis of the IMET score was undertaken for two items which are relevant for our study.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national born 3.514360 (SD 3.245341) vs. foreign-born 4.768116 (SD 3.593887)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p=0.004121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/ burdens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national-born 4.403478 (SD 3.080694) vs. foreign-born 5.029412 (SD 3.236778),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p=0.1238</a:t>
            </a:r>
          </a:p>
          <a:p>
            <a:pPr>
              <a:spcAft>
                <a:spcPts val="1200"/>
              </a:spcAft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show the strongest differences and disadvantages of migrant HCWs; stress seems to be slightly higher.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8451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360617" y="394910"/>
            <a:ext cx="8369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data from </a:t>
            </a: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 </a:t>
            </a: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</a:p>
          <a:p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</a:t>
            </a: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at Hannover Medical School</a:t>
            </a:r>
            <a:endParaRPr lang="en-GB" sz="28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123728" y="5222763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99592" y="2564904"/>
            <a:ext cx="672337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CoCo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study includes HCWs at MHH and combines serum analysis and survey data. Secondary analysis of the survey data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currently undertaken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differentiate between national-born and foreign-born physicians, nurses and other HCWs.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Comparative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8644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412013" y="458669"/>
            <a:ext cx="8369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data from </a:t>
            </a:r>
            <a:r>
              <a:rPr lang="en-GB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</a:t>
            </a: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2123728" y="5218311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12013" y="1432951"/>
            <a:ext cx="7184323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infection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risk at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MHH has been very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low – largely in the range of the general population in the region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during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and second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wave; this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includes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HCWs with SARS-CoV-2 patient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contact.*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HCWs, mainly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physicians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nurses,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their risk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15-20 times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than the medically approved risk. Fear of infection and stress scored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both at the workplace and in the private sphere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 Results are published; Exploring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gap between healthcare workers’ perceptions and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medically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approved infection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risk. Frontiers Public Health, 2022;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DOI:10.3389/fpubh.2022.8980</a:t>
            </a:r>
            <a:r>
              <a:rPr lang="en-GB" sz="1600" dirty="0"/>
              <a:t> 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0589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107504" y="412537"/>
            <a:ext cx="73077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Explorative </a:t>
            </a: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 with </a:t>
            </a: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foreign-born/ trained </a:t>
            </a: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 from </a:t>
            </a: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Romania, preliminary findings </a:t>
            </a:r>
            <a:endParaRPr lang="en-GB" sz="28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76339"/>
              </p:ext>
            </p:extLst>
          </p:nvPr>
        </p:nvGraphicFramePr>
        <p:xfrm>
          <a:off x="-2988840" y="14014176"/>
          <a:ext cx="8143875" cy="5883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874">
                  <a:extLst>
                    <a:ext uri="{9D8B030D-6E8A-4147-A177-3AD203B41FA5}">
                      <a16:colId xmlns:a16="http://schemas.microsoft.com/office/drawing/2014/main" val="251351425"/>
                    </a:ext>
                  </a:extLst>
                </a:gridCol>
                <a:gridCol w="2446230">
                  <a:extLst>
                    <a:ext uri="{9D8B030D-6E8A-4147-A177-3AD203B41FA5}">
                      <a16:colId xmlns:a16="http://schemas.microsoft.com/office/drawing/2014/main" val="2308048914"/>
                    </a:ext>
                  </a:extLst>
                </a:gridCol>
                <a:gridCol w="1901771">
                  <a:extLst>
                    <a:ext uri="{9D8B030D-6E8A-4147-A177-3AD203B41FA5}">
                      <a16:colId xmlns:a16="http://schemas.microsoft.com/office/drawing/2014/main" val="509220619"/>
                    </a:ext>
                  </a:extLst>
                </a:gridCol>
              </a:tblGrid>
              <a:tr h="1712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Preparedness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Women 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Men 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162333149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very 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595735720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96439418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sufficient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495977633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2862124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very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058276706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02194" y="2041748"/>
            <a:ext cx="672337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interviews are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included in the analysis.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Snowball sampling was used, taking into account diversity in relation to age/work experience in Germany, professional status,  eastern/western Germany, gender, children.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Qualitative interviews were carried out in September 2022, based on a semi-structured topic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guide.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9432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83568" y="1424475"/>
            <a:ext cx="672337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 guide (key issues) </a:t>
            </a:r>
          </a:p>
          <a:p>
            <a:pPr>
              <a:spcAft>
                <a:spcPts val="1200"/>
              </a:spcAft>
            </a:pP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 and employment situation in Germany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Experiences during the COVID-9 pandemic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Reasons for migrating to Germany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plans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7140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190015" y="78443"/>
            <a:ext cx="7307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from the interviews</a:t>
            </a: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39552" y="908720"/>
            <a:ext cx="672337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and employment situation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work situation is described as positive or even very positive.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Major problems occurred at the beginning of the work in Germany; “I was thrown into cold water”, lack of training and mentoring.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 are caused by strong shortages of healthcare workers.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 perceived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problems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“part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job”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said there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no difference between national and foreign-born physicians.</a:t>
            </a:r>
          </a:p>
        </p:txBody>
      </p:sp>
    </p:spTree>
    <p:extLst>
      <p:ext uri="{BB962C8B-B14F-4D97-AF65-F5344CB8AC3E}">
        <p14:creationId xmlns:p14="http://schemas.microsoft.com/office/powerpoint/2010/main" val="216552081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96846" y="787926"/>
            <a:ext cx="672337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and employment situation: discrimination mainly a problem of the private sphere </a:t>
            </a:r>
          </a:p>
          <a:p>
            <a:pPr>
              <a:spcAft>
                <a:spcPts val="1200"/>
              </a:spcAft>
            </a:pPr>
            <a:endParaRPr lang="en-GB" sz="28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discrimination at the workplace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colleagues was reported;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“I never felt disadvantaged or so, moreover I was lucky and got a leadership position very early”.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Discrimination experiences were mentioned in relation to patients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in the private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sphere; these experiences were related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Eastern parts of Germany.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9358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11560" y="1988840"/>
            <a:ext cx="698477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key problem is the lack of practical training of medical students in Romania.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German students obtain a “practical year”, while students in Romania get their approbation immediately after their exams.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perceived as a major problem and disadvantage for Romanian doctors.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Internships do not solve the problem, because they do not provide access to training/theoretical education.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42471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and employment situation: education and training systems as problem</a:t>
            </a:r>
          </a:p>
        </p:txBody>
      </p:sp>
    </p:spTree>
    <p:extLst>
      <p:ext uri="{BB962C8B-B14F-4D97-AF65-F5344CB8AC3E}">
        <p14:creationId xmlns:p14="http://schemas.microsoft.com/office/powerpoint/2010/main" val="410185047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397160" y="5568017"/>
            <a:ext cx="6606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material supports findings from the survey.</a:t>
            </a:r>
            <a:endParaRPr lang="en-GB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11560" y="1484784"/>
            <a:ext cx="672337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perception that COVID-19 affected everybody in the same way.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protective equipment was perceived as overall good; “the employer cared for us, in the range of their possibilities”.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Vaccination was usually perceived as a big relieve and ‘game changer’, but there were also more critical perceptions related to mandatory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vaccination for HCWs in Germany.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2699" y="602427"/>
            <a:ext cx="7735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COVID-9 pandemic: </a:t>
            </a: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perceptions</a:t>
            </a:r>
            <a:endParaRPr lang="en-GB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764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96494" y="1643608"/>
            <a:ext cx="68246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Reasons are complex, but two issues emerged.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pull factors 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opportunities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professional development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career changes, especially for young physicians, in Germany.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High-tech medicine and medical standards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improve medical knowledge and technical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skills.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important issue is the residency training and the freedom of choice of the medical speciality.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6147" y="340053"/>
            <a:ext cx="7695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moving/ migrating to Germany</a:t>
            </a:r>
          </a:p>
        </p:txBody>
      </p:sp>
    </p:spTree>
    <p:extLst>
      <p:ext uri="{BB962C8B-B14F-4D97-AF65-F5344CB8AC3E}">
        <p14:creationId xmlns:p14="http://schemas.microsoft.com/office/powerpoint/2010/main" val="197848630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467544" y="260648"/>
            <a:ext cx="6840760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Background</a:t>
            </a:r>
            <a:r>
              <a:rPr lang="de-DE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GB" sz="2400" dirty="0" smtClean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2400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latin typeface="Nunito" panose="020B0604020202020204" charset="0"/>
                <a:cs typeface="Arial" panose="020B0604020202020204" pitchFamily="34" charset="0"/>
              </a:rPr>
              <a:t>Germany increasingly counts on migrant healthcare workers (HCWs) to respond to growing health workforce shortage. </a:t>
            </a:r>
            <a:endParaRPr lang="en-GB" sz="2400" dirty="0" smtClean="0">
              <a:latin typeface="Nuni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 smtClean="0">
                <a:latin typeface="Nunito" panose="020B0604020202020204" charset="0"/>
                <a:cs typeface="Arial" panose="020B0604020202020204" pitchFamily="34" charset="0"/>
              </a:rPr>
              <a:t>However, the situation of HCWs during the pandemic is generally poorly monitored and data on migrant HCWs are lacking. Protecting </a:t>
            </a:r>
            <a:r>
              <a:rPr lang="en-GB" sz="2400" dirty="0">
                <a:latin typeface="Nunito" panose="020B0604020202020204" charset="0"/>
                <a:cs typeface="Arial" panose="020B0604020202020204" pitchFamily="34" charset="0"/>
              </a:rPr>
              <a:t>migrant HCWs must be included in pandemic response and preparedness plans. </a:t>
            </a:r>
          </a:p>
        </p:txBody>
      </p:sp>
    </p:spTree>
    <p:extLst>
      <p:ext uri="{BB962C8B-B14F-4D97-AF65-F5344CB8AC3E}">
        <p14:creationId xmlns:p14="http://schemas.microsoft.com/office/powerpoint/2010/main" val="85239995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96494" y="1643608"/>
            <a:ext cx="68246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Reasons are complex, but two issues emerged.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pull factors 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opportunities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professional development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career changes, especially for young physicians, in Germany.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High-tech medicine and medical standards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improve medical knowledge and technical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skills.</a:t>
            </a:r>
          </a:p>
          <a:p>
            <a:pPr>
              <a:spcAft>
                <a:spcPts val="1200"/>
              </a:spcAft>
            </a:pP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issue is the residency training and the freedom of choice of the medical speciality.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6147" y="340053"/>
            <a:ext cx="7695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moving/ migrating to Germany</a:t>
            </a:r>
          </a:p>
        </p:txBody>
      </p:sp>
    </p:spTree>
    <p:extLst>
      <p:ext uri="{BB962C8B-B14F-4D97-AF65-F5344CB8AC3E}">
        <p14:creationId xmlns:p14="http://schemas.microsoft.com/office/powerpoint/2010/main" val="222686918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7543" y="1196752"/>
            <a:ext cx="682468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push factors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career opportunities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Romania and lack of transparency and fairness of promotion.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opportunity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choose a specialty.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corruption in all areas of the healthcare system in Romania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the son of a chief physician and he gets the job, although I am better qualified, and then I am waiting five years and there is another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who is outflanking me”.</a:t>
            </a:r>
          </a:p>
        </p:txBody>
      </p:sp>
      <p:sp>
        <p:nvSpPr>
          <p:cNvPr id="3" name="Rechteck 2"/>
          <p:cNvSpPr/>
          <p:nvPr/>
        </p:nvSpPr>
        <p:spPr>
          <a:xfrm>
            <a:off x="176147" y="340053"/>
            <a:ext cx="7695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moving/ migrating to Germany</a:t>
            </a:r>
          </a:p>
        </p:txBody>
      </p:sp>
    </p:spTree>
    <p:extLst>
      <p:ext uri="{BB962C8B-B14F-4D97-AF65-F5344CB8AC3E}">
        <p14:creationId xmlns:p14="http://schemas.microsoft.com/office/powerpoint/2010/main" val="183933889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7543" y="188640"/>
            <a:ext cx="672337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plans</a:t>
            </a:r>
            <a:endParaRPr lang="en-GB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plans are highly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diverse;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and employment conditions are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one of the reasons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either staying or leaving.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wider migration pattern and the living conditions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important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family relations, socio-cultural context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political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conditions, etc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feeling of responsibility for improving  healthcare provision 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Romania may also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matter; “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giving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my country a chance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Notably, money is not the key factor for a decision for staying or leaving.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0127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190015" y="353209"/>
            <a:ext cx="73077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patterns, some preliminary observations </a:t>
            </a: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76339"/>
              </p:ext>
            </p:extLst>
          </p:nvPr>
        </p:nvGraphicFramePr>
        <p:xfrm>
          <a:off x="-2988840" y="14014176"/>
          <a:ext cx="8143875" cy="5883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874">
                  <a:extLst>
                    <a:ext uri="{9D8B030D-6E8A-4147-A177-3AD203B41FA5}">
                      <a16:colId xmlns:a16="http://schemas.microsoft.com/office/drawing/2014/main" val="251351425"/>
                    </a:ext>
                  </a:extLst>
                </a:gridCol>
                <a:gridCol w="2446230">
                  <a:extLst>
                    <a:ext uri="{9D8B030D-6E8A-4147-A177-3AD203B41FA5}">
                      <a16:colId xmlns:a16="http://schemas.microsoft.com/office/drawing/2014/main" val="2308048914"/>
                    </a:ext>
                  </a:extLst>
                </a:gridCol>
                <a:gridCol w="1901771">
                  <a:extLst>
                    <a:ext uri="{9D8B030D-6E8A-4147-A177-3AD203B41FA5}">
                      <a16:colId xmlns:a16="http://schemas.microsoft.com/office/drawing/2014/main" val="509220619"/>
                    </a:ext>
                  </a:extLst>
                </a:gridCol>
              </a:tblGrid>
              <a:tr h="1712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Preparedness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Women 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Men 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162333149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very 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595735720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96439418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sufficient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495977633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2862124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very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058276706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95535" y="1674383"/>
            <a:ext cx="7102207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Four major patterns could be identified</a:t>
            </a:r>
          </a:p>
          <a:p>
            <a:pPr>
              <a:spcAft>
                <a:spcPts val="1200"/>
              </a:spcAft>
            </a:pP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cosmopolitan (EU/ international) physician</a:t>
            </a:r>
          </a:p>
          <a:p>
            <a:pPr>
              <a:spcAft>
                <a:spcPts val="1200"/>
              </a:spcAft>
            </a:pP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Highly flexible.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physicians go where they get the best training/work and living conditions.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development, medical-technical standards and fair career chances are key criteria.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5514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76339"/>
              </p:ext>
            </p:extLst>
          </p:nvPr>
        </p:nvGraphicFramePr>
        <p:xfrm>
          <a:off x="-2988840" y="14014176"/>
          <a:ext cx="8143875" cy="5883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874">
                  <a:extLst>
                    <a:ext uri="{9D8B030D-6E8A-4147-A177-3AD203B41FA5}">
                      <a16:colId xmlns:a16="http://schemas.microsoft.com/office/drawing/2014/main" val="251351425"/>
                    </a:ext>
                  </a:extLst>
                </a:gridCol>
                <a:gridCol w="2446230">
                  <a:extLst>
                    <a:ext uri="{9D8B030D-6E8A-4147-A177-3AD203B41FA5}">
                      <a16:colId xmlns:a16="http://schemas.microsoft.com/office/drawing/2014/main" val="2308048914"/>
                    </a:ext>
                  </a:extLst>
                </a:gridCol>
                <a:gridCol w="1901771">
                  <a:extLst>
                    <a:ext uri="{9D8B030D-6E8A-4147-A177-3AD203B41FA5}">
                      <a16:colId xmlns:a16="http://schemas.microsoft.com/office/drawing/2014/main" val="509220619"/>
                    </a:ext>
                  </a:extLst>
                </a:gridCol>
              </a:tblGrid>
              <a:tr h="1712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Preparedness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Women 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Men 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162333149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very 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595735720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96439418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sufficient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495977633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2862124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very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058276706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7543" y="1720547"/>
            <a:ext cx="719243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physicians are well integrated and satisfied with their work and life conditions in Germany, but unsure about their future.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dream to return home is still there”; “a door to return is kept open”, a physician interested in cross-national employment options.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“I want to give my country a chance”, a physician who returned but perceives this as an experiment and also kept some connections with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German employer.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7640" y="531913"/>
            <a:ext cx="7552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integrated physician with ‘open future’ </a:t>
            </a:r>
          </a:p>
        </p:txBody>
      </p:sp>
    </p:spTree>
    <p:extLst>
      <p:ext uri="{BB962C8B-B14F-4D97-AF65-F5344CB8AC3E}">
        <p14:creationId xmlns:p14="http://schemas.microsoft.com/office/powerpoint/2010/main" val="281801822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76339"/>
              </p:ext>
            </p:extLst>
          </p:nvPr>
        </p:nvGraphicFramePr>
        <p:xfrm>
          <a:off x="-2988840" y="14014176"/>
          <a:ext cx="8143875" cy="5883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874">
                  <a:extLst>
                    <a:ext uri="{9D8B030D-6E8A-4147-A177-3AD203B41FA5}">
                      <a16:colId xmlns:a16="http://schemas.microsoft.com/office/drawing/2014/main" val="251351425"/>
                    </a:ext>
                  </a:extLst>
                </a:gridCol>
                <a:gridCol w="2446230">
                  <a:extLst>
                    <a:ext uri="{9D8B030D-6E8A-4147-A177-3AD203B41FA5}">
                      <a16:colId xmlns:a16="http://schemas.microsoft.com/office/drawing/2014/main" val="2308048914"/>
                    </a:ext>
                  </a:extLst>
                </a:gridCol>
                <a:gridCol w="1901771">
                  <a:extLst>
                    <a:ext uri="{9D8B030D-6E8A-4147-A177-3AD203B41FA5}">
                      <a16:colId xmlns:a16="http://schemas.microsoft.com/office/drawing/2014/main" val="509220619"/>
                    </a:ext>
                  </a:extLst>
                </a:gridCol>
              </a:tblGrid>
              <a:tr h="1712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Preparedness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Women 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Men 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162333149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very 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595735720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96439418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sufficient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495977633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2862124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very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058276706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7543" y="1632229"/>
            <a:ext cx="673462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Clear decision to stay in Germany or get German citizenship; difficulties are accepted and perceived as temporary problems; they change the employer but not their aim.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motivation, investment in training and language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skills;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engagement in the job.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“I want to grow together here”; German husband, children do not speak Romanian.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“My mother is here, I wanted to be with her”; “we bought a house here” (with migrant husband). 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353209"/>
            <a:ext cx="6606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integrated</a:t>
            </a:r>
            <a:r>
              <a:rPr lang="en-GB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aiming for integration physician </a:t>
            </a:r>
          </a:p>
        </p:txBody>
      </p:sp>
    </p:spTree>
    <p:extLst>
      <p:ext uri="{BB962C8B-B14F-4D97-AF65-F5344CB8AC3E}">
        <p14:creationId xmlns:p14="http://schemas.microsoft.com/office/powerpoint/2010/main" val="396870555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76339"/>
              </p:ext>
            </p:extLst>
          </p:nvPr>
        </p:nvGraphicFramePr>
        <p:xfrm>
          <a:off x="-2988840" y="14014176"/>
          <a:ext cx="8143875" cy="5883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874">
                  <a:extLst>
                    <a:ext uri="{9D8B030D-6E8A-4147-A177-3AD203B41FA5}">
                      <a16:colId xmlns:a16="http://schemas.microsoft.com/office/drawing/2014/main" val="251351425"/>
                    </a:ext>
                  </a:extLst>
                </a:gridCol>
                <a:gridCol w="2446230">
                  <a:extLst>
                    <a:ext uri="{9D8B030D-6E8A-4147-A177-3AD203B41FA5}">
                      <a16:colId xmlns:a16="http://schemas.microsoft.com/office/drawing/2014/main" val="2308048914"/>
                    </a:ext>
                  </a:extLst>
                </a:gridCol>
                <a:gridCol w="1901771">
                  <a:extLst>
                    <a:ext uri="{9D8B030D-6E8A-4147-A177-3AD203B41FA5}">
                      <a16:colId xmlns:a16="http://schemas.microsoft.com/office/drawing/2014/main" val="509220619"/>
                    </a:ext>
                  </a:extLst>
                </a:gridCol>
              </a:tblGrid>
              <a:tr h="1712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Preparedness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Women 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Men 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162333149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very 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595735720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96439418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sufficient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495977633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2862124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very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058276706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9523" y="937890"/>
            <a:ext cx="64087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employment conditions are NOT necessarily the key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 for staying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leaving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Germany.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increase in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racisim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right-wing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populist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parties in Germany 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Alternative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Germany) were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perceived as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‘red line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“If the future of my child is at risk”, they would return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Romania,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despite a strong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wish for integration.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3853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76339"/>
              </p:ext>
            </p:extLst>
          </p:nvPr>
        </p:nvGraphicFramePr>
        <p:xfrm>
          <a:off x="-2988840" y="14014176"/>
          <a:ext cx="8143875" cy="5883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874">
                  <a:extLst>
                    <a:ext uri="{9D8B030D-6E8A-4147-A177-3AD203B41FA5}">
                      <a16:colId xmlns:a16="http://schemas.microsoft.com/office/drawing/2014/main" val="251351425"/>
                    </a:ext>
                  </a:extLst>
                </a:gridCol>
                <a:gridCol w="2446230">
                  <a:extLst>
                    <a:ext uri="{9D8B030D-6E8A-4147-A177-3AD203B41FA5}">
                      <a16:colId xmlns:a16="http://schemas.microsoft.com/office/drawing/2014/main" val="2308048914"/>
                    </a:ext>
                  </a:extLst>
                </a:gridCol>
                <a:gridCol w="1901771">
                  <a:extLst>
                    <a:ext uri="{9D8B030D-6E8A-4147-A177-3AD203B41FA5}">
                      <a16:colId xmlns:a16="http://schemas.microsoft.com/office/drawing/2014/main" val="509220619"/>
                    </a:ext>
                  </a:extLst>
                </a:gridCol>
              </a:tblGrid>
              <a:tr h="1712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Preparedness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Women 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Men 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162333149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very 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595735720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96439418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sufficient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495977633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2862124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very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058276706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83568" y="1725302"/>
            <a:ext cx="70166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wish to return to Romania is very strong, even if the work situation and support of colleagues are perceived as very good.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major reason is a feeling of ‘belonging’ to Romania, including strong religious belief.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“My suitcase is packed, every day I would return”, it only depends on her (Romanian) husband, who does not plan to return to Romania but considers moving to other European countries. </a:t>
            </a:r>
          </a:p>
        </p:txBody>
      </p:sp>
      <p:sp>
        <p:nvSpPr>
          <p:cNvPr id="3" name="Rechteck 2"/>
          <p:cNvSpPr/>
          <p:nvPr/>
        </p:nvSpPr>
        <p:spPr>
          <a:xfrm>
            <a:off x="323528" y="386661"/>
            <a:ext cx="58955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‘wishing to return’ / </a:t>
            </a:r>
          </a:p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‘belonging to Romania’ physician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9113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76339"/>
              </p:ext>
            </p:extLst>
          </p:nvPr>
        </p:nvGraphicFramePr>
        <p:xfrm>
          <a:off x="-2988840" y="14014176"/>
          <a:ext cx="8143875" cy="5883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874">
                  <a:extLst>
                    <a:ext uri="{9D8B030D-6E8A-4147-A177-3AD203B41FA5}">
                      <a16:colId xmlns:a16="http://schemas.microsoft.com/office/drawing/2014/main" val="251351425"/>
                    </a:ext>
                  </a:extLst>
                </a:gridCol>
                <a:gridCol w="2446230">
                  <a:extLst>
                    <a:ext uri="{9D8B030D-6E8A-4147-A177-3AD203B41FA5}">
                      <a16:colId xmlns:a16="http://schemas.microsoft.com/office/drawing/2014/main" val="2308048914"/>
                    </a:ext>
                  </a:extLst>
                </a:gridCol>
                <a:gridCol w="1901771">
                  <a:extLst>
                    <a:ext uri="{9D8B030D-6E8A-4147-A177-3AD203B41FA5}">
                      <a16:colId xmlns:a16="http://schemas.microsoft.com/office/drawing/2014/main" val="509220619"/>
                    </a:ext>
                  </a:extLst>
                </a:gridCol>
              </a:tblGrid>
              <a:tr h="1712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Preparedness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Women 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Men 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162333149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very 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595735720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96439418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sufficient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495977633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2862124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very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058276706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58539" y="1886666"/>
            <a:ext cx="718768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Professional development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(training and career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options), high-quality medical standards and work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employment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 are strong incentives to move to Germany.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Poor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career options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lack of choice and fairness, as well as widespread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corruption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Romania create strong incentives to leave. </a:t>
            </a:r>
          </a:p>
        </p:txBody>
      </p:sp>
      <p:sp>
        <p:nvSpPr>
          <p:cNvPr id="3" name="Rechteck 2"/>
          <p:cNvSpPr/>
          <p:nvPr/>
        </p:nvSpPr>
        <p:spPr>
          <a:xfrm>
            <a:off x="148032" y="627949"/>
            <a:ext cx="8007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drivers </a:t>
            </a: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mobility</a:t>
            </a:r>
            <a:endParaRPr lang="en-GB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9857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9712" y="5229200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76339"/>
              </p:ext>
            </p:extLst>
          </p:nvPr>
        </p:nvGraphicFramePr>
        <p:xfrm>
          <a:off x="-2988840" y="14014176"/>
          <a:ext cx="8143875" cy="5883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874">
                  <a:extLst>
                    <a:ext uri="{9D8B030D-6E8A-4147-A177-3AD203B41FA5}">
                      <a16:colId xmlns:a16="http://schemas.microsoft.com/office/drawing/2014/main" val="251351425"/>
                    </a:ext>
                  </a:extLst>
                </a:gridCol>
                <a:gridCol w="2446230">
                  <a:extLst>
                    <a:ext uri="{9D8B030D-6E8A-4147-A177-3AD203B41FA5}">
                      <a16:colId xmlns:a16="http://schemas.microsoft.com/office/drawing/2014/main" val="2308048914"/>
                    </a:ext>
                  </a:extLst>
                </a:gridCol>
                <a:gridCol w="1901771">
                  <a:extLst>
                    <a:ext uri="{9D8B030D-6E8A-4147-A177-3AD203B41FA5}">
                      <a16:colId xmlns:a16="http://schemas.microsoft.com/office/drawing/2014/main" val="509220619"/>
                    </a:ext>
                  </a:extLst>
                </a:gridCol>
              </a:tblGrid>
              <a:tr h="1712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Preparedness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Women 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Men 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162333149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very 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595735720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96439418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sufficient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495977633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2862124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very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058276706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489446"/>
            <a:ext cx="7107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</a:t>
            </a:r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innovation and transnational European solutions </a:t>
            </a:r>
            <a:endParaRPr lang="en-GB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24248" y="1951013"/>
            <a:ext cx="6639261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‘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cosmopolitan’ and ‘open door’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physicians may provide opportunities for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establishing ‘circular migration’ and transnational European employment and training agreements between countries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1328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215516" y="412532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Introducing the PROTECT project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39552" y="1196752"/>
            <a:ext cx="6696744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interdisciplinary pilot project pays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attention to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social dimension of the pandemic.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study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policy/systems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actor-centred approaches. It investigates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perceptions and needs of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health professions/high-skilled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migrant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HCWs during the COVID-19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pandemic;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focus on Romanian physicians as the largest group of foreign-born/-trained physicians in Germany.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530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774409" y="1628800"/>
            <a:ext cx="4157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Discussion</a:t>
            </a:r>
            <a:endParaRPr lang="en-GB" sz="2800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123728" y="5218311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998009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3529" y="189371"/>
            <a:ext cx="72728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GLOHRA team: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Ellen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Kuhlmann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Alexandra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Dopfer-Jabonka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Marie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Mikuteit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Anne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Cossmann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Leonie Mac Fehr (Hannover Medical School)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Frank Müller, Nancy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Thilo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(University Medicine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Göttingen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Marius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Ungureanu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Monica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Brinzac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(Babes-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Bolyai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University)</a:t>
            </a:r>
          </a:p>
          <a:p>
            <a:endParaRPr lang="en-GB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GB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endParaRPr lang="de-DE" sz="24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677" y="3429476"/>
            <a:ext cx="2232248" cy="1656184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9476"/>
            <a:ext cx="1800099" cy="165570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7544" y="5301208"/>
            <a:ext cx="61863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PROTECT is supported by the German Alliance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Health Research –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GLOHRA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https://globalhealth.de/funded-projects.html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funds from the German Federal Ministry for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Research –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BMBF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402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2411760" y="5445224"/>
            <a:ext cx="68762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Aft>
                <a:spcPts val="3600"/>
              </a:spcAft>
            </a:pPr>
            <a:r>
              <a:rPr lang="en-GB" sz="6600" b="1" dirty="0" smtClean="0">
                <a:latin typeface="+mn-lt"/>
              </a:rPr>
              <a:t>Many thanks!</a:t>
            </a:r>
            <a:r>
              <a:rPr lang="en-GB" sz="4400" b="1" dirty="0" smtClean="0">
                <a:solidFill>
                  <a:srgbClr val="66FFFF"/>
                </a:solidFill>
                <a:latin typeface="+mn-lt"/>
              </a:rPr>
              <a:t>	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49896" y="1268760"/>
            <a:ext cx="6975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2229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434312" y="444430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aims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544" y="1628800"/>
            <a:ext cx="6696744" cy="279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project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aims to improve migrant HCW protection and pandemic preparedness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to contribute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effective health workforce policy and European/global responses to HCW shortage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health workforce resilience</a:t>
            </a:r>
            <a:r>
              <a:rPr lang="en-GB" sz="2400" dirty="0">
                <a:latin typeface="Nunito" panose="020B0604020202020204" charset="0"/>
                <a:cs typeface="Arial" panose="020B0604020202020204" pitchFamily="34" charset="0"/>
              </a:rPr>
              <a:t>; 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34312" y="5517232"/>
            <a:ext cx="7625614" cy="738664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r>
              <a:rPr lang="en-GB" sz="2400" b="1" u="sng" dirty="0">
                <a:solidFill>
                  <a:srgbClr val="FFFF00"/>
                </a:solidFill>
                <a:latin typeface="Nunito" panose="020B0604020202020204" charset="0"/>
                <a:hlinkClick r:id="rId3"/>
              </a:rPr>
              <a:t>https://www.mhh.de/en/kir/research/project-protect</a:t>
            </a:r>
            <a:endParaRPr lang="en-GB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62239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755576" y="601663"/>
            <a:ext cx="7992888" cy="82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Collaborating universities</a:t>
            </a:r>
            <a:endParaRPr lang="de-DE" sz="2400" dirty="0" smtClean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861048"/>
            <a:ext cx="2664296" cy="261242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214967"/>
            <a:ext cx="2952328" cy="14428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92" y="2214967"/>
            <a:ext cx="3276364" cy="144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8850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323528" y="188640"/>
            <a:ext cx="2520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123728" y="5218311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1484784"/>
            <a:ext cx="662473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study applies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mixed-methods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and comprises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three work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packages.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WP1: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survey data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from two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COVID-19 studies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gathered at Hannover Medical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WP2: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in-depth qualitative interviews with Romanian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physicians in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Germany.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WP3: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exploration of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policy solutions.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82264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501936" y="1058863"/>
            <a:ext cx="6480721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Please</a:t>
            </a:r>
            <a:r>
              <a:rPr lang="de-DE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de-DE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note</a:t>
            </a:r>
            <a:endParaRPr lang="de-DE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/>
            <a:endParaRPr lang="de-DE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de-DE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W</a:t>
            </a:r>
            <a:r>
              <a:rPr lang="de-DE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ork </a:t>
            </a:r>
            <a:r>
              <a:rPr lang="de-DE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in </a:t>
            </a:r>
            <a:r>
              <a:rPr lang="de-DE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progress</a:t>
            </a:r>
            <a:r>
              <a:rPr lang="de-DE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. </a:t>
            </a:r>
          </a:p>
          <a:p>
            <a:pPr algn="ctr">
              <a:spcAft>
                <a:spcPts val="1200"/>
              </a:spcAft>
            </a:pP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Results are preliminary and may change.</a:t>
            </a:r>
          </a:p>
          <a:p>
            <a:pPr algn="ctr"/>
            <a:r>
              <a:rPr lang="de-DE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</a:t>
            </a:r>
            <a:endParaRPr lang="de-DE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123728" y="5218311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76339"/>
              </p:ext>
            </p:extLst>
          </p:nvPr>
        </p:nvGraphicFramePr>
        <p:xfrm>
          <a:off x="-2988840" y="14014176"/>
          <a:ext cx="8143875" cy="5883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874">
                  <a:extLst>
                    <a:ext uri="{9D8B030D-6E8A-4147-A177-3AD203B41FA5}">
                      <a16:colId xmlns:a16="http://schemas.microsoft.com/office/drawing/2014/main" val="251351425"/>
                    </a:ext>
                  </a:extLst>
                </a:gridCol>
                <a:gridCol w="2446230">
                  <a:extLst>
                    <a:ext uri="{9D8B030D-6E8A-4147-A177-3AD203B41FA5}">
                      <a16:colId xmlns:a16="http://schemas.microsoft.com/office/drawing/2014/main" val="2308048914"/>
                    </a:ext>
                  </a:extLst>
                </a:gridCol>
                <a:gridCol w="1901771">
                  <a:extLst>
                    <a:ext uri="{9D8B030D-6E8A-4147-A177-3AD203B41FA5}">
                      <a16:colId xmlns:a16="http://schemas.microsoft.com/office/drawing/2014/main" val="509220619"/>
                    </a:ext>
                  </a:extLst>
                </a:gridCol>
              </a:tblGrid>
              <a:tr h="1712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Preparedness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Women 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Men 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162333149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very 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595735720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96439418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sufficient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495977633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2862124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very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05827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15091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360617" y="394910"/>
            <a:ext cx="8369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data from MHH COVID-19 projects:</a:t>
            </a:r>
          </a:p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DEFEAT (Long COVID)</a:t>
            </a:r>
          </a:p>
        </p:txBody>
      </p:sp>
      <p:sp>
        <p:nvSpPr>
          <p:cNvPr id="2" name="Rechteck 1"/>
          <p:cNvSpPr/>
          <p:nvPr/>
        </p:nvSpPr>
        <p:spPr>
          <a:xfrm>
            <a:off x="2123728" y="5218311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7543" y="1502688"/>
            <a:ext cx="722095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from the DEFEAT project served to compare national-born and foreign-born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HCWs.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medical items (e.g. vaccination, SARS-CoV2 infection) and a score (IMET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combines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related to the psycho-social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were chosen for comparison.</a:t>
            </a:r>
          </a:p>
          <a:p>
            <a:pPr>
              <a:spcAft>
                <a:spcPts val="1200"/>
              </a:spcAft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significant differences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national and foreign-born HCWs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medical items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sample composition.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psycho-social score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indicates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disadvantages for migrant HCWs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3121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947025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107504" y="212881"/>
            <a:ext cx="8369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data from MHH COVID-19 projects</a:t>
            </a:r>
          </a:p>
        </p:txBody>
      </p:sp>
      <p:sp>
        <p:nvSpPr>
          <p:cNvPr id="2" name="Rechteck 1"/>
          <p:cNvSpPr/>
          <p:nvPr/>
        </p:nvSpPr>
        <p:spPr>
          <a:xfrm>
            <a:off x="2123728" y="5218311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3" y="1412776"/>
            <a:ext cx="675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endParaRPr lang="en-GB" sz="2400" dirty="0">
              <a:latin typeface="+mn-lt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76339"/>
              </p:ext>
            </p:extLst>
          </p:nvPr>
        </p:nvGraphicFramePr>
        <p:xfrm>
          <a:off x="-2988840" y="14014176"/>
          <a:ext cx="8143875" cy="5883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874">
                  <a:extLst>
                    <a:ext uri="{9D8B030D-6E8A-4147-A177-3AD203B41FA5}">
                      <a16:colId xmlns:a16="http://schemas.microsoft.com/office/drawing/2014/main" val="251351425"/>
                    </a:ext>
                  </a:extLst>
                </a:gridCol>
                <a:gridCol w="2446230">
                  <a:extLst>
                    <a:ext uri="{9D8B030D-6E8A-4147-A177-3AD203B41FA5}">
                      <a16:colId xmlns:a16="http://schemas.microsoft.com/office/drawing/2014/main" val="2308048914"/>
                    </a:ext>
                  </a:extLst>
                </a:gridCol>
                <a:gridCol w="1901771">
                  <a:extLst>
                    <a:ext uri="{9D8B030D-6E8A-4147-A177-3AD203B41FA5}">
                      <a16:colId xmlns:a16="http://schemas.microsoft.com/office/drawing/2014/main" val="509220619"/>
                    </a:ext>
                  </a:extLst>
                </a:gridCol>
              </a:tblGrid>
              <a:tr h="1712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Preparedness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Women 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Men 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162333149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very 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595735720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96439418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sufficient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495977633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2862124"/>
                  </a:ext>
                </a:extLst>
              </a:tr>
              <a:tr h="83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very</a:t>
                      </a: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3600" b="0" dirty="0" err="1">
                          <a:solidFill>
                            <a:schemeClr val="tx1"/>
                          </a:solidFill>
                          <a:effectLst/>
                        </a:rPr>
                        <a:t>poor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058276706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64" y="1265915"/>
            <a:ext cx="5427811" cy="521384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5325067" y="29923809"/>
            <a:ext cx="487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8365" y="6396284"/>
            <a:ext cx="4041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Chi square test, 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Wilcox Test, 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Fisher exact Test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896583"/>
            <a:ext cx="620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 1. DEFEAT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September 2022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8240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2451</Words>
  <Application>Microsoft Office PowerPoint</Application>
  <PresentationFormat>Bildschirmpräsentation (4:3)</PresentationFormat>
  <Paragraphs>390</Paragraphs>
  <Slides>32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Nunito</vt:lpstr>
      <vt:lpstr>Tahoma</vt:lpstr>
      <vt:lpstr>Times New Roman</vt:lpstr>
      <vt:lpstr>Trebuchet MS</vt:lpstr>
      <vt:lpstr>Wingdings 3</vt:lpstr>
      <vt:lpstr>Facette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zes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Ellen Kuhlmann</dc:creator>
  <cp:lastModifiedBy>Ellen Kuhlmann</cp:lastModifiedBy>
  <cp:revision>956</cp:revision>
  <cp:lastPrinted>2022-05-06T09:21:17Z</cp:lastPrinted>
  <dcterms:created xsi:type="dcterms:W3CDTF">2002-04-18T07:33:29Z</dcterms:created>
  <dcterms:modified xsi:type="dcterms:W3CDTF">2022-10-12T06:37:06Z</dcterms:modified>
</cp:coreProperties>
</file>