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979" r:id="rId1"/>
  </p:sldMasterIdLst>
  <p:notesMasterIdLst>
    <p:notesMasterId r:id="rId12"/>
  </p:notesMasterIdLst>
  <p:handoutMasterIdLst>
    <p:handoutMasterId r:id="rId13"/>
  </p:handoutMasterIdLst>
  <p:sldIdLst>
    <p:sldId id="583" r:id="rId2"/>
    <p:sldId id="943" r:id="rId3"/>
    <p:sldId id="945" r:id="rId4"/>
    <p:sldId id="948" r:id="rId5"/>
    <p:sldId id="951" r:id="rId6"/>
    <p:sldId id="949" r:id="rId7"/>
    <p:sldId id="950" r:id="rId8"/>
    <p:sldId id="947" r:id="rId9"/>
    <p:sldId id="942" r:id="rId10"/>
    <p:sldId id="911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00"/>
    <a:srgbClr val="FFFFCC"/>
    <a:srgbClr val="66FFFF"/>
    <a:srgbClr val="99FF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80" autoAdjust="0"/>
  </p:normalViewPr>
  <p:slideViewPr>
    <p:cSldViewPr>
      <p:cViewPr varScale="1">
        <p:scale>
          <a:sx n="53" d="100"/>
          <a:sy n="53" d="100"/>
        </p:scale>
        <p:origin x="115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4973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t" anchorCtr="0" compatLnSpc="1">
            <a:prstTxWarp prst="textNoShape">
              <a:avLst/>
            </a:prstTxWarp>
          </a:bodyPr>
          <a:lstStyle>
            <a:lvl1pPr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118" y="1"/>
            <a:ext cx="2944972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t" anchorCtr="0" compatLnSpc="1">
            <a:prstTxWarp prst="textNoShape">
              <a:avLst/>
            </a:prstTxWarp>
          </a:bodyPr>
          <a:lstStyle>
            <a:lvl1pPr algn="r"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7375"/>
            <a:ext cx="2944973" cy="4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b" anchorCtr="0" compatLnSpc="1">
            <a:prstTxWarp prst="textNoShape">
              <a:avLst/>
            </a:prstTxWarp>
          </a:bodyPr>
          <a:lstStyle>
            <a:lvl1pPr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118" y="9427375"/>
            <a:ext cx="2944972" cy="4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b" anchorCtr="0" compatLnSpc="1">
            <a:prstTxWarp prst="textNoShape">
              <a:avLst/>
            </a:prstTxWarp>
          </a:bodyPr>
          <a:lstStyle>
            <a:lvl1pPr algn="r"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1C2917E-8701-4904-A1D1-73A22A090C7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961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4973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t" anchorCtr="0" compatLnSpc="1">
            <a:prstTxWarp prst="textNoShape">
              <a:avLst/>
            </a:prstTxWarp>
          </a:bodyPr>
          <a:lstStyle>
            <a:lvl1pPr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118" y="1"/>
            <a:ext cx="2944972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t" anchorCtr="0" compatLnSpc="1">
            <a:prstTxWarp prst="textNoShape">
              <a:avLst/>
            </a:prstTxWarp>
          </a:bodyPr>
          <a:lstStyle>
            <a:lvl1pPr algn="r"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10" y="4715273"/>
            <a:ext cx="5438456" cy="4466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Textmasterformate durch Klicken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7375"/>
            <a:ext cx="2944973" cy="4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b" anchorCtr="0" compatLnSpc="1">
            <a:prstTxWarp prst="textNoShape">
              <a:avLst/>
            </a:prstTxWarp>
          </a:bodyPr>
          <a:lstStyle>
            <a:lvl1pPr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118" y="9427375"/>
            <a:ext cx="2944972" cy="4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b" anchorCtr="0" compatLnSpc="1">
            <a:prstTxWarp prst="textNoShape">
              <a:avLst/>
            </a:prstTxWarp>
          </a:bodyPr>
          <a:lstStyle>
            <a:lvl1pPr algn="r"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71166E3-35EE-4CD9-8D57-ED61DF73212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512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065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51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920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076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14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836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525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139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612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5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26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2240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911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543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609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584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46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872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88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279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111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881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29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923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70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04.04.2023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31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991" r:id="rId12"/>
    <p:sldLayoutId id="2147483992" r:id="rId13"/>
    <p:sldLayoutId id="2147483993" r:id="rId14"/>
    <p:sldLayoutId id="2147483994" r:id="rId15"/>
    <p:sldLayoutId id="2147483995" r:id="rId16"/>
  </p:sldLayoutIdLst>
  <p:transition spd="med">
    <p:cut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uhlmann.ellen@mh-hannover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globalhealth.de/funded-projects.html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drxiv.org/cgi/content/short/2023.01.28.23285135v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dirty="0"/>
          </a:p>
        </p:txBody>
      </p:sp>
      <p:sp>
        <p:nvSpPr>
          <p:cNvPr id="1028" name="Text Box 9"/>
          <p:cNvSpPr txBox="1">
            <a:spLocks noChangeArrowheads="1"/>
          </p:cNvSpPr>
          <p:nvPr/>
        </p:nvSpPr>
        <p:spPr bwMode="auto">
          <a:xfrm>
            <a:off x="3851920" y="5981872"/>
            <a:ext cx="5184576" cy="707886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2000" b="1" dirty="0" smtClean="0">
                <a:solidFill>
                  <a:srgbClr val="FFFF00"/>
                </a:solidFill>
                <a:latin typeface="+mn-lt"/>
              </a:rPr>
              <a:t>Contact: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2000" b="1" dirty="0" smtClean="0">
                <a:solidFill>
                  <a:srgbClr val="FFFF00"/>
                </a:solidFill>
                <a:latin typeface="+mn-lt"/>
                <a:hlinkClick r:id="rId3"/>
              </a:rPr>
              <a:t>kuhlmann.ellen@mh-hannover.de</a:t>
            </a:r>
            <a:r>
              <a:rPr lang="de-DE" sz="2000" b="1" dirty="0" smtClean="0">
                <a:solidFill>
                  <a:srgbClr val="FFFF00"/>
                </a:solidFill>
                <a:latin typeface="+mn-lt"/>
              </a:rPr>
              <a:t> 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23528" y="2276872"/>
            <a:ext cx="7623497" cy="324704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Webinar 14 March 2023</a:t>
            </a: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GLOHRA PROTECT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EUPHA-HWR &amp; Babes-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Bolyai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</a:p>
          <a:p>
            <a:pPr algn="ctr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GB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Migrant </a:t>
            </a: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healthcare workers </a:t>
            </a:r>
            <a:r>
              <a:rPr lang="en-GB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Germany: hidden </a:t>
            </a: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inequalities in a </a:t>
            </a:r>
            <a:r>
              <a:rPr lang="en-GB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high-resourced </a:t>
            </a: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system with </a:t>
            </a:r>
            <a:r>
              <a:rPr lang="en-GB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</a:t>
            </a: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pandemic </a:t>
            </a:r>
            <a:r>
              <a:rPr lang="en-GB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</a:p>
          <a:p>
            <a:pPr algn="ctr">
              <a:spcAft>
                <a:spcPts val="600"/>
              </a:spcAft>
            </a:pPr>
            <a:endParaRPr lang="en-US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Ellen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Kuhlmann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PROTECT project team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1872208" cy="180019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2683170" y="1067703"/>
            <a:ext cx="2337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PROTECT project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1408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323529" y="189371"/>
            <a:ext cx="727280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GLOHRA team: 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Ellen Kuhlmann, Alexandra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Dopfer-Jablonka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Marie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Mikuteit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Anne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Cossmann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Leonie </a:t>
            </a: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Mac Fehr (Hannover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Medical School)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Frank Müller, Nancy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Thilo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(University Medicine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Göttingen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Marius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Ungureanu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Monica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Brinzac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(Babes-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Bolyai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University)</a:t>
            </a:r>
          </a:p>
          <a:p>
            <a:endParaRPr lang="en-GB" sz="2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GB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</a:p>
          <a:p>
            <a:endParaRPr lang="de-DE" sz="2400" b="1" dirty="0">
              <a:solidFill>
                <a:srgbClr val="66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3677" y="3429476"/>
            <a:ext cx="2232248" cy="1656184"/>
          </a:xfrm>
          <a:prstGeom prst="rect">
            <a:avLst/>
          </a:prstGeom>
        </p:spPr>
      </p:pic>
      <p:pic>
        <p:nvPicPr>
          <p:cNvPr id="5" name="Grafik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429476"/>
            <a:ext cx="1800099" cy="165570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467544" y="5301208"/>
            <a:ext cx="61863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PROTECT is supported by the German Alliance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Global Health Research –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GLOHRA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https://globalhealth.de/funded-projects.html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funds from the German Federal Ministry for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Research –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BMBF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402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372051" y="601663"/>
            <a:ext cx="7440309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Background</a:t>
            </a:r>
            <a:r>
              <a:rPr lang="de-DE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en-GB" sz="2400" dirty="0" smtClean="0">
              <a:solidFill>
                <a:srgbClr val="0000CC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e-DE" sz="2400" dirty="0" smtClean="0">
              <a:latin typeface="+mn-lt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Migrant healthcare workers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(HCWs) played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crucial role in maintaining healthcare delivery and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resilience,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000" dirty="0" smtClean="0"/>
              <a:t>ata </a:t>
            </a:r>
            <a:r>
              <a:rPr lang="en-GB" sz="2000" dirty="0"/>
              <a:t>are lacking especially for high-resourced European healthcare systems. </a:t>
            </a:r>
            <a:endParaRPr lang="en-GB" sz="2000" dirty="0" smtClean="0"/>
          </a:p>
          <a:p>
            <a:pPr>
              <a:spcAft>
                <a:spcPts val="600"/>
              </a:spcAft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Aims: to</a:t>
            </a:r>
            <a:r>
              <a:rPr lang="en-GB" sz="2000" dirty="0" smtClean="0"/>
              <a:t> </a:t>
            </a:r>
            <a:r>
              <a:rPr lang="en-GB" sz="2000" dirty="0"/>
              <a:t>research migrant healthcare workers through an intersectional health system-related approach, using Germany as a case </a:t>
            </a:r>
            <a:r>
              <a:rPr lang="en-GB" sz="2000" dirty="0" smtClean="0"/>
              <a:t>study.</a:t>
            </a: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Methods. </a:t>
            </a:r>
            <a:r>
              <a:rPr lang="en-GB" sz="2000" dirty="0"/>
              <a:t>An intersectional research framework was created and a rapid scoping study performed. Secondary analysis of selected items taken from two COVID-19 surveys </a:t>
            </a:r>
            <a:r>
              <a:rPr lang="en-GB" sz="2000" dirty="0" smtClean="0"/>
              <a:t>at Hannover Medical School was </a:t>
            </a:r>
            <a:r>
              <a:rPr lang="en-GB" sz="2000" dirty="0"/>
              <a:t>undertaken to compare perceptions of </a:t>
            </a:r>
            <a:r>
              <a:rPr lang="en-GB" sz="2000" dirty="0" smtClean="0"/>
              <a:t>national-born </a:t>
            </a:r>
            <a:r>
              <a:rPr lang="en-GB" sz="2000" dirty="0"/>
              <a:t>and foreign-born healthcare workers, using descriptive </a:t>
            </a:r>
            <a:r>
              <a:rPr lang="en-GB" sz="2000" dirty="0" smtClean="0"/>
              <a:t>statistics.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46364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539552" y="1124744"/>
            <a:ext cx="6912768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Key </a:t>
            </a:r>
            <a:r>
              <a:rPr lang="de-DE" sz="36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messages</a:t>
            </a:r>
            <a:endParaRPr lang="en-GB" sz="2400" dirty="0" smtClean="0">
              <a:solidFill>
                <a:srgbClr val="0000CC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e-DE" sz="2400" dirty="0" smtClean="0">
              <a:latin typeface="+mn-lt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Available research is focused on worst-case pandemic scenarios of Brazil and the United Kingdom, highlighting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racialised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discrimination and higher risks of migrant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HCWs. </a:t>
            </a:r>
          </a:p>
        </p:txBody>
      </p:sp>
    </p:spTree>
    <p:extLst>
      <p:ext uri="{BB962C8B-B14F-4D97-AF65-F5344CB8AC3E}">
        <p14:creationId xmlns:p14="http://schemas.microsoft.com/office/powerpoint/2010/main" val="132273121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467543" y="260648"/>
            <a:ext cx="7416825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Key </a:t>
            </a:r>
            <a:r>
              <a:rPr lang="de-DE" sz="36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findings</a:t>
            </a:r>
            <a:endParaRPr lang="en-GB" sz="2400" dirty="0" smtClean="0">
              <a:solidFill>
                <a:srgbClr val="0000CC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e-DE" sz="2400" dirty="0" smtClean="0">
              <a:latin typeface="+mn-lt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German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show NO significant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differences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between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and foreign-born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HCWs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for: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status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(SARS-CoV-2 infection, vaccination),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perception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of infection risk,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protective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workplace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measures and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government measures.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items related to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social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participation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conditions with higher infection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</a:p>
          <a:p>
            <a:pPr>
              <a:spcAft>
                <a:spcPts val="0"/>
              </a:spcAft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indicate a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higher burden of migrant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HCWs.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52770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520760"/>
              </p:ext>
            </p:extLst>
          </p:nvPr>
        </p:nvGraphicFramePr>
        <p:xfrm>
          <a:off x="437878" y="154670"/>
          <a:ext cx="7195061" cy="6620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8894">
                  <a:extLst>
                    <a:ext uri="{9D8B030D-6E8A-4147-A177-3AD203B41FA5}">
                      <a16:colId xmlns:a16="http://schemas.microsoft.com/office/drawing/2014/main" val="679975976"/>
                    </a:ext>
                  </a:extLst>
                </a:gridCol>
                <a:gridCol w="2670509">
                  <a:extLst>
                    <a:ext uri="{9D8B030D-6E8A-4147-A177-3AD203B41FA5}">
                      <a16:colId xmlns:a16="http://schemas.microsoft.com/office/drawing/2014/main" val="1871609448"/>
                    </a:ext>
                  </a:extLst>
                </a:gridCol>
                <a:gridCol w="1858956">
                  <a:extLst>
                    <a:ext uri="{9D8B030D-6E8A-4147-A177-3AD203B41FA5}">
                      <a16:colId xmlns:a16="http://schemas.microsoft.com/office/drawing/2014/main" val="2049198564"/>
                    </a:ext>
                  </a:extLst>
                </a:gridCol>
                <a:gridCol w="1276702">
                  <a:extLst>
                    <a:ext uri="{9D8B030D-6E8A-4147-A177-3AD203B41FA5}">
                      <a16:colId xmlns:a16="http://schemas.microsoft.com/office/drawing/2014/main" val="3940106927"/>
                    </a:ext>
                  </a:extLst>
                </a:gridCol>
              </a:tblGrid>
              <a:tr h="881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of COVID-19 related item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National-born/ EU foreign-born/ non-EU foreign-born; p-value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National-born/ foreign-born; 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/>
                </a:tc>
                <a:extLst>
                  <a:ext uri="{0D108BD9-81ED-4DB2-BD59-A6C34878D82A}">
                    <a16:rowId xmlns:a16="http://schemas.microsoft.com/office/drawing/2014/main" val="3624770310"/>
                  </a:ext>
                </a:extLst>
              </a:tr>
              <a:tr h="208169"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status-related items (micro-level)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41375"/>
                  </a:ext>
                </a:extLst>
              </a:tr>
              <a:tr h="208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Sickness absence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0.026</a:t>
                      </a:r>
                      <a:r>
                        <a:rPr lang="de-DE" sz="1400" b="1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0.560</a:t>
                      </a:r>
                      <a:r>
                        <a:rPr lang="de-DE" sz="14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extLst>
                  <a:ext uri="{0D108BD9-81ED-4DB2-BD59-A6C34878D82A}">
                    <a16:rowId xmlns:a16="http://schemas.microsoft.com/office/drawing/2014/main" val="1290932898"/>
                  </a:ext>
                </a:extLst>
              </a:tr>
              <a:tr h="208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Vaccination readiness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0.703</a:t>
                      </a:r>
                      <a:r>
                        <a:rPr lang="de-DE" sz="14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0.467</a:t>
                      </a:r>
                      <a:r>
                        <a:rPr lang="de-DE" sz="14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extLst>
                  <a:ext uri="{0D108BD9-81ED-4DB2-BD59-A6C34878D82A}">
                    <a16:rowId xmlns:a16="http://schemas.microsoft.com/office/drawing/2014/main" val="1626656526"/>
                  </a:ext>
                </a:extLst>
              </a:tr>
              <a:tr h="20816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Workplace and task-related conditions (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-level)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430778"/>
                  </a:ext>
                </a:extLst>
              </a:tr>
              <a:tr h="432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 provided for patients with confirmed COVID-19 infection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0.177</a:t>
                      </a:r>
                      <a:r>
                        <a:rPr lang="de-DE" sz="14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0.037</a:t>
                      </a:r>
                      <a:r>
                        <a:rPr lang="de-DE" sz="1800" b="1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648568"/>
                  </a:ext>
                </a:extLst>
              </a:tr>
              <a:tr h="432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PPE during contact with COVID-19 infected patients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0.087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</a:t>
                      </a:r>
                      <a:r>
                        <a:rPr lang="en-US" sz="1800" b="1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15549"/>
                  </a:ext>
                </a:extLst>
              </a:tr>
              <a:tr h="20816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Perception of individual risk and behavior (micro-level)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799394"/>
                  </a:ext>
                </a:extLst>
              </a:tr>
              <a:tr h="432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Fear of infection at the workplace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0.175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0.359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extLst>
                  <a:ext uri="{0D108BD9-81ED-4DB2-BD59-A6C34878D82A}">
                    <a16:rowId xmlns:a16="http://schemas.microsoft.com/office/drawing/2014/main" val="37421647"/>
                  </a:ext>
                </a:extLst>
              </a:tr>
              <a:tr h="432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Fear of infection in the private sphere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0.644</a:t>
                      </a:r>
                      <a:r>
                        <a:rPr lang="en-US" sz="14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0.649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extLst>
                  <a:ext uri="{0D108BD9-81ED-4DB2-BD59-A6C34878D82A}">
                    <a16:rowId xmlns:a16="http://schemas.microsoft.com/office/drawing/2014/main" val="587376577"/>
                  </a:ext>
                </a:extLst>
              </a:tr>
              <a:tr h="432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Compliance with pandemic measures in the private sphere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0.164</a:t>
                      </a:r>
                      <a:r>
                        <a:rPr lang="en-US" sz="14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0.480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extLst>
                  <a:ext uri="{0D108BD9-81ED-4DB2-BD59-A6C34878D82A}">
                    <a16:rowId xmlns:a16="http://schemas.microsoft.com/office/drawing/2014/main" val="3536310329"/>
                  </a:ext>
                </a:extLst>
              </a:tr>
              <a:tr h="20816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Perception of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organisational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protective measures (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-level)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745233"/>
                  </a:ext>
                </a:extLst>
              </a:tr>
              <a:tr h="432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Protective action taken by the employer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0.620</a:t>
                      </a:r>
                      <a:r>
                        <a:rPr lang="de-DE" sz="14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0.463</a:t>
                      </a:r>
                      <a:r>
                        <a:rPr lang="de-DE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extLst>
                  <a:ext uri="{0D108BD9-81ED-4DB2-BD59-A6C34878D82A}">
                    <a16:rowId xmlns:a16="http://schemas.microsoft.com/office/drawing/2014/main" val="133294870"/>
                  </a:ext>
                </a:extLst>
              </a:tr>
              <a:tr h="432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Compliance with protective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organisational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measures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0.422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0.713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extLst>
                  <a:ext uri="{0D108BD9-81ED-4DB2-BD59-A6C34878D82A}">
                    <a16:rowId xmlns:a16="http://schemas.microsoft.com/office/drawing/2014/main" val="4209446753"/>
                  </a:ext>
                </a:extLst>
              </a:tr>
              <a:tr h="20816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Perception of government pandemic measures/ policy (macro-level)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804167"/>
                  </a:ext>
                </a:extLst>
              </a:tr>
              <a:tr h="432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Appropriateness of pandemic measures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0.647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0.783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extLst>
                  <a:ext uri="{0D108BD9-81ED-4DB2-BD59-A6C34878D82A}">
                    <a16:rowId xmlns:a16="http://schemas.microsoft.com/office/drawing/2014/main" val="1921072049"/>
                  </a:ext>
                </a:extLst>
              </a:tr>
              <a:tr h="432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 restrictions due to pandemic policy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0.613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0.351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59" marR="60459" marT="0" marB="0" anchor="ctr"/>
                </a:tc>
                <a:extLst>
                  <a:ext uri="{0D108BD9-81ED-4DB2-BD59-A6C34878D82A}">
                    <a16:rowId xmlns:a16="http://schemas.microsoft.com/office/drawing/2014/main" val="2037885819"/>
                  </a:ext>
                </a:extLst>
              </a:tr>
            </a:tbl>
          </a:graphicData>
        </a:graphic>
      </p:graphicFrame>
      <p:sp>
        <p:nvSpPr>
          <p:cNvPr id="6" name="Rechteck 5"/>
          <p:cNvSpPr/>
          <p:nvPr/>
        </p:nvSpPr>
        <p:spPr>
          <a:xfrm>
            <a:off x="418426" y="6493118"/>
            <a:ext cx="7843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altLang="en-US" sz="800" dirty="0" bmk="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ource: </a:t>
            </a:r>
            <a:r>
              <a:rPr lang="en-GB" altLang="en-US" sz="800" dirty="0" bmk="_Hlk115688309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COVID-19 Contact study (</a:t>
            </a:r>
            <a:r>
              <a:rPr lang="en-GB" altLang="en-US" sz="800" dirty="0" err="1" bmk="_Hlk115688309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CoCo</a:t>
            </a:r>
            <a:r>
              <a:rPr lang="en-GB" altLang="en-US" sz="800" dirty="0" bmk="_Hlk115688309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altLang="en-US" sz="800" dirty="0" smtClean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study, </a:t>
            </a:r>
            <a:r>
              <a:rPr lang="en-US" altLang="en-US" sz="800" dirty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authors’ own calculations </a:t>
            </a:r>
            <a:r>
              <a:rPr lang="en-US" altLang="en-US" sz="800" dirty="0" smtClean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altLang="en-US" sz="800" baseline="30000" dirty="0" smtClean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altLang="en-US" sz="800" dirty="0" smtClean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800" dirty="0" err="1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Kruskal</a:t>
            </a:r>
            <a:r>
              <a:rPr lang="en-US" altLang="en-US" sz="800" dirty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-Wallis test; </a:t>
            </a:r>
            <a:r>
              <a:rPr lang="en-US" altLang="en-US" sz="800" baseline="30000" dirty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altLang="en-US" sz="800" dirty="0" bmk="_Hlk115688309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800" dirty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Pearson's Chi-squared test with Yates' continuity correction</a:t>
            </a:r>
            <a:endParaRPr lang="en-GB" altLang="en-US" sz="800" dirty="0" bmk="_Hlk115688309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hangingPunct="0"/>
            <a:r>
              <a:rPr lang="en-US" altLang="en-US" sz="800" baseline="30000" dirty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altLang="en-US" sz="800" dirty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800" baseline="30000" dirty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800" dirty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Fisher's Exact test; </a:t>
            </a:r>
            <a:r>
              <a:rPr lang="en-US" altLang="en-US" sz="800" baseline="30000" dirty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en-US" altLang="en-US" sz="800" dirty="0" bmk="_Hlk115688309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Fisher's Exact test with simulated p-value (based on 2000 replicates)</a:t>
            </a:r>
            <a:endParaRPr lang="en-GB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50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179512" y="404664"/>
            <a:ext cx="7951663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Key </a:t>
            </a:r>
            <a:r>
              <a:rPr lang="de-DE" sz="36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messages</a:t>
            </a:r>
            <a:endParaRPr lang="de-DE" sz="36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endParaRPr lang="de-DE" sz="2400" dirty="0" smtClean="0">
              <a:latin typeface="+mn-lt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pandemic policy must include migrant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HCWs,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migration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status is not enough.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intersectional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system-related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reveals how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pandemic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policies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exacerbated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social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inequalities, and helps develop prevention strategies.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187624" y="3789040"/>
            <a:ext cx="633670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policy and governance, 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en-GB" sz="2800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endParaRPr lang="en-GB" sz="2800" b="1" dirty="0" smtClean="0">
              <a:ln w="0"/>
              <a:solidFill>
                <a:srgbClr val="00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professional </a:t>
            </a:r>
            <a:r>
              <a:rPr lang="en-GB" sz="2800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associations </a:t>
            </a:r>
            <a:r>
              <a:rPr lang="en-GB" sz="28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matter.</a:t>
            </a:r>
          </a:p>
          <a:p>
            <a:pPr algn="ctr">
              <a:spcAft>
                <a:spcPts val="0"/>
              </a:spcAft>
            </a:pPr>
            <a:r>
              <a:rPr lang="en-GB" sz="28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How can they support the </a:t>
            </a:r>
          </a:p>
          <a:p>
            <a:pPr algn="ctr">
              <a:spcAft>
                <a:spcPts val="0"/>
              </a:spcAft>
            </a:pPr>
            <a:r>
              <a:rPr lang="en-GB" sz="28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protection of migrant HCWs?</a:t>
            </a:r>
            <a:endParaRPr lang="en-GB" sz="2800" b="1" dirty="0">
              <a:ln w="0"/>
              <a:solidFill>
                <a:srgbClr val="00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18808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5737602"/>
            <a:ext cx="6264696" cy="85974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45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 Generic intersectional research framework nested in health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: authors’ own figure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2567115" y="2823866"/>
            <a:ext cx="3249608" cy="92333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Migrant healthcare workers </a:t>
            </a:r>
          </a:p>
          <a:p>
            <a:pPr algn="ctr">
              <a:lnSpc>
                <a:spcPct val="150000"/>
              </a:lnSpc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and COVID-19 pandemic</a:t>
            </a:r>
          </a:p>
        </p:txBody>
      </p:sp>
      <p:sp>
        <p:nvSpPr>
          <p:cNvPr id="14" name="Rechteck 13"/>
          <p:cNvSpPr/>
          <p:nvPr/>
        </p:nvSpPr>
        <p:spPr>
          <a:xfrm>
            <a:off x="5508104" y="1213651"/>
            <a:ext cx="2465109" cy="1633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50"/>
              </a:spcAft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Organisational settings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Sector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HCWF management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Finance/remuneration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Workplace/tasks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COVID-19 risk/protection</a:t>
            </a:r>
          </a:p>
        </p:txBody>
      </p:sp>
      <p:sp>
        <p:nvSpPr>
          <p:cNvPr id="15" name="Rechteck 14"/>
          <p:cNvSpPr/>
          <p:nvPr/>
        </p:nvSpPr>
        <p:spPr>
          <a:xfrm>
            <a:off x="5713234" y="3779401"/>
            <a:ext cx="2615348" cy="1541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50"/>
              </a:spcAft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 HCWs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Gender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Age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Profession/identity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Race/ethnicity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National-born/EU foreign- born/ non-EU foreign-born  </a:t>
            </a:r>
          </a:p>
        </p:txBody>
      </p:sp>
      <p:sp>
        <p:nvSpPr>
          <p:cNvPr id="21" name="Rechteck 20"/>
          <p:cNvSpPr/>
          <p:nvPr/>
        </p:nvSpPr>
        <p:spPr>
          <a:xfrm>
            <a:off x="925004" y="1352151"/>
            <a:ext cx="2629656" cy="135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50"/>
              </a:spcAft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Health systems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Pandemic policy/politics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Social support systems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Governance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Finance/economy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Workforce policy/density</a:t>
            </a:r>
          </a:p>
        </p:txBody>
      </p:sp>
      <p:sp>
        <p:nvSpPr>
          <p:cNvPr id="22" name="Rechteck 21"/>
          <p:cNvSpPr/>
          <p:nvPr/>
        </p:nvSpPr>
        <p:spPr>
          <a:xfrm>
            <a:off x="925004" y="3834725"/>
            <a:ext cx="2535810" cy="135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50"/>
              </a:spcAft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settings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Physicians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Nurses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Medical assistants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Other HCWs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Hierarchy/status  </a:t>
            </a:r>
          </a:p>
        </p:txBody>
      </p:sp>
      <p:sp>
        <p:nvSpPr>
          <p:cNvPr id="26" name="Pfeil nach oben und unten 25"/>
          <p:cNvSpPr/>
          <p:nvPr/>
        </p:nvSpPr>
        <p:spPr>
          <a:xfrm>
            <a:off x="6498923" y="2877864"/>
            <a:ext cx="363474" cy="91211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Pfeil nach oben und unten 26"/>
          <p:cNvSpPr/>
          <p:nvPr/>
        </p:nvSpPr>
        <p:spPr>
          <a:xfrm>
            <a:off x="1702175" y="2874481"/>
            <a:ext cx="363474" cy="91211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Pfeil nach links und rechts 27"/>
          <p:cNvSpPr/>
          <p:nvPr/>
        </p:nvSpPr>
        <p:spPr>
          <a:xfrm>
            <a:off x="3674909" y="4380880"/>
            <a:ext cx="912114" cy="3634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Pfeil nach links und rechts 28"/>
          <p:cNvSpPr/>
          <p:nvPr/>
        </p:nvSpPr>
        <p:spPr>
          <a:xfrm>
            <a:off x="3602442" y="1968512"/>
            <a:ext cx="912114" cy="3634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7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467544" y="260648"/>
            <a:ext cx="691276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Reference</a:t>
            </a:r>
            <a:endParaRPr lang="en-GB" sz="2400" dirty="0" smtClean="0">
              <a:solidFill>
                <a:srgbClr val="0000CC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e-DE" sz="2400" dirty="0" smtClean="0">
              <a:latin typeface="+mn-lt"/>
              <a:cs typeface="Arial" panose="020B0604020202020204" pitchFamily="34" charset="0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Migrant healthcare workers during COVID-19: bringing an intersectional health system-related approach into pandemic protection. A German case study. 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MedRxiv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preprint, available at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51520" y="4149080"/>
            <a:ext cx="8208912" cy="10464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GB" sz="2000" b="1" u="sng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r>
              <a:rPr lang="en-GB" sz="22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en-GB" sz="22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GB" sz="22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medrxiv.org/cgi/content/short/2023.01.28.23285135v1</a:t>
            </a:r>
            <a:endParaRPr lang="en-GB" sz="2200" b="1" u="sng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985242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755576" y="601663"/>
            <a:ext cx="7992888" cy="82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Collaborating universities</a:t>
            </a:r>
            <a:endParaRPr lang="de-DE" sz="2400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3861048"/>
            <a:ext cx="2664296" cy="261242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2214967"/>
            <a:ext cx="2952328" cy="1442886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892" y="2214967"/>
            <a:ext cx="3276364" cy="144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8850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649</Words>
  <Application>Microsoft Office PowerPoint</Application>
  <PresentationFormat>Bildschirmpräsentation (4:3)</PresentationFormat>
  <Paragraphs>152</Paragraphs>
  <Slides>10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Trebuchet MS</vt:lpstr>
      <vt:lpstr>Wingdings 3</vt:lpstr>
      <vt:lpstr>Facette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zes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Ellen Kuhlmann</dc:creator>
  <cp:lastModifiedBy>Ellen Kuhlmann</cp:lastModifiedBy>
  <cp:revision>979</cp:revision>
  <cp:lastPrinted>2022-05-06T09:21:17Z</cp:lastPrinted>
  <dcterms:created xsi:type="dcterms:W3CDTF">2002-04-18T07:33:29Z</dcterms:created>
  <dcterms:modified xsi:type="dcterms:W3CDTF">2023-04-04T08:26:29Z</dcterms:modified>
</cp:coreProperties>
</file>