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979" r:id="rId1"/>
  </p:sldMasterIdLst>
  <p:notesMasterIdLst>
    <p:notesMasterId r:id="rId22"/>
  </p:notesMasterIdLst>
  <p:handoutMasterIdLst>
    <p:handoutMasterId r:id="rId23"/>
  </p:handoutMasterIdLst>
  <p:sldIdLst>
    <p:sldId id="583" r:id="rId2"/>
    <p:sldId id="936" r:id="rId3"/>
    <p:sldId id="947" r:id="rId4"/>
    <p:sldId id="942" r:id="rId5"/>
    <p:sldId id="916" r:id="rId6"/>
    <p:sldId id="950" r:id="rId7"/>
    <p:sldId id="975" r:id="rId8"/>
    <p:sldId id="973" r:id="rId9"/>
    <p:sldId id="972" r:id="rId10"/>
    <p:sldId id="970" r:id="rId11"/>
    <p:sldId id="953" r:id="rId12"/>
    <p:sldId id="960" r:id="rId13"/>
    <p:sldId id="962" r:id="rId14"/>
    <p:sldId id="964" r:id="rId15"/>
    <p:sldId id="963" r:id="rId16"/>
    <p:sldId id="965" r:id="rId17"/>
    <p:sldId id="974" r:id="rId18"/>
    <p:sldId id="957" r:id="rId19"/>
    <p:sldId id="911" r:id="rId20"/>
    <p:sldId id="941" r:id="rId21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00"/>
    <a:srgbClr val="FFFFCC"/>
    <a:srgbClr val="66FFFF"/>
    <a:srgbClr val="99FF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744" autoAdjust="0"/>
  </p:normalViewPr>
  <p:slideViewPr>
    <p:cSldViewPr>
      <p:cViewPr varScale="1">
        <p:scale>
          <a:sx n="56" d="100"/>
          <a:sy n="56" d="100"/>
        </p:scale>
        <p:origin x="150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4973" cy="496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78" tIns="45589" rIns="91178" bIns="45589" numCol="1" anchor="t" anchorCtr="0" compatLnSpc="1">
            <a:prstTxWarp prst="textNoShape">
              <a:avLst/>
            </a:prstTxWarp>
          </a:bodyPr>
          <a:lstStyle>
            <a:lvl1pPr defTabSz="91200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118" y="1"/>
            <a:ext cx="2944972" cy="496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78" tIns="45589" rIns="91178" bIns="45589" numCol="1" anchor="t" anchorCtr="0" compatLnSpc="1">
            <a:prstTxWarp prst="textNoShape">
              <a:avLst/>
            </a:prstTxWarp>
          </a:bodyPr>
          <a:lstStyle>
            <a:lvl1pPr algn="r" defTabSz="91200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7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7375"/>
            <a:ext cx="2944973" cy="497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78" tIns="45589" rIns="91178" bIns="45589" numCol="1" anchor="b" anchorCtr="0" compatLnSpc="1">
            <a:prstTxWarp prst="textNoShape">
              <a:avLst/>
            </a:prstTxWarp>
          </a:bodyPr>
          <a:lstStyle>
            <a:lvl1pPr defTabSz="91200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7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118" y="9427375"/>
            <a:ext cx="2944972" cy="497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78" tIns="45589" rIns="91178" bIns="45589" numCol="1" anchor="b" anchorCtr="0" compatLnSpc="1">
            <a:prstTxWarp prst="textNoShape">
              <a:avLst/>
            </a:prstTxWarp>
          </a:bodyPr>
          <a:lstStyle>
            <a:lvl1pPr algn="r" defTabSz="91200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1C2917E-8701-4904-A1D1-73A22A090C7F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9610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4973" cy="496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78" tIns="45589" rIns="91178" bIns="45589" numCol="1" anchor="t" anchorCtr="0" compatLnSpc="1">
            <a:prstTxWarp prst="textNoShape">
              <a:avLst/>
            </a:prstTxWarp>
          </a:bodyPr>
          <a:lstStyle>
            <a:lvl1pPr defTabSz="91200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118" y="1"/>
            <a:ext cx="2944972" cy="496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78" tIns="45589" rIns="91178" bIns="45589" numCol="1" anchor="t" anchorCtr="0" compatLnSpc="1">
            <a:prstTxWarp prst="textNoShape">
              <a:avLst/>
            </a:prstTxWarp>
          </a:bodyPr>
          <a:lstStyle>
            <a:lvl1pPr algn="r" defTabSz="91200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8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610" y="4715273"/>
            <a:ext cx="5438456" cy="4466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78" tIns="45589" rIns="91178" bIns="45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Textmasterformate durch Klicken bearbeiten</a:t>
            </a:r>
          </a:p>
          <a:p>
            <a:pPr lvl="1"/>
            <a:r>
              <a:rPr lang="en-GB" noProof="0" smtClean="0"/>
              <a:t>Zweite Ebene</a:t>
            </a:r>
          </a:p>
          <a:p>
            <a:pPr lvl="2"/>
            <a:r>
              <a:rPr lang="en-GB" noProof="0" smtClean="0"/>
              <a:t>Dritte Ebene</a:t>
            </a:r>
          </a:p>
          <a:p>
            <a:pPr lvl="3"/>
            <a:r>
              <a:rPr lang="en-GB" noProof="0" smtClean="0"/>
              <a:t>Vierte Ebene</a:t>
            </a:r>
          </a:p>
          <a:p>
            <a:pPr lvl="4"/>
            <a:r>
              <a:rPr lang="en-GB" noProof="0" smtClean="0"/>
              <a:t>Fünfte Ebene</a:t>
            </a:r>
          </a:p>
        </p:txBody>
      </p:sp>
      <p:sp>
        <p:nvSpPr>
          <p:cNvPr id="168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7375"/>
            <a:ext cx="2944973" cy="497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78" tIns="45589" rIns="91178" bIns="45589" numCol="1" anchor="b" anchorCtr="0" compatLnSpc="1">
            <a:prstTxWarp prst="textNoShape">
              <a:avLst/>
            </a:prstTxWarp>
          </a:bodyPr>
          <a:lstStyle>
            <a:lvl1pPr defTabSz="91200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8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118" y="9427375"/>
            <a:ext cx="2944972" cy="497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78" tIns="45589" rIns="91178" bIns="45589" numCol="1" anchor="b" anchorCtr="0" compatLnSpc="1">
            <a:prstTxWarp prst="textNoShape">
              <a:avLst/>
            </a:prstTxWarp>
          </a:bodyPr>
          <a:lstStyle>
            <a:lvl1pPr algn="r" defTabSz="91200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971166E3-35EE-4CD9-8D57-ED61DF732125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5129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1166E3-35EE-4CD9-8D57-ED61DF732125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0658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1166E3-35EE-4CD9-8D57-ED61DF732125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3763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1166E3-35EE-4CD9-8D57-ED61DF732125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729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1166E3-35EE-4CD9-8D57-ED61DF732125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7409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1166E3-35EE-4CD9-8D57-ED61DF732125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5049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1166E3-35EE-4CD9-8D57-ED61DF732125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65214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1166E3-35EE-4CD9-8D57-ED61DF732125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7147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1166E3-35EE-4CD9-8D57-ED61DF732125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6490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1166E3-35EE-4CD9-8D57-ED61DF732125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2709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1166E3-35EE-4CD9-8D57-ED61DF732125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532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1166E3-35EE-4CD9-8D57-ED61DF732125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612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1166E3-35EE-4CD9-8D57-ED61DF732125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7436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1166E3-35EE-4CD9-8D57-ED61DF732125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00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1166E3-35EE-4CD9-8D57-ED61DF732125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83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1166E3-35EE-4CD9-8D57-ED61DF732125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1398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1166E3-35EE-4CD9-8D57-ED61DF732125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06540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1166E3-35EE-4CD9-8D57-ED61DF732125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24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1166E3-35EE-4CD9-8D57-ED61DF732125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3551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1166E3-35EE-4CD9-8D57-ED61DF732125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5389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1166E3-35EE-4CD9-8D57-ED61DF732125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965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2D575C-D73B-4828-BC4E-04E692DD1BB6}" type="datetimeFigureOut">
              <a:rPr lang="de-DE" smtClean="0"/>
              <a:pPr>
                <a:defRPr/>
              </a:pPr>
              <a:t>09.03.2023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D0CEB-0261-4C18-ACBD-C06FDA11E484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75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2D575C-D73B-4828-BC4E-04E692DD1BB6}" type="datetimeFigureOut">
              <a:rPr lang="de-DE" smtClean="0"/>
              <a:pPr>
                <a:defRPr/>
              </a:pPr>
              <a:t>09.03.2023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D0CEB-0261-4C18-ACBD-C06FDA11E484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6268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2D575C-D73B-4828-BC4E-04E692DD1BB6}" type="datetimeFigureOut">
              <a:rPr lang="de-DE" smtClean="0"/>
              <a:pPr>
                <a:defRPr/>
              </a:pPr>
              <a:t>09.03.2023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D0CEB-0261-4C18-ACBD-C06FDA11E484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2240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2D575C-D73B-4828-BC4E-04E692DD1BB6}" type="datetimeFigureOut">
              <a:rPr lang="de-DE" smtClean="0"/>
              <a:pPr>
                <a:defRPr/>
              </a:pPr>
              <a:t>09.03.2023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D0CEB-0261-4C18-ACBD-C06FDA11E484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911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2D575C-D73B-4828-BC4E-04E692DD1BB6}" type="datetimeFigureOut">
              <a:rPr lang="de-DE" smtClean="0"/>
              <a:pPr>
                <a:defRPr/>
              </a:pPr>
              <a:t>09.03.2023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D0CEB-0261-4C18-ACBD-C06FDA11E484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85436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2D575C-D73B-4828-BC4E-04E692DD1BB6}" type="datetimeFigureOut">
              <a:rPr lang="de-DE" smtClean="0"/>
              <a:pPr>
                <a:defRPr/>
              </a:pPr>
              <a:t>09.03.2023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D0CEB-0261-4C18-ACBD-C06FDA11E484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6095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2D575C-D73B-4828-BC4E-04E692DD1BB6}" type="datetimeFigureOut">
              <a:rPr lang="de-DE" smtClean="0"/>
              <a:pPr>
                <a:defRPr/>
              </a:pPr>
              <a:t>09.03.2023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D0CEB-0261-4C18-ACBD-C06FDA11E484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584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2D575C-D73B-4828-BC4E-04E692DD1BB6}" type="datetimeFigureOut">
              <a:rPr lang="de-DE" smtClean="0"/>
              <a:pPr>
                <a:defRPr/>
              </a:pPr>
              <a:t>09.03.2023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D0CEB-0261-4C18-ACBD-C06FDA11E484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46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2D575C-D73B-4828-BC4E-04E692DD1BB6}" type="datetimeFigureOut">
              <a:rPr lang="de-DE" smtClean="0"/>
              <a:pPr>
                <a:defRPr/>
              </a:pPr>
              <a:t>09.03.2023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D0CEB-0261-4C18-ACBD-C06FDA11E484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872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2D575C-D73B-4828-BC4E-04E692DD1BB6}" type="datetimeFigureOut">
              <a:rPr lang="de-DE" smtClean="0"/>
              <a:pPr>
                <a:defRPr/>
              </a:pPr>
              <a:t>09.03.2023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D0CEB-0261-4C18-ACBD-C06FDA11E484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088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2D575C-D73B-4828-BC4E-04E692DD1BB6}" type="datetimeFigureOut">
              <a:rPr lang="de-DE" smtClean="0"/>
              <a:pPr>
                <a:defRPr/>
              </a:pPr>
              <a:t>09.03.2023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D0CEB-0261-4C18-ACBD-C06FDA11E484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279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2D575C-D73B-4828-BC4E-04E692DD1BB6}" type="datetimeFigureOut">
              <a:rPr lang="de-DE" smtClean="0"/>
              <a:pPr>
                <a:defRPr/>
              </a:pPr>
              <a:t>09.03.2023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D0CEB-0261-4C18-ACBD-C06FDA11E484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111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2D575C-D73B-4828-BC4E-04E692DD1BB6}" type="datetimeFigureOut">
              <a:rPr lang="de-DE" smtClean="0"/>
              <a:pPr>
                <a:defRPr/>
              </a:pPr>
              <a:t>09.03.2023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D0CEB-0261-4C18-ACBD-C06FDA11E484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68814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2D575C-D73B-4828-BC4E-04E692DD1BB6}" type="datetimeFigureOut">
              <a:rPr lang="de-DE" smtClean="0"/>
              <a:pPr>
                <a:defRPr/>
              </a:pPr>
              <a:t>09.03.2023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D0CEB-0261-4C18-ACBD-C06FDA11E484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3291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2D575C-D73B-4828-BC4E-04E692DD1BB6}" type="datetimeFigureOut">
              <a:rPr lang="de-DE" smtClean="0"/>
              <a:pPr>
                <a:defRPr/>
              </a:pPr>
              <a:t>09.03.2023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D0CEB-0261-4C18-ACBD-C06FDA11E484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923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2D575C-D73B-4828-BC4E-04E692DD1BB6}" type="datetimeFigureOut">
              <a:rPr lang="de-DE" smtClean="0"/>
              <a:pPr>
                <a:defRPr/>
              </a:pPr>
              <a:t>09.03.2023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D0CEB-0261-4C18-ACBD-C06FDA11E484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70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2D575C-D73B-4828-BC4E-04E692DD1BB6}" type="datetimeFigureOut">
              <a:rPr lang="de-DE" smtClean="0"/>
              <a:pPr>
                <a:defRPr/>
              </a:pPr>
              <a:t>09.03.2023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154D0CEB-0261-4C18-ACBD-C06FDA11E484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2312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0" r:id="rId1"/>
    <p:sldLayoutId id="2147483981" r:id="rId2"/>
    <p:sldLayoutId id="2147483982" r:id="rId3"/>
    <p:sldLayoutId id="2147483983" r:id="rId4"/>
    <p:sldLayoutId id="2147483984" r:id="rId5"/>
    <p:sldLayoutId id="2147483985" r:id="rId6"/>
    <p:sldLayoutId id="2147483986" r:id="rId7"/>
    <p:sldLayoutId id="2147483987" r:id="rId8"/>
    <p:sldLayoutId id="2147483988" r:id="rId9"/>
    <p:sldLayoutId id="2147483989" r:id="rId10"/>
    <p:sldLayoutId id="2147483990" r:id="rId11"/>
    <p:sldLayoutId id="2147483991" r:id="rId12"/>
    <p:sldLayoutId id="2147483992" r:id="rId13"/>
    <p:sldLayoutId id="2147483993" r:id="rId14"/>
    <p:sldLayoutId id="2147483994" r:id="rId15"/>
    <p:sldLayoutId id="2147483995" r:id="rId16"/>
  </p:sldLayoutIdLst>
  <p:transition spd="med">
    <p:cut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globalhealth.de/funded-projects.html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hh.de/en/kir/research/project-protec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2"/>
          <p:cNvSpPr txBox="1">
            <a:spLocks noChangeArrowheads="1"/>
          </p:cNvSpPr>
          <p:nvPr/>
        </p:nvSpPr>
        <p:spPr bwMode="auto">
          <a:xfrm>
            <a:off x="7947025" y="601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dirty="0"/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637839" y="4283035"/>
            <a:ext cx="7560840" cy="196977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Migration 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patterns 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during the COVID-19 pandemic: </a:t>
            </a:r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findings from an interview study with </a:t>
            </a:r>
            <a:endParaRPr lang="en-US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1200"/>
              </a:spcAft>
            </a:pPr>
            <a:r>
              <a:rPr lang="en-US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Romania </a:t>
            </a:r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physicians in </a:t>
            </a:r>
            <a:r>
              <a:rPr lang="en-US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Germany </a:t>
            </a:r>
          </a:p>
          <a:p>
            <a:pPr algn="ctr">
              <a:spcAft>
                <a:spcPts val="600"/>
              </a:spcAft>
            </a:pPr>
            <a:r>
              <a:rPr lang="en-US" sz="2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Ellen </a:t>
            </a:r>
            <a:r>
              <a:rPr lang="en-US" sz="24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Kuhlmann</a:t>
            </a:r>
            <a:r>
              <a:rPr lang="en-US" sz="2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PROTECT project </a:t>
            </a:r>
            <a:r>
              <a:rPr lang="en-US" sz="2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</a:t>
            </a:r>
          </a:p>
          <a:p>
            <a:pPr algn="ctr">
              <a:spcAft>
                <a:spcPts val="0"/>
              </a:spcAft>
            </a:pP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Contact: </a:t>
            </a:r>
            <a:r>
              <a:rPr lang="en-US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kuhlmann,ellen@mh-hannover.de</a:t>
            </a:r>
            <a:endParaRPr lang="en-GB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0" name="Text Box 11"/>
          <p:cNvSpPr txBox="1">
            <a:spLocks noChangeArrowheads="1"/>
          </p:cNvSpPr>
          <p:nvPr/>
        </p:nvSpPr>
        <p:spPr bwMode="auto">
          <a:xfrm>
            <a:off x="411550" y="2043351"/>
            <a:ext cx="7787129" cy="1892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Invitational workshop</a:t>
            </a:r>
          </a:p>
          <a:p>
            <a:pPr algn="ctr">
              <a:spcAft>
                <a:spcPts val="0"/>
              </a:spcAft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Health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workforce migration: 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exploring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circular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migration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bottom-up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spcAft>
                <a:spcPts val="0"/>
              </a:spcAft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GLOHRA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project PROTECT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&amp;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Public Health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Romania</a:t>
            </a:r>
          </a:p>
          <a:p>
            <a:pPr algn="ctr">
              <a:spcAft>
                <a:spcPts val="0"/>
              </a:spcAft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Cluj-Napoca / hybrid,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15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March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endParaRPr lang="en-GB" sz="2400" dirty="0">
              <a:latin typeface="+mn-lt"/>
            </a:endParaRPr>
          </a:p>
        </p:txBody>
      </p:sp>
      <p:pic>
        <p:nvPicPr>
          <p:cNvPr id="8" name="Grafik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6478"/>
            <a:ext cx="1800200" cy="1520015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6564174" y="561671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PROTECT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14817"/>
            <a:ext cx="2073808" cy="2124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514083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7947025" y="601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>
              <a:latin typeface="Times New Roman" pitchFamily="18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979712" y="5229200"/>
            <a:ext cx="6606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endParaRPr lang="en-GB" sz="3200" b="1" dirty="0">
              <a:solidFill>
                <a:srgbClr val="66FFFF"/>
              </a:solidFill>
              <a:latin typeface="+mn-lt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67543" y="1412776"/>
            <a:ext cx="67526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900"/>
              </a:spcAft>
              <a:defRPr/>
            </a:pPr>
            <a:endParaRPr lang="en-GB" sz="2400" dirty="0">
              <a:latin typeface="+mn-lt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15325067" y="29923809"/>
            <a:ext cx="48726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Chi square test, 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Wilcox Test, 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Fisher exact Test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467543" y="188640"/>
            <a:ext cx="6723370" cy="572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8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Future plans</a:t>
            </a:r>
            <a:endParaRPr lang="en-GB" sz="2800" b="1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future plans are highly diverse; professional and employment conditions are only one of the reasons for either staying or leaving.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living conditions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are important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factors, including family relations, socio-cultural context and political conditions, etc. 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feeling of responsibility for improving  healthcare provision in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Romania may also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matter; “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giving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my country a chance”.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Notably, money is not the key factor for a decision to stay or leave.</a:t>
            </a:r>
          </a:p>
        </p:txBody>
      </p:sp>
    </p:spTree>
    <p:extLst>
      <p:ext uri="{BB962C8B-B14F-4D97-AF65-F5344CB8AC3E}">
        <p14:creationId xmlns:p14="http://schemas.microsoft.com/office/powerpoint/2010/main" val="1392301274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7947025" y="601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>
              <a:latin typeface="Times New Roman" pitchFamily="18" charset="0"/>
            </a:endParaRPr>
          </a:p>
        </p:txBody>
      </p:sp>
      <p:sp>
        <p:nvSpPr>
          <p:cNvPr id="5127" name="Text Box 13"/>
          <p:cNvSpPr txBox="1">
            <a:spLocks noChangeArrowheads="1"/>
          </p:cNvSpPr>
          <p:nvPr/>
        </p:nvSpPr>
        <p:spPr bwMode="auto">
          <a:xfrm>
            <a:off x="190015" y="353209"/>
            <a:ext cx="73077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8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Migration patterns</a:t>
            </a:r>
          </a:p>
        </p:txBody>
      </p:sp>
      <p:sp>
        <p:nvSpPr>
          <p:cNvPr id="2" name="Rechteck 1"/>
          <p:cNvSpPr/>
          <p:nvPr/>
        </p:nvSpPr>
        <p:spPr>
          <a:xfrm>
            <a:off x="1979712" y="5229200"/>
            <a:ext cx="6606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endParaRPr lang="en-GB" sz="3200" b="1" dirty="0">
              <a:solidFill>
                <a:srgbClr val="66FFFF"/>
              </a:solidFill>
              <a:latin typeface="+mn-lt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67543" y="1412776"/>
            <a:ext cx="67526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900"/>
              </a:spcAft>
              <a:defRPr/>
            </a:pPr>
            <a:endParaRPr lang="en-GB" sz="2400" dirty="0">
              <a:latin typeface="+mn-lt"/>
            </a:endParaRPr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676339"/>
              </p:ext>
            </p:extLst>
          </p:nvPr>
        </p:nvGraphicFramePr>
        <p:xfrm>
          <a:off x="-2988840" y="14014176"/>
          <a:ext cx="8143875" cy="58832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95874">
                  <a:extLst>
                    <a:ext uri="{9D8B030D-6E8A-4147-A177-3AD203B41FA5}">
                      <a16:colId xmlns:a16="http://schemas.microsoft.com/office/drawing/2014/main" val="251351425"/>
                    </a:ext>
                  </a:extLst>
                </a:gridCol>
                <a:gridCol w="2446230">
                  <a:extLst>
                    <a:ext uri="{9D8B030D-6E8A-4147-A177-3AD203B41FA5}">
                      <a16:colId xmlns:a16="http://schemas.microsoft.com/office/drawing/2014/main" val="2308048914"/>
                    </a:ext>
                  </a:extLst>
                </a:gridCol>
                <a:gridCol w="1901771">
                  <a:extLst>
                    <a:ext uri="{9D8B030D-6E8A-4147-A177-3AD203B41FA5}">
                      <a16:colId xmlns:a16="http://schemas.microsoft.com/office/drawing/2014/main" val="509220619"/>
                    </a:ext>
                  </a:extLst>
                </a:gridCol>
              </a:tblGrid>
              <a:tr h="17124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 err="1">
                          <a:solidFill>
                            <a:schemeClr val="tx1"/>
                          </a:solidFill>
                          <a:effectLst/>
                        </a:rPr>
                        <a:t>Preparedness</a:t>
                      </a: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3600" b="0" dirty="0" err="1">
                          <a:solidFill>
                            <a:schemeClr val="tx1"/>
                          </a:solidFill>
                          <a:effectLst/>
                        </a:rPr>
                        <a:t>for</a:t>
                      </a: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3600" b="0" dirty="0" err="1">
                          <a:solidFill>
                            <a:schemeClr val="tx1"/>
                          </a:solidFill>
                          <a:effectLst/>
                        </a:rPr>
                        <a:t>leadership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Women 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Men %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2162333149"/>
                  </a:ext>
                </a:extLst>
              </a:tr>
              <a:tr h="834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very good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4%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11%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595735720"/>
                  </a:ext>
                </a:extLst>
              </a:tr>
              <a:tr h="834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good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17%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33%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3296439418"/>
                  </a:ext>
                </a:extLst>
              </a:tr>
              <a:tr h="834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sufficient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44%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44%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495977633"/>
                  </a:ext>
                </a:extLst>
              </a:tr>
              <a:tr h="834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poor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30%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0%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322862124"/>
                  </a:ext>
                </a:extLst>
              </a:tr>
              <a:tr h="834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 err="1">
                          <a:solidFill>
                            <a:schemeClr val="tx1"/>
                          </a:solidFill>
                          <a:effectLst/>
                        </a:rPr>
                        <a:t>very</a:t>
                      </a: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3600" b="0" dirty="0" err="1">
                          <a:solidFill>
                            <a:schemeClr val="tx1"/>
                          </a:solidFill>
                          <a:effectLst/>
                        </a:rPr>
                        <a:t>poor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4%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11%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4058276706"/>
                  </a:ext>
                </a:extLst>
              </a:tr>
            </a:tbl>
          </a:graphicData>
        </a:graphic>
      </p:graphicFrame>
      <p:sp>
        <p:nvSpPr>
          <p:cNvPr id="10" name="Textfeld 9"/>
          <p:cNvSpPr txBox="1"/>
          <p:nvPr/>
        </p:nvSpPr>
        <p:spPr>
          <a:xfrm>
            <a:off x="15325067" y="29923809"/>
            <a:ext cx="48726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Chi square test, 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Wilcox Test, 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Fisher exact Test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395535" y="1674383"/>
            <a:ext cx="7102207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Four major patterns could be identified</a:t>
            </a:r>
          </a:p>
          <a:p>
            <a:pPr>
              <a:spcAft>
                <a:spcPts val="1200"/>
              </a:spcAft>
            </a:pPr>
            <a:r>
              <a:rPr lang="en-GB" sz="28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cosmopolitan (EU/ international) physician</a:t>
            </a:r>
          </a:p>
          <a:p>
            <a:pPr>
              <a:spcAft>
                <a:spcPts val="1200"/>
              </a:spcAft>
            </a:pPr>
            <a:endParaRPr lang="en-GB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Highly flexible.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These physicians go where they get the best training/work and living conditions.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Professional development, medical-technical standards and fair career chances are key criteria.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555149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7947025" y="601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>
              <a:latin typeface="Times New Roman" pitchFamily="18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979712" y="5229200"/>
            <a:ext cx="6606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endParaRPr lang="en-GB" sz="3200" b="1" dirty="0">
              <a:solidFill>
                <a:srgbClr val="66FFFF"/>
              </a:solidFill>
              <a:latin typeface="+mn-lt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67543" y="1412776"/>
            <a:ext cx="67526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900"/>
              </a:spcAft>
              <a:defRPr/>
            </a:pPr>
            <a:endParaRPr lang="en-GB" sz="2400" dirty="0">
              <a:latin typeface="+mn-lt"/>
            </a:endParaRPr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676339"/>
              </p:ext>
            </p:extLst>
          </p:nvPr>
        </p:nvGraphicFramePr>
        <p:xfrm>
          <a:off x="-2988840" y="14014176"/>
          <a:ext cx="8143875" cy="58832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95874">
                  <a:extLst>
                    <a:ext uri="{9D8B030D-6E8A-4147-A177-3AD203B41FA5}">
                      <a16:colId xmlns:a16="http://schemas.microsoft.com/office/drawing/2014/main" val="251351425"/>
                    </a:ext>
                  </a:extLst>
                </a:gridCol>
                <a:gridCol w="2446230">
                  <a:extLst>
                    <a:ext uri="{9D8B030D-6E8A-4147-A177-3AD203B41FA5}">
                      <a16:colId xmlns:a16="http://schemas.microsoft.com/office/drawing/2014/main" val="2308048914"/>
                    </a:ext>
                  </a:extLst>
                </a:gridCol>
                <a:gridCol w="1901771">
                  <a:extLst>
                    <a:ext uri="{9D8B030D-6E8A-4147-A177-3AD203B41FA5}">
                      <a16:colId xmlns:a16="http://schemas.microsoft.com/office/drawing/2014/main" val="509220619"/>
                    </a:ext>
                  </a:extLst>
                </a:gridCol>
              </a:tblGrid>
              <a:tr h="17124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 err="1">
                          <a:solidFill>
                            <a:schemeClr val="tx1"/>
                          </a:solidFill>
                          <a:effectLst/>
                        </a:rPr>
                        <a:t>Preparedness</a:t>
                      </a: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3600" b="0" dirty="0" err="1">
                          <a:solidFill>
                            <a:schemeClr val="tx1"/>
                          </a:solidFill>
                          <a:effectLst/>
                        </a:rPr>
                        <a:t>for</a:t>
                      </a: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3600" b="0" dirty="0" err="1">
                          <a:solidFill>
                            <a:schemeClr val="tx1"/>
                          </a:solidFill>
                          <a:effectLst/>
                        </a:rPr>
                        <a:t>leadership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Women 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Men %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2162333149"/>
                  </a:ext>
                </a:extLst>
              </a:tr>
              <a:tr h="834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very good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4%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11%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595735720"/>
                  </a:ext>
                </a:extLst>
              </a:tr>
              <a:tr h="834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good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17%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33%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3296439418"/>
                  </a:ext>
                </a:extLst>
              </a:tr>
              <a:tr h="834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sufficient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44%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44%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495977633"/>
                  </a:ext>
                </a:extLst>
              </a:tr>
              <a:tr h="834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poor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30%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0%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322862124"/>
                  </a:ext>
                </a:extLst>
              </a:tr>
              <a:tr h="834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 err="1">
                          <a:solidFill>
                            <a:schemeClr val="tx1"/>
                          </a:solidFill>
                          <a:effectLst/>
                        </a:rPr>
                        <a:t>very</a:t>
                      </a: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3600" b="0" dirty="0" err="1">
                          <a:solidFill>
                            <a:schemeClr val="tx1"/>
                          </a:solidFill>
                          <a:effectLst/>
                        </a:rPr>
                        <a:t>poor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4%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11%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4058276706"/>
                  </a:ext>
                </a:extLst>
              </a:tr>
            </a:tbl>
          </a:graphicData>
        </a:graphic>
      </p:graphicFrame>
      <p:sp>
        <p:nvSpPr>
          <p:cNvPr id="10" name="Textfeld 9"/>
          <p:cNvSpPr txBox="1"/>
          <p:nvPr/>
        </p:nvSpPr>
        <p:spPr>
          <a:xfrm>
            <a:off x="15325067" y="29923809"/>
            <a:ext cx="48726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Chi square test, 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Wilcox Test, 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Fisher exact Test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467543" y="1720547"/>
            <a:ext cx="7192437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These physicians are well integrated and satisfied with their work and life conditions in Germany, but unsure about their future.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“The dream to return home is still there”; “a door to return is kept open”, a physician interested in cross-national employment options.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“I want to give my country a chance”, a physician who returned but perceives this as an experiment and also kept some connections with the German employer.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67640" y="531913"/>
            <a:ext cx="755247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8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integrated physician with ‘open future’ </a:t>
            </a:r>
          </a:p>
        </p:txBody>
      </p:sp>
    </p:spTree>
    <p:extLst>
      <p:ext uri="{BB962C8B-B14F-4D97-AF65-F5344CB8AC3E}">
        <p14:creationId xmlns:p14="http://schemas.microsoft.com/office/powerpoint/2010/main" val="2818018220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7947025" y="601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>
              <a:latin typeface="Times New Roman" pitchFamily="18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979712" y="5229200"/>
            <a:ext cx="6606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endParaRPr lang="en-GB" sz="3200" b="1" dirty="0">
              <a:solidFill>
                <a:srgbClr val="66FFFF"/>
              </a:solidFill>
              <a:latin typeface="+mn-lt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67543" y="1412776"/>
            <a:ext cx="67526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900"/>
              </a:spcAft>
              <a:defRPr/>
            </a:pPr>
            <a:endParaRPr lang="en-GB" sz="2400" dirty="0">
              <a:latin typeface="+mn-lt"/>
            </a:endParaRPr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676339"/>
              </p:ext>
            </p:extLst>
          </p:nvPr>
        </p:nvGraphicFramePr>
        <p:xfrm>
          <a:off x="-2988840" y="14014176"/>
          <a:ext cx="8143875" cy="58832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95874">
                  <a:extLst>
                    <a:ext uri="{9D8B030D-6E8A-4147-A177-3AD203B41FA5}">
                      <a16:colId xmlns:a16="http://schemas.microsoft.com/office/drawing/2014/main" val="251351425"/>
                    </a:ext>
                  </a:extLst>
                </a:gridCol>
                <a:gridCol w="2446230">
                  <a:extLst>
                    <a:ext uri="{9D8B030D-6E8A-4147-A177-3AD203B41FA5}">
                      <a16:colId xmlns:a16="http://schemas.microsoft.com/office/drawing/2014/main" val="2308048914"/>
                    </a:ext>
                  </a:extLst>
                </a:gridCol>
                <a:gridCol w="1901771">
                  <a:extLst>
                    <a:ext uri="{9D8B030D-6E8A-4147-A177-3AD203B41FA5}">
                      <a16:colId xmlns:a16="http://schemas.microsoft.com/office/drawing/2014/main" val="509220619"/>
                    </a:ext>
                  </a:extLst>
                </a:gridCol>
              </a:tblGrid>
              <a:tr h="17124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 err="1">
                          <a:solidFill>
                            <a:schemeClr val="tx1"/>
                          </a:solidFill>
                          <a:effectLst/>
                        </a:rPr>
                        <a:t>Preparedness</a:t>
                      </a: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3600" b="0" dirty="0" err="1">
                          <a:solidFill>
                            <a:schemeClr val="tx1"/>
                          </a:solidFill>
                          <a:effectLst/>
                        </a:rPr>
                        <a:t>for</a:t>
                      </a: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3600" b="0" dirty="0" err="1">
                          <a:solidFill>
                            <a:schemeClr val="tx1"/>
                          </a:solidFill>
                          <a:effectLst/>
                        </a:rPr>
                        <a:t>leadership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Women 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Men %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2162333149"/>
                  </a:ext>
                </a:extLst>
              </a:tr>
              <a:tr h="834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very good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4%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11%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595735720"/>
                  </a:ext>
                </a:extLst>
              </a:tr>
              <a:tr h="834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good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17%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33%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3296439418"/>
                  </a:ext>
                </a:extLst>
              </a:tr>
              <a:tr h="834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sufficient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44%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44%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495977633"/>
                  </a:ext>
                </a:extLst>
              </a:tr>
              <a:tr h="834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poor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30%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0%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322862124"/>
                  </a:ext>
                </a:extLst>
              </a:tr>
              <a:tr h="834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 err="1">
                          <a:solidFill>
                            <a:schemeClr val="tx1"/>
                          </a:solidFill>
                          <a:effectLst/>
                        </a:rPr>
                        <a:t>very</a:t>
                      </a: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3600" b="0" dirty="0" err="1">
                          <a:solidFill>
                            <a:schemeClr val="tx1"/>
                          </a:solidFill>
                          <a:effectLst/>
                        </a:rPr>
                        <a:t>poor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4%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11%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4058276706"/>
                  </a:ext>
                </a:extLst>
              </a:tr>
            </a:tbl>
          </a:graphicData>
        </a:graphic>
      </p:graphicFrame>
      <p:sp>
        <p:nvSpPr>
          <p:cNvPr id="10" name="Textfeld 9"/>
          <p:cNvSpPr txBox="1"/>
          <p:nvPr/>
        </p:nvSpPr>
        <p:spPr>
          <a:xfrm>
            <a:off x="15325067" y="29923809"/>
            <a:ext cx="48726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Chi square test, 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Wilcox Test, 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Fisher exact Test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323528" y="1863690"/>
            <a:ext cx="7344818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Clear decision to stay in Germany or get German citizenship; difficulties are accepted and perceived as temporary problems; these physicians may change the employer, not the aim.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High motivation, investment in training and language skills; high engagement in the job.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“I want to grow together here”; German husband, children do not speak Romanian.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“My mother is here, I wanted to be with her”; “we bought a house here” (husband also migrant). </a:t>
            </a:r>
          </a:p>
        </p:txBody>
      </p:sp>
      <p:sp>
        <p:nvSpPr>
          <p:cNvPr id="3" name="Rechteck 2"/>
          <p:cNvSpPr/>
          <p:nvPr/>
        </p:nvSpPr>
        <p:spPr>
          <a:xfrm>
            <a:off x="251520" y="353209"/>
            <a:ext cx="66064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8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integrated</a:t>
            </a:r>
            <a:r>
              <a:rPr lang="en-GB" sz="28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aiming for integration physician </a:t>
            </a:r>
          </a:p>
        </p:txBody>
      </p:sp>
    </p:spTree>
    <p:extLst>
      <p:ext uri="{BB962C8B-B14F-4D97-AF65-F5344CB8AC3E}">
        <p14:creationId xmlns:p14="http://schemas.microsoft.com/office/powerpoint/2010/main" val="3968705550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7947025" y="601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>
              <a:latin typeface="Times New Roman" pitchFamily="18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979712" y="5229200"/>
            <a:ext cx="6606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endParaRPr lang="en-GB" sz="3200" b="1" dirty="0">
              <a:solidFill>
                <a:srgbClr val="66FFFF"/>
              </a:solidFill>
              <a:latin typeface="+mn-lt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67543" y="1412776"/>
            <a:ext cx="67526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900"/>
              </a:spcAft>
              <a:defRPr/>
            </a:pPr>
            <a:endParaRPr lang="en-GB" sz="2400" dirty="0">
              <a:latin typeface="+mn-lt"/>
            </a:endParaRPr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676339"/>
              </p:ext>
            </p:extLst>
          </p:nvPr>
        </p:nvGraphicFramePr>
        <p:xfrm>
          <a:off x="-2988840" y="14014176"/>
          <a:ext cx="8143875" cy="58832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95874">
                  <a:extLst>
                    <a:ext uri="{9D8B030D-6E8A-4147-A177-3AD203B41FA5}">
                      <a16:colId xmlns:a16="http://schemas.microsoft.com/office/drawing/2014/main" val="251351425"/>
                    </a:ext>
                  </a:extLst>
                </a:gridCol>
                <a:gridCol w="2446230">
                  <a:extLst>
                    <a:ext uri="{9D8B030D-6E8A-4147-A177-3AD203B41FA5}">
                      <a16:colId xmlns:a16="http://schemas.microsoft.com/office/drawing/2014/main" val="2308048914"/>
                    </a:ext>
                  </a:extLst>
                </a:gridCol>
                <a:gridCol w="1901771">
                  <a:extLst>
                    <a:ext uri="{9D8B030D-6E8A-4147-A177-3AD203B41FA5}">
                      <a16:colId xmlns:a16="http://schemas.microsoft.com/office/drawing/2014/main" val="509220619"/>
                    </a:ext>
                  </a:extLst>
                </a:gridCol>
              </a:tblGrid>
              <a:tr h="17124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 err="1">
                          <a:solidFill>
                            <a:schemeClr val="tx1"/>
                          </a:solidFill>
                          <a:effectLst/>
                        </a:rPr>
                        <a:t>Preparedness</a:t>
                      </a: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3600" b="0" dirty="0" err="1">
                          <a:solidFill>
                            <a:schemeClr val="tx1"/>
                          </a:solidFill>
                          <a:effectLst/>
                        </a:rPr>
                        <a:t>for</a:t>
                      </a: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3600" b="0" dirty="0" err="1">
                          <a:solidFill>
                            <a:schemeClr val="tx1"/>
                          </a:solidFill>
                          <a:effectLst/>
                        </a:rPr>
                        <a:t>leadership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Women 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Men %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2162333149"/>
                  </a:ext>
                </a:extLst>
              </a:tr>
              <a:tr h="834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very good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4%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11%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595735720"/>
                  </a:ext>
                </a:extLst>
              </a:tr>
              <a:tr h="834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good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17%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33%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3296439418"/>
                  </a:ext>
                </a:extLst>
              </a:tr>
              <a:tr h="834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sufficient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44%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44%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495977633"/>
                  </a:ext>
                </a:extLst>
              </a:tr>
              <a:tr h="834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poor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30%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0%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322862124"/>
                  </a:ext>
                </a:extLst>
              </a:tr>
              <a:tr h="834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 err="1">
                          <a:solidFill>
                            <a:schemeClr val="tx1"/>
                          </a:solidFill>
                          <a:effectLst/>
                        </a:rPr>
                        <a:t>very</a:t>
                      </a: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3600" b="0" dirty="0" err="1">
                          <a:solidFill>
                            <a:schemeClr val="tx1"/>
                          </a:solidFill>
                          <a:effectLst/>
                        </a:rPr>
                        <a:t>poor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4%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11%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4058276706"/>
                  </a:ext>
                </a:extLst>
              </a:tr>
            </a:tbl>
          </a:graphicData>
        </a:graphic>
      </p:graphicFrame>
      <p:sp>
        <p:nvSpPr>
          <p:cNvPr id="10" name="Textfeld 9"/>
          <p:cNvSpPr txBox="1"/>
          <p:nvPr/>
        </p:nvSpPr>
        <p:spPr>
          <a:xfrm>
            <a:off x="15325067" y="29923809"/>
            <a:ext cx="48726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Chi square test, 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Wilcox Test, 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Fisher exact Test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639523" y="937890"/>
            <a:ext cx="6408712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endParaRPr lang="en-GB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Work and employment conditions are NOT necessarily the key factor for staying or leaving Germany.</a:t>
            </a:r>
          </a:p>
          <a:p>
            <a:pPr>
              <a:spcAft>
                <a:spcPts val="1200"/>
              </a:spcAft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 increase in racism and right-wing populist parties in Germany (</a:t>
            </a:r>
            <a:r>
              <a:rPr lang="en-GB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AfD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/ Alternative for Germany) were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perceived as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‘red line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’.</a:t>
            </a:r>
          </a:p>
          <a:p>
            <a:pPr>
              <a:spcAft>
                <a:spcPts val="1200"/>
              </a:spcAft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“If the future of my child is at risk”, they would return to Romania, despite a strong wish for integration.</a:t>
            </a:r>
          </a:p>
        </p:txBody>
      </p:sp>
    </p:spTree>
    <p:extLst>
      <p:ext uri="{BB962C8B-B14F-4D97-AF65-F5344CB8AC3E}">
        <p14:creationId xmlns:p14="http://schemas.microsoft.com/office/powerpoint/2010/main" val="3434538534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7947025" y="601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>
              <a:latin typeface="Times New Roman" pitchFamily="18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979712" y="5229200"/>
            <a:ext cx="6606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endParaRPr lang="en-GB" sz="3200" b="1" dirty="0">
              <a:solidFill>
                <a:srgbClr val="66FFFF"/>
              </a:solidFill>
              <a:latin typeface="+mn-lt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67543" y="1412776"/>
            <a:ext cx="67526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900"/>
              </a:spcAft>
              <a:defRPr/>
            </a:pPr>
            <a:endParaRPr lang="en-GB" sz="2400" dirty="0">
              <a:latin typeface="+mn-lt"/>
            </a:endParaRPr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676339"/>
              </p:ext>
            </p:extLst>
          </p:nvPr>
        </p:nvGraphicFramePr>
        <p:xfrm>
          <a:off x="-2988840" y="14014176"/>
          <a:ext cx="8143875" cy="58832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95874">
                  <a:extLst>
                    <a:ext uri="{9D8B030D-6E8A-4147-A177-3AD203B41FA5}">
                      <a16:colId xmlns:a16="http://schemas.microsoft.com/office/drawing/2014/main" val="251351425"/>
                    </a:ext>
                  </a:extLst>
                </a:gridCol>
                <a:gridCol w="2446230">
                  <a:extLst>
                    <a:ext uri="{9D8B030D-6E8A-4147-A177-3AD203B41FA5}">
                      <a16:colId xmlns:a16="http://schemas.microsoft.com/office/drawing/2014/main" val="2308048914"/>
                    </a:ext>
                  </a:extLst>
                </a:gridCol>
                <a:gridCol w="1901771">
                  <a:extLst>
                    <a:ext uri="{9D8B030D-6E8A-4147-A177-3AD203B41FA5}">
                      <a16:colId xmlns:a16="http://schemas.microsoft.com/office/drawing/2014/main" val="509220619"/>
                    </a:ext>
                  </a:extLst>
                </a:gridCol>
              </a:tblGrid>
              <a:tr h="17124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 err="1">
                          <a:solidFill>
                            <a:schemeClr val="tx1"/>
                          </a:solidFill>
                          <a:effectLst/>
                        </a:rPr>
                        <a:t>Preparedness</a:t>
                      </a: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3600" b="0" dirty="0" err="1">
                          <a:solidFill>
                            <a:schemeClr val="tx1"/>
                          </a:solidFill>
                          <a:effectLst/>
                        </a:rPr>
                        <a:t>for</a:t>
                      </a: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3600" b="0" dirty="0" err="1">
                          <a:solidFill>
                            <a:schemeClr val="tx1"/>
                          </a:solidFill>
                          <a:effectLst/>
                        </a:rPr>
                        <a:t>leadership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Women 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Men %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2162333149"/>
                  </a:ext>
                </a:extLst>
              </a:tr>
              <a:tr h="834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very good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4%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11%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595735720"/>
                  </a:ext>
                </a:extLst>
              </a:tr>
              <a:tr h="834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good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17%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33%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3296439418"/>
                  </a:ext>
                </a:extLst>
              </a:tr>
              <a:tr h="834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sufficient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44%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44%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495977633"/>
                  </a:ext>
                </a:extLst>
              </a:tr>
              <a:tr h="834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poor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30%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0%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322862124"/>
                  </a:ext>
                </a:extLst>
              </a:tr>
              <a:tr h="834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 err="1">
                          <a:solidFill>
                            <a:schemeClr val="tx1"/>
                          </a:solidFill>
                          <a:effectLst/>
                        </a:rPr>
                        <a:t>very</a:t>
                      </a: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3600" b="0" dirty="0" err="1">
                          <a:solidFill>
                            <a:schemeClr val="tx1"/>
                          </a:solidFill>
                          <a:effectLst/>
                        </a:rPr>
                        <a:t>poor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4%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11%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4058276706"/>
                  </a:ext>
                </a:extLst>
              </a:tr>
            </a:tbl>
          </a:graphicData>
        </a:graphic>
      </p:graphicFrame>
      <p:sp>
        <p:nvSpPr>
          <p:cNvPr id="10" name="Textfeld 9"/>
          <p:cNvSpPr txBox="1"/>
          <p:nvPr/>
        </p:nvSpPr>
        <p:spPr>
          <a:xfrm>
            <a:off x="15325067" y="29923809"/>
            <a:ext cx="48726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Chi square test, 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Wilcox Test, 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Fisher exact Test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683568" y="1725302"/>
            <a:ext cx="701665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wish to return to Romania is very strong, even if the work situation and support of colleagues are perceived as very good.</a:t>
            </a:r>
          </a:p>
          <a:p>
            <a:pPr>
              <a:spcAft>
                <a:spcPts val="1200"/>
              </a:spcAft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major reason is a feeling of ‘belonging’ to Romania, including strong a religious belief.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“My suitcase is packed, every day I would return”, it only depends on her (Romanian) husband, who does not plan to return to Romania but considers moving to other European countries. </a:t>
            </a:r>
          </a:p>
        </p:txBody>
      </p:sp>
      <p:sp>
        <p:nvSpPr>
          <p:cNvPr id="3" name="Rechteck 2"/>
          <p:cNvSpPr/>
          <p:nvPr/>
        </p:nvSpPr>
        <p:spPr>
          <a:xfrm>
            <a:off x="323528" y="386661"/>
            <a:ext cx="589558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GB" sz="28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8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‘wishing to return’ / </a:t>
            </a:r>
          </a:p>
          <a:p>
            <a:pPr>
              <a:spcAft>
                <a:spcPts val="0"/>
              </a:spcAft>
            </a:pPr>
            <a:r>
              <a:rPr lang="en-GB" sz="28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‘belonging to Romania’ physician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791130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7947025" y="601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>
              <a:latin typeface="Times New Roman" pitchFamily="18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979712" y="5229200"/>
            <a:ext cx="6606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endParaRPr lang="en-GB" sz="3200" b="1" dirty="0">
              <a:solidFill>
                <a:srgbClr val="66FFFF"/>
              </a:solidFill>
              <a:latin typeface="+mn-lt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67543" y="1412776"/>
            <a:ext cx="67526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900"/>
              </a:spcAft>
              <a:defRPr/>
            </a:pPr>
            <a:endParaRPr lang="en-GB" sz="2400" dirty="0">
              <a:latin typeface="+mn-lt"/>
            </a:endParaRPr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676339"/>
              </p:ext>
            </p:extLst>
          </p:nvPr>
        </p:nvGraphicFramePr>
        <p:xfrm>
          <a:off x="-2988840" y="14014176"/>
          <a:ext cx="8143875" cy="58832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95874">
                  <a:extLst>
                    <a:ext uri="{9D8B030D-6E8A-4147-A177-3AD203B41FA5}">
                      <a16:colId xmlns:a16="http://schemas.microsoft.com/office/drawing/2014/main" val="251351425"/>
                    </a:ext>
                  </a:extLst>
                </a:gridCol>
                <a:gridCol w="2446230">
                  <a:extLst>
                    <a:ext uri="{9D8B030D-6E8A-4147-A177-3AD203B41FA5}">
                      <a16:colId xmlns:a16="http://schemas.microsoft.com/office/drawing/2014/main" val="2308048914"/>
                    </a:ext>
                  </a:extLst>
                </a:gridCol>
                <a:gridCol w="1901771">
                  <a:extLst>
                    <a:ext uri="{9D8B030D-6E8A-4147-A177-3AD203B41FA5}">
                      <a16:colId xmlns:a16="http://schemas.microsoft.com/office/drawing/2014/main" val="509220619"/>
                    </a:ext>
                  </a:extLst>
                </a:gridCol>
              </a:tblGrid>
              <a:tr h="17124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 err="1">
                          <a:solidFill>
                            <a:schemeClr val="tx1"/>
                          </a:solidFill>
                          <a:effectLst/>
                        </a:rPr>
                        <a:t>Preparedness</a:t>
                      </a: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3600" b="0" dirty="0" err="1">
                          <a:solidFill>
                            <a:schemeClr val="tx1"/>
                          </a:solidFill>
                          <a:effectLst/>
                        </a:rPr>
                        <a:t>for</a:t>
                      </a: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3600" b="0" dirty="0" err="1">
                          <a:solidFill>
                            <a:schemeClr val="tx1"/>
                          </a:solidFill>
                          <a:effectLst/>
                        </a:rPr>
                        <a:t>leadership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Women 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Men %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2162333149"/>
                  </a:ext>
                </a:extLst>
              </a:tr>
              <a:tr h="834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very good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4%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11%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595735720"/>
                  </a:ext>
                </a:extLst>
              </a:tr>
              <a:tr h="834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good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17%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33%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3296439418"/>
                  </a:ext>
                </a:extLst>
              </a:tr>
              <a:tr h="834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sufficient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44%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44%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495977633"/>
                  </a:ext>
                </a:extLst>
              </a:tr>
              <a:tr h="834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poor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30%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0%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322862124"/>
                  </a:ext>
                </a:extLst>
              </a:tr>
              <a:tr h="834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 err="1">
                          <a:solidFill>
                            <a:schemeClr val="tx1"/>
                          </a:solidFill>
                          <a:effectLst/>
                        </a:rPr>
                        <a:t>very</a:t>
                      </a: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3600" b="0" dirty="0" err="1">
                          <a:solidFill>
                            <a:schemeClr val="tx1"/>
                          </a:solidFill>
                          <a:effectLst/>
                        </a:rPr>
                        <a:t>poor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4%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11%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4058276706"/>
                  </a:ext>
                </a:extLst>
              </a:tr>
            </a:tbl>
          </a:graphicData>
        </a:graphic>
      </p:graphicFrame>
      <p:sp>
        <p:nvSpPr>
          <p:cNvPr id="10" name="Textfeld 9"/>
          <p:cNvSpPr txBox="1"/>
          <p:nvPr/>
        </p:nvSpPr>
        <p:spPr>
          <a:xfrm>
            <a:off x="15325067" y="29923809"/>
            <a:ext cx="48726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Chi square test, 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Wilcox Test, 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Fisher exact Test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458539" y="1886666"/>
            <a:ext cx="7187688" cy="4124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Professional development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(training and career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options),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high medical standards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and work/ employment conditions are strong incentives to move to Germany. </a:t>
            </a:r>
          </a:p>
          <a:p>
            <a:pPr marL="342900" indent="-3429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Poor career options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and lack of choice and fairness, as well as widespread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corruption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 Romania create strong incentives to leave. </a:t>
            </a:r>
          </a:p>
        </p:txBody>
      </p:sp>
      <p:sp>
        <p:nvSpPr>
          <p:cNvPr id="3" name="Rechteck 2"/>
          <p:cNvSpPr/>
          <p:nvPr/>
        </p:nvSpPr>
        <p:spPr>
          <a:xfrm>
            <a:off x="148032" y="627949"/>
            <a:ext cx="8007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8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Identifying drivers for mobility</a:t>
            </a:r>
            <a:endParaRPr lang="en-GB" sz="2800" b="1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898579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7947025" y="601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>
              <a:latin typeface="Times New Roman" pitchFamily="18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979712" y="5229200"/>
            <a:ext cx="6606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endParaRPr lang="en-GB" sz="3200" b="1" dirty="0">
              <a:solidFill>
                <a:srgbClr val="66FFFF"/>
              </a:solidFill>
              <a:latin typeface="+mn-lt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67543" y="1412776"/>
            <a:ext cx="67526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900"/>
              </a:spcAft>
              <a:defRPr/>
            </a:pPr>
            <a:endParaRPr lang="en-GB" sz="2400" dirty="0">
              <a:latin typeface="+mn-lt"/>
            </a:endParaRPr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676339"/>
              </p:ext>
            </p:extLst>
          </p:nvPr>
        </p:nvGraphicFramePr>
        <p:xfrm>
          <a:off x="-2988840" y="14014176"/>
          <a:ext cx="8143875" cy="58832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95874">
                  <a:extLst>
                    <a:ext uri="{9D8B030D-6E8A-4147-A177-3AD203B41FA5}">
                      <a16:colId xmlns:a16="http://schemas.microsoft.com/office/drawing/2014/main" val="251351425"/>
                    </a:ext>
                  </a:extLst>
                </a:gridCol>
                <a:gridCol w="2446230">
                  <a:extLst>
                    <a:ext uri="{9D8B030D-6E8A-4147-A177-3AD203B41FA5}">
                      <a16:colId xmlns:a16="http://schemas.microsoft.com/office/drawing/2014/main" val="2308048914"/>
                    </a:ext>
                  </a:extLst>
                </a:gridCol>
                <a:gridCol w="1901771">
                  <a:extLst>
                    <a:ext uri="{9D8B030D-6E8A-4147-A177-3AD203B41FA5}">
                      <a16:colId xmlns:a16="http://schemas.microsoft.com/office/drawing/2014/main" val="509220619"/>
                    </a:ext>
                  </a:extLst>
                </a:gridCol>
              </a:tblGrid>
              <a:tr h="17124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 err="1">
                          <a:solidFill>
                            <a:schemeClr val="tx1"/>
                          </a:solidFill>
                          <a:effectLst/>
                        </a:rPr>
                        <a:t>Preparedness</a:t>
                      </a: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3600" b="0" dirty="0" err="1">
                          <a:solidFill>
                            <a:schemeClr val="tx1"/>
                          </a:solidFill>
                          <a:effectLst/>
                        </a:rPr>
                        <a:t>for</a:t>
                      </a: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3600" b="0" dirty="0" err="1">
                          <a:solidFill>
                            <a:schemeClr val="tx1"/>
                          </a:solidFill>
                          <a:effectLst/>
                        </a:rPr>
                        <a:t>leadership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Women 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Men %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2162333149"/>
                  </a:ext>
                </a:extLst>
              </a:tr>
              <a:tr h="834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very good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4%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11%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595735720"/>
                  </a:ext>
                </a:extLst>
              </a:tr>
              <a:tr h="834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good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17%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33%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3296439418"/>
                  </a:ext>
                </a:extLst>
              </a:tr>
              <a:tr h="834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sufficient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44%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44%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495977633"/>
                  </a:ext>
                </a:extLst>
              </a:tr>
              <a:tr h="834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poor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30%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0%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322862124"/>
                  </a:ext>
                </a:extLst>
              </a:tr>
              <a:tr h="834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 err="1">
                          <a:solidFill>
                            <a:schemeClr val="tx1"/>
                          </a:solidFill>
                          <a:effectLst/>
                        </a:rPr>
                        <a:t>very</a:t>
                      </a: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3600" b="0" dirty="0" err="1">
                          <a:solidFill>
                            <a:schemeClr val="tx1"/>
                          </a:solidFill>
                          <a:effectLst/>
                        </a:rPr>
                        <a:t>poor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>
                          <a:solidFill>
                            <a:schemeClr val="tx1"/>
                          </a:solidFill>
                          <a:effectLst/>
                        </a:rPr>
                        <a:t>4%</a:t>
                      </a:r>
                      <a:endParaRPr lang="en-GB" sz="3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3600" b="0" dirty="0">
                          <a:solidFill>
                            <a:schemeClr val="tx1"/>
                          </a:solidFill>
                          <a:effectLst/>
                        </a:rPr>
                        <a:t>11%</a:t>
                      </a:r>
                      <a:endParaRPr lang="en-GB" sz="3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4058276706"/>
                  </a:ext>
                </a:extLst>
              </a:tr>
            </a:tbl>
          </a:graphicData>
        </a:graphic>
      </p:graphicFrame>
      <p:sp>
        <p:nvSpPr>
          <p:cNvPr id="10" name="Textfeld 9"/>
          <p:cNvSpPr txBox="1"/>
          <p:nvPr/>
        </p:nvSpPr>
        <p:spPr>
          <a:xfrm>
            <a:off x="15325067" y="29923809"/>
            <a:ext cx="48726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Chi square test, 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Wilcox Test, 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Fisher exact Test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179512" y="489446"/>
            <a:ext cx="710704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8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Identifying opportunities for innovation and transnational European solutions </a:t>
            </a:r>
            <a:endParaRPr lang="en-GB" sz="2800" b="1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524248" y="1951013"/>
            <a:ext cx="663926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‘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cosmopolitan’ and ‘open door’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physicians may provide opportunities for developing 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‘circular migration’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transnational European employment and training agreements between countries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913283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7947025" y="601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>
              <a:latin typeface="Times New Roman" pitchFamily="18" charset="0"/>
            </a:endParaRPr>
          </a:p>
        </p:txBody>
      </p:sp>
      <p:sp>
        <p:nvSpPr>
          <p:cNvPr id="5127" name="Text Box 13"/>
          <p:cNvSpPr txBox="1">
            <a:spLocks noChangeArrowheads="1"/>
          </p:cNvSpPr>
          <p:nvPr/>
        </p:nvSpPr>
        <p:spPr bwMode="auto">
          <a:xfrm>
            <a:off x="524248" y="735697"/>
            <a:ext cx="41576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sz="36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  <a:endParaRPr lang="en-GB" sz="2800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2123728" y="5218311"/>
            <a:ext cx="6606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endParaRPr lang="en-GB" sz="3200" b="1" dirty="0">
              <a:solidFill>
                <a:srgbClr val="66FFFF"/>
              </a:solidFill>
              <a:latin typeface="+mn-lt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395535" y="1916832"/>
            <a:ext cx="7735639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GB" sz="36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to learn from these migration patterns</a:t>
            </a:r>
            <a:r>
              <a:rPr lang="en-GB" sz="36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spcAft>
                <a:spcPts val="1200"/>
              </a:spcAft>
            </a:pPr>
            <a:endParaRPr lang="en-GB" sz="3600" b="1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36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build capacity for a</a:t>
            </a:r>
          </a:p>
          <a:p>
            <a:pPr marL="571500" indent="-5715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36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future health workforce and</a:t>
            </a:r>
          </a:p>
          <a:p>
            <a:pPr marL="571500" indent="-5715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36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circular </a:t>
            </a:r>
            <a:r>
              <a:rPr lang="en-GB" sz="36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migration approaches?</a:t>
            </a:r>
            <a:endParaRPr lang="en-GB" sz="3600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980094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7947025" y="601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>
              <a:latin typeface="Times New Roman" pitchFamily="18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323529" y="189371"/>
            <a:ext cx="727280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Acknowledgements</a:t>
            </a:r>
          </a:p>
          <a:p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GLOHRA team: </a:t>
            </a: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Ellen Kuhlmann, Alexandra </a:t>
            </a:r>
            <a:r>
              <a:rPr lang="en-GB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Dopfer-Jablonka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Marie </a:t>
            </a:r>
            <a:r>
              <a:rPr lang="en-GB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Mikuteit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Anne </a:t>
            </a:r>
            <a:r>
              <a:rPr lang="en-GB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Cossmann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Leonie </a:t>
            </a:r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Mac Fehr (Hannover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Medical School)</a:t>
            </a: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Frank Müller, Nancy </a:t>
            </a:r>
            <a:r>
              <a:rPr lang="en-GB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Thilo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(University Medicine </a:t>
            </a:r>
            <a:r>
              <a:rPr lang="en-GB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Göttingen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Marius </a:t>
            </a:r>
            <a:r>
              <a:rPr lang="en-GB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Ungureanu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Monica </a:t>
            </a:r>
            <a:r>
              <a:rPr lang="en-GB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Brinzac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(Babes-</a:t>
            </a:r>
            <a:r>
              <a:rPr lang="en-GB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Bolyai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University)</a:t>
            </a:r>
          </a:p>
          <a:p>
            <a:endParaRPr lang="en-GB" sz="24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en-GB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Funding</a:t>
            </a:r>
          </a:p>
          <a:p>
            <a:endParaRPr lang="de-DE" sz="2400" b="1" dirty="0">
              <a:solidFill>
                <a:srgbClr val="66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3677" y="3429476"/>
            <a:ext cx="2232248" cy="1656184"/>
          </a:xfrm>
          <a:prstGeom prst="rect">
            <a:avLst/>
          </a:prstGeom>
        </p:spPr>
      </p:pic>
      <p:pic>
        <p:nvPicPr>
          <p:cNvPr id="5" name="Grafik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429476"/>
            <a:ext cx="1800099" cy="1655708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467544" y="5301208"/>
            <a:ext cx="618637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PROTECT is supported by the German Alliance 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Global Health Research – 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GLOHRA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https://globalhealth.de/funded-projects.html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funds from the German Federal Ministry for 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Education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and Research –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BMBF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54027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7947025" y="601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>
              <a:latin typeface="Times New Roman" pitchFamily="18" charset="0"/>
            </a:endParaRPr>
          </a:p>
        </p:txBody>
      </p:sp>
      <p:sp>
        <p:nvSpPr>
          <p:cNvPr id="5127" name="Text Box 13"/>
          <p:cNvSpPr txBox="1">
            <a:spLocks noChangeArrowheads="1"/>
          </p:cNvSpPr>
          <p:nvPr/>
        </p:nvSpPr>
        <p:spPr bwMode="auto">
          <a:xfrm>
            <a:off x="215516" y="412532"/>
            <a:ext cx="73448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6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Introducing the PROTECT project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539552" y="1988840"/>
            <a:ext cx="6696744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This interdisciplinary pilot project pays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attention to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social dimension of the pandemic.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study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connects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health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policy/systems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and actor-centred approaches. </a:t>
            </a: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investigates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perceptions and needs of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health professions/high-skilled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migrant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HCWs during the COVID-19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pandemic.</a:t>
            </a:r>
          </a:p>
          <a:p>
            <a:pPr>
              <a:spcAft>
                <a:spcPts val="600"/>
              </a:spcAft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Focus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on Romanian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physicians, largest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group of foreign-born/-trained physicians in Germany. 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855300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7947025" y="601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>
              <a:latin typeface="Times New Roman" pitchFamily="18" charset="0"/>
            </a:endParaRPr>
          </a:p>
        </p:txBody>
      </p:sp>
      <p:sp>
        <p:nvSpPr>
          <p:cNvPr id="5127" name="Text Box 13"/>
          <p:cNvSpPr txBox="1">
            <a:spLocks noChangeArrowheads="1"/>
          </p:cNvSpPr>
          <p:nvPr/>
        </p:nvSpPr>
        <p:spPr bwMode="auto">
          <a:xfrm>
            <a:off x="1691680" y="5013176"/>
            <a:ext cx="6876256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6000"/>
              </a:lnSpc>
              <a:spcAft>
                <a:spcPts val="3600"/>
              </a:spcAft>
            </a:pPr>
            <a:r>
              <a:rPr lang="en-GB" sz="6600" b="1" dirty="0" smtClean="0">
                <a:latin typeface="+mn-lt"/>
              </a:rPr>
              <a:t>Many thanks!</a:t>
            </a:r>
            <a:r>
              <a:rPr lang="en-GB" sz="4400" b="1" dirty="0" smtClean="0">
                <a:solidFill>
                  <a:srgbClr val="66FFFF"/>
                </a:solidFill>
                <a:latin typeface="+mn-lt"/>
              </a:rPr>
              <a:t>	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949896" y="1268760"/>
            <a:ext cx="69754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32229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7947025" y="601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>
              <a:latin typeface="Times New Roman" pitchFamily="18" charset="0"/>
            </a:endParaRPr>
          </a:p>
        </p:txBody>
      </p:sp>
      <p:sp>
        <p:nvSpPr>
          <p:cNvPr id="5127" name="Text Box 13"/>
          <p:cNvSpPr txBox="1">
            <a:spLocks noChangeArrowheads="1"/>
          </p:cNvSpPr>
          <p:nvPr/>
        </p:nvSpPr>
        <p:spPr bwMode="auto">
          <a:xfrm>
            <a:off x="434312" y="444430"/>
            <a:ext cx="73448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6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The aims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467544" y="1628800"/>
            <a:ext cx="6696744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project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aims </a:t>
            </a:r>
            <a:endParaRPr lang="en-GB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improve migrant HCW protection and pandemic preparedness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contribute to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effective health workforce policy and European/global responses to HCW shortage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and health workforce resilience</a:t>
            </a:r>
            <a:r>
              <a:rPr lang="en-GB" sz="2400" dirty="0">
                <a:latin typeface="Nunito" panose="020B0604020202020204" charset="0"/>
                <a:cs typeface="Arial" panose="020B0604020202020204" pitchFamily="34" charset="0"/>
              </a:rPr>
              <a:t>; </a:t>
            </a:r>
            <a:endParaRPr lang="en-GB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434312" y="5517232"/>
            <a:ext cx="7625614" cy="738664"/>
          </a:xfrm>
          <a:prstGeom prst="rect">
            <a:avLst/>
          </a:prstGeom>
          <a:solidFill>
            <a:srgbClr val="0000CC"/>
          </a:solidFill>
        </p:spPr>
        <p:txBody>
          <a:bodyPr wrap="none" rtlCol="0">
            <a:spAutoFit/>
          </a:bodyPr>
          <a:lstStyle/>
          <a:p>
            <a:r>
              <a:rPr lang="en-GB" sz="2400" b="1" u="sng" dirty="0">
                <a:solidFill>
                  <a:srgbClr val="FFFF00"/>
                </a:solidFill>
                <a:latin typeface="Nunito" panose="020B0604020202020204" charset="0"/>
                <a:hlinkClick r:id="rId3"/>
              </a:rPr>
              <a:t>https://www.mhh.de/en/kir/research/project-protect</a:t>
            </a:r>
            <a:endParaRPr lang="en-GB" sz="2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1622397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7947025" y="601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>
              <a:latin typeface="Times New Roman" pitchFamily="18" charset="0"/>
            </a:endParaRPr>
          </a:p>
        </p:txBody>
      </p:sp>
      <p:sp>
        <p:nvSpPr>
          <p:cNvPr id="5127" name="Text Box 13"/>
          <p:cNvSpPr txBox="1">
            <a:spLocks noChangeArrowheads="1"/>
          </p:cNvSpPr>
          <p:nvPr/>
        </p:nvSpPr>
        <p:spPr bwMode="auto">
          <a:xfrm>
            <a:off x="755576" y="601663"/>
            <a:ext cx="7992888" cy="821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36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Collaborating universities</a:t>
            </a:r>
            <a:endParaRPr lang="de-DE" sz="2400" dirty="0" smtClean="0">
              <a:latin typeface="+mn-lt"/>
              <a:cs typeface="Arial" panose="020B0604020202020204" pitchFamily="34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1840" y="3861048"/>
            <a:ext cx="2664296" cy="2612420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4008" y="2214967"/>
            <a:ext cx="2952328" cy="1442886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6892" y="2214967"/>
            <a:ext cx="3276364" cy="1442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288507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7947025" y="601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>
              <a:latin typeface="Times New Roman" pitchFamily="18" charset="0"/>
            </a:endParaRPr>
          </a:p>
        </p:txBody>
      </p:sp>
      <p:sp>
        <p:nvSpPr>
          <p:cNvPr id="5127" name="Text Box 13"/>
          <p:cNvSpPr txBox="1">
            <a:spLocks noChangeArrowheads="1"/>
          </p:cNvSpPr>
          <p:nvPr/>
        </p:nvSpPr>
        <p:spPr bwMode="auto">
          <a:xfrm>
            <a:off x="323528" y="188640"/>
            <a:ext cx="25202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Methods</a:t>
            </a:r>
            <a:endParaRPr lang="en-GB" sz="24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2123728" y="5218311"/>
            <a:ext cx="6606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endParaRPr lang="en-GB" sz="3200" b="1" dirty="0">
              <a:solidFill>
                <a:srgbClr val="66FFFF"/>
              </a:solidFill>
              <a:latin typeface="+mn-lt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539552" y="1586547"/>
            <a:ext cx="6624736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study applies a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mixed-methods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approach and comprises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three work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packages. </a:t>
            </a: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WP1: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survey data from two COVID-19 studies gathered at Hannover Medical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School.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WP2: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in-depth qualitative interviews with Romanian physicians in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Germany.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WP3: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exploration of policy solutions.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18226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7947025" y="601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>
              <a:latin typeface="Times New Roman" pitchFamily="18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979712" y="5229200"/>
            <a:ext cx="6606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endParaRPr lang="en-GB" sz="3200" b="1" dirty="0">
              <a:solidFill>
                <a:srgbClr val="66FFFF"/>
              </a:solidFill>
              <a:latin typeface="+mn-lt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67543" y="1412776"/>
            <a:ext cx="67526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900"/>
              </a:spcAft>
              <a:defRPr/>
            </a:pPr>
            <a:endParaRPr lang="en-GB" sz="2400" dirty="0">
              <a:latin typeface="+mn-lt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15325067" y="29923809"/>
            <a:ext cx="48726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Chi square test, 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Wilcox Test, 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Fisher exact Test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683568" y="1424475"/>
            <a:ext cx="6723370" cy="3077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Topic guide (key issues) </a:t>
            </a:r>
          </a:p>
          <a:p>
            <a:pPr>
              <a:spcAft>
                <a:spcPts val="1200"/>
              </a:spcAft>
            </a:pPr>
            <a:endParaRPr lang="en-GB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Work and employment situation in Germany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Experiences during the COVID-9 pandemic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Reasons for migrating to Germany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Future plans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37140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7947025" y="601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>
              <a:latin typeface="Times New Roman" pitchFamily="18" charset="0"/>
            </a:endParaRPr>
          </a:p>
        </p:txBody>
      </p:sp>
      <p:sp>
        <p:nvSpPr>
          <p:cNvPr id="5127" name="Text Box 13"/>
          <p:cNvSpPr txBox="1">
            <a:spLocks noChangeArrowheads="1"/>
          </p:cNvSpPr>
          <p:nvPr/>
        </p:nvSpPr>
        <p:spPr bwMode="auto">
          <a:xfrm>
            <a:off x="863588" y="1030333"/>
            <a:ext cx="543660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Key findings from the interviews</a:t>
            </a:r>
            <a:endParaRPr lang="en-GB" sz="24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2123728" y="5218311"/>
            <a:ext cx="6606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endParaRPr lang="en-GB" sz="3200" b="1" dirty="0">
              <a:solidFill>
                <a:srgbClr val="66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43748689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7947025" y="601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>
              <a:latin typeface="Times New Roman" pitchFamily="18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979712" y="5229200"/>
            <a:ext cx="6606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endParaRPr lang="en-GB" sz="3200" b="1" dirty="0">
              <a:solidFill>
                <a:srgbClr val="66FFFF"/>
              </a:solidFill>
              <a:latin typeface="+mn-lt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67543" y="1412776"/>
            <a:ext cx="67526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900"/>
              </a:spcAft>
              <a:defRPr/>
            </a:pPr>
            <a:endParaRPr lang="en-GB" sz="2400" dirty="0">
              <a:latin typeface="+mn-lt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15325067" y="29923809"/>
            <a:ext cx="48726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Chi square test, 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Wilcox Test, 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Fisher exact Test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611559" y="1888197"/>
            <a:ext cx="6824680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pull factors </a:t>
            </a:r>
          </a:p>
          <a:p>
            <a:pPr>
              <a:spcAft>
                <a:spcPts val="1200"/>
              </a:spcAft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Better opportunities for professional development and career changes, especially for young physicians, in Germany.</a:t>
            </a:r>
          </a:p>
          <a:p>
            <a:pPr>
              <a:spcAft>
                <a:spcPts val="1200"/>
              </a:spcAft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High-tech medicine and medical standards and opportunities to improve medical knowledge and technical skills.</a:t>
            </a:r>
          </a:p>
          <a:p>
            <a:pPr>
              <a:spcAft>
                <a:spcPts val="1200"/>
              </a:spcAft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 important issue is the residency training and the freedom of choice of the medical speciality. </a:t>
            </a:r>
          </a:p>
        </p:txBody>
      </p:sp>
      <p:sp>
        <p:nvSpPr>
          <p:cNvPr id="3" name="Rechteck 2"/>
          <p:cNvSpPr/>
          <p:nvPr/>
        </p:nvSpPr>
        <p:spPr>
          <a:xfrm>
            <a:off x="176147" y="340053"/>
            <a:ext cx="76955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8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Reasons for moving/ migrating to Germany</a:t>
            </a:r>
          </a:p>
        </p:txBody>
      </p:sp>
    </p:spTree>
    <p:extLst>
      <p:ext uri="{BB962C8B-B14F-4D97-AF65-F5344CB8AC3E}">
        <p14:creationId xmlns:p14="http://schemas.microsoft.com/office/powerpoint/2010/main" val="2226869180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7947025" y="601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>
              <a:latin typeface="Times New Roman" pitchFamily="18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979712" y="5229200"/>
            <a:ext cx="6606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endParaRPr lang="en-GB" sz="3200" b="1" dirty="0">
              <a:solidFill>
                <a:srgbClr val="66FFFF"/>
              </a:solidFill>
              <a:latin typeface="+mn-lt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67543" y="1412776"/>
            <a:ext cx="67526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900"/>
              </a:spcAft>
              <a:defRPr/>
            </a:pPr>
            <a:endParaRPr lang="en-GB" sz="2400" dirty="0">
              <a:latin typeface="+mn-lt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15325067" y="29923809"/>
            <a:ext cx="48726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Chi square test, 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Wilcox Test, 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Fisher exact Test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467543" y="1196752"/>
            <a:ext cx="682468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push factors</a:t>
            </a:r>
          </a:p>
          <a:p>
            <a:pPr>
              <a:spcAft>
                <a:spcPts val="1200"/>
              </a:spcAft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Poor career opportunities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Romania and lack of transparency and fairness of promotion.</a:t>
            </a:r>
          </a:p>
          <a:p>
            <a:pPr>
              <a:spcAft>
                <a:spcPts val="1200"/>
              </a:spcAft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Lack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of opportunity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 choose a specialty.</a:t>
            </a:r>
          </a:p>
          <a:p>
            <a:pPr>
              <a:spcAft>
                <a:spcPts val="1200"/>
              </a:spcAft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High corruption in all areas of the healthcare system in Romania.</a:t>
            </a:r>
          </a:p>
          <a:p>
            <a:pPr>
              <a:spcAft>
                <a:spcPts val="1200"/>
              </a:spcAft>
            </a:pP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There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is the son of a chief physician and he gets the job, although I am better qualified, and then I am waiting five years and there is another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relative who is outflanking me”.</a:t>
            </a:r>
          </a:p>
        </p:txBody>
      </p:sp>
      <p:sp>
        <p:nvSpPr>
          <p:cNvPr id="3" name="Rechteck 2"/>
          <p:cNvSpPr/>
          <p:nvPr/>
        </p:nvSpPr>
        <p:spPr>
          <a:xfrm>
            <a:off x="176147" y="340053"/>
            <a:ext cx="76955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8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Reasons for moving/ migrating to Germany</a:t>
            </a:r>
          </a:p>
        </p:txBody>
      </p:sp>
    </p:spTree>
    <p:extLst>
      <p:ext uri="{BB962C8B-B14F-4D97-AF65-F5344CB8AC3E}">
        <p14:creationId xmlns:p14="http://schemas.microsoft.com/office/powerpoint/2010/main" val="1839338896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1388</Words>
  <Application>Microsoft Office PowerPoint</Application>
  <PresentationFormat>Bildschirmpräsentation (4:3)</PresentationFormat>
  <Paragraphs>260</Paragraphs>
  <Slides>20</Slides>
  <Notes>20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8" baseType="lpstr">
      <vt:lpstr>Arial</vt:lpstr>
      <vt:lpstr>Calibri</vt:lpstr>
      <vt:lpstr>Nunito</vt:lpstr>
      <vt:lpstr>Tahoma</vt:lpstr>
      <vt:lpstr>Times New Roman</vt:lpstr>
      <vt:lpstr>Trebuchet MS</vt:lpstr>
      <vt:lpstr>Wingdings 3</vt:lpstr>
      <vt:lpstr>Facette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zes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Ellen Kuhlmann</dc:creator>
  <cp:lastModifiedBy>Ellen Kuhlmann</cp:lastModifiedBy>
  <cp:revision>966</cp:revision>
  <cp:lastPrinted>2022-05-06T09:21:17Z</cp:lastPrinted>
  <dcterms:created xsi:type="dcterms:W3CDTF">2002-04-18T07:33:29Z</dcterms:created>
  <dcterms:modified xsi:type="dcterms:W3CDTF">2023-03-09T08:40:25Z</dcterms:modified>
</cp:coreProperties>
</file>