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68" r:id="rId3"/>
    <p:sldId id="266" r:id="rId4"/>
    <p:sldId id="269" r:id="rId5"/>
    <p:sldId id="277" r:id="rId6"/>
    <p:sldId id="271" r:id="rId7"/>
    <p:sldId id="275" r:id="rId8"/>
    <p:sldId id="276" r:id="rId9"/>
    <p:sldId id="273" r:id="rId10"/>
    <p:sldId id="261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664" autoAdjust="0"/>
  </p:normalViewPr>
  <p:slideViewPr>
    <p:cSldViewPr snapToGrid="0" snapToObjects="1">
      <p:cViewPr varScale="1">
        <p:scale>
          <a:sx n="58" d="100"/>
          <a:sy n="58" d="100"/>
        </p:scale>
        <p:origin x="4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48DF8-547A-4095-A160-02BB2E6EC135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F86B0-8B5F-4E8C-B68D-0C371CBC4F4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0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F86B0-8B5F-4E8C-B68D-0C371CBC4F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6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F86B0-8B5F-4E8C-B68D-0C371CBC4F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7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A72A-D689-764E-8FDD-D27D290D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664" y="4094922"/>
            <a:ext cx="9796670" cy="1510748"/>
          </a:xfrm>
        </p:spPr>
        <p:txBody>
          <a:bodyPr anchor="ctr">
            <a:normAutofit/>
          </a:bodyPr>
          <a:lstStyle>
            <a:lvl1pPr algn="ctr">
              <a:defRPr sz="4800" b="0" i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CD575-81FF-E748-AF37-EE2047F9D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5692"/>
            <a:ext cx="9144000" cy="603183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50B37-ED72-D645-BE6C-BBBE7F5C2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7365" y="6148202"/>
            <a:ext cx="1784348" cy="54666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A9E631F-65D3-144E-9B32-B4D87B472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6498" y="619125"/>
            <a:ext cx="7979003" cy="25679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E32FA9-C729-E94F-92D5-FB25111698FA}"/>
              </a:ext>
            </a:extLst>
          </p:cNvPr>
          <p:cNvCxnSpPr>
            <a:cxnSpLocks/>
          </p:cNvCxnSpPr>
          <p:nvPr userDrawn="1"/>
        </p:nvCxnSpPr>
        <p:spPr>
          <a:xfrm>
            <a:off x="2206487" y="3916018"/>
            <a:ext cx="78916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09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rds Spli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11696B-52F2-D243-B8AF-8DAD1C632C6A}"/>
              </a:ext>
            </a:extLst>
          </p:cNvPr>
          <p:cNvSpPr/>
          <p:nvPr userDrawn="1"/>
        </p:nvSpPr>
        <p:spPr>
          <a:xfrm>
            <a:off x="0" y="1262271"/>
            <a:ext cx="4058478" cy="5595729"/>
          </a:xfrm>
          <a:prstGeom prst="rect">
            <a:avLst/>
          </a:prstGeom>
          <a:solidFill>
            <a:srgbClr val="115B8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8953D138-98C0-CC4B-9A43-C6F45A96BC63}"/>
              </a:ext>
            </a:extLst>
          </p:cNvPr>
          <p:cNvSpPr/>
          <p:nvPr userDrawn="1"/>
        </p:nvSpPr>
        <p:spPr>
          <a:xfrm>
            <a:off x="2" y="-9939"/>
            <a:ext cx="9104242" cy="1272210"/>
          </a:xfrm>
          <a:custGeom>
            <a:avLst/>
            <a:gdLst>
              <a:gd name="connsiteX0" fmla="*/ 0 w 12192000"/>
              <a:gd name="connsiteY0" fmla="*/ 0 h 1262271"/>
              <a:gd name="connsiteX1" fmla="*/ 11560865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62183 w 12192000"/>
              <a:gd name="connsiteY2" fmla="*/ 1247362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9939 h 1272210"/>
              <a:gd name="connsiteX1" fmla="*/ 10985200 w 12192000"/>
              <a:gd name="connsiteY1" fmla="*/ 0 h 1272210"/>
              <a:gd name="connsiteX2" fmla="*/ 12162183 w 12192000"/>
              <a:gd name="connsiteY2" fmla="*/ 1257301 h 1272210"/>
              <a:gd name="connsiteX3" fmla="*/ 12192000 w 12192000"/>
              <a:gd name="connsiteY3" fmla="*/ 1272210 h 1272210"/>
              <a:gd name="connsiteX4" fmla="*/ 0 w 12192000"/>
              <a:gd name="connsiteY4" fmla="*/ 1272210 h 1272210"/>
              <a:gd name="connsiteX5" fmla="*/ 0 w 12192000"/>
              <a:gd name="connsiteY5" fmla="*/ 9939 h 1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272210">
                <a:moveTo>
                  <a:pt x="0" y="9939"/>
                </a:moveTo>
                <a:lnTo>
                  <a:pt x="10985200" y="0"/>
                </a:lnTo>
                <a:lnTo>
                  <a:pt x="12162183" y="1257301"/>
                </a:lnTo>
                <a:lnTo>
                  <a:pt x="12192000" y="1272210"/>
                </a:lnTo>
                <a:lnTo>
                  <a:pt x="0" y="1272210"/>
                </a:lnTo>
                <a:lnTo>
                  <a:pt x="0" y="9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18B21-667A-F84E-AAEE-316AE728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3" y="1"/>
            <a:ext cx="8020878" cy="126227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42CDDA4-5D46-434B-838F-F79C938A9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217" y="154035"/>
            <a:ext cx="2933957" cy="9442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BF90B-4083-8B47-975E-89CDBF459380}"/>
              </a:ext>
            </a:extLst>
          </p:cNvPr>
          <p:cNvSpPr/>
          <p:nvPr userDrawn="1"/>
        </p:nvSpPr>
        <p:spPr>
          <a:xfrm>
            <a:off x="8140148" y="1262271"/>
            <a:ext cx="4058478" cy="5595729"/>
          </a:xfrm>
          <a:prstGeom prst="rect">
            <a:avLst/>
          </a:prstGeom>
          <a:solidFill>
            <a:srgbClr val="115B8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696AE1-2ADA-264D-8636-FFCA7FC10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744" y="1808922"/>
            <a:ext cx="2668656" cy="45024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D7B7443-B782-E640-B590-7C128D8DB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1672" y="1808922"/>
            <a:ext cx="2668656" cy="45024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D29F80-8E30-A24B-A18C-B6DA16222F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40857" y="1808922"/>
            <a:ext cx="2668656" cy="45024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>
              <a:buClr>
                <a:schemeClr val="bg2"/>
              </a:buClr>
              <a:defRPr sz="18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83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41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F5E0D-85E7-7A4A-B2E6-4F9594CE0144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BA72A-D689-764E-8FDD-D27D290D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147" y="3929158"/>
            <a:ext cx="8865703" cy="1202636"/>
          </a:xfrm>
        </p:spPr>
        <p:txBody>
          <a:bodyPr anchor="ctr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CD575-81FF-E748-AF37-EE2047F9D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148" y="5366150"/>
            <a:ext cx="8865704" cy="67807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09F4517-02B9-B840-BE1E-763C540A8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96" y="546763"/>
            <a:ext cx="7579003" cy="2439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18DA9-B35B-FE4B-B35A-2F10AC8D2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7365" y="6148202"/>
            <a:ext cx="1784348" cy="5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F5E0D-85E7-7A4A-B2E6-4F9594CE014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BA72A-D689-764E-8FDD-D27D290D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1075556"/>
            <a:ext cx="5074965" cy="2353444"/>
          </a:xfrm>
        </p:spPr>
        <p:txBody>
          <a:bodyPr anchor="ctr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CD575-81FF-E748-AF37-EE2047F9D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1" y="3989835"/>
            <a:ext cx="5074966" cy="132691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09F4517-02B9-B840-BE1E-763C540A8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35" y="2378523"/>
            <a:ext cx="5068339" cy="1631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18DA9-B35B-FE4B-B35A-2F10AC8D2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7365" y="6148202"/>
            <a:ext cx="1784348" cy="5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1B35E71F-37C2-024D-8317-105673A48DDD}"/>
              </a:ext>
            </a:extLst>
          </p:cNvPr>
          <p:cNvSpPr/>
          <p:nvPr userDrawn="1"/>
        </p:nvSpPr>
        <p:spPr>
          <a:xfrm flipV="1">
            <a:off x="0" y="-2"/>
            <a:ext cx="10066727" cy="6944497"/>
          </a:xfrm>
          <a:custGeom>
            <a:avLst/>
            <a:gdLst>
              <a:gd name="connsiteX0" fmla="*/ 0 w 9613557"/>
              <a:gd name="connsiteY0" fmla="*/ 0 h 6858000"/>
              <a:gd name="connsiteX1" fmla="*/ 8470534 w 9613557"/>
              <a:gd name="connsiteY1" fmla="*/ 0 h 6858000"/>
              <a:gd name="connsiteX2" fmla="*/ 9613557 w 9613557"/>
              <a:gd name="connsiteY2" fmla="*/ 1143023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613557 w 9613557"/>
              <a:gd name="connsiteY2" fmla="*/ 1143023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564130 w 9613557"/>
              <a:gd name="connsiteY2" fmla="*/ 3330169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564130 w 9613557"/>
              <a:gd name="connsiteY2" fmla="*/ 3330169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557" h="6858000">
                <a:moveTo>
                  <a:pt x="0" y="0"/>
                </a:moveTo>
                <a:lnTo>
                  <a:pt x="5529626" y="24714"/>
                </a:lnTo>
                <a:cubicBezTo>
                  <a:pt x="6160900" y="24714"/>
                  <a:pt x="9514703" y="301684"/>
                  <a:pt x="9564130" y="3330169"/>
                </a:cubicBezTo>
                <a:cubicBezTo>
                  <a:pt x="9613557" y="6358654"/>
                  <a:pt x="9597081" y="5682056"/>
                  <a:pt x="961355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09F4517-02B9-B840-BE1E-763C540A8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132" y="1371600"/>
            <a:ext cx="8504145" cy="2736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18DA9-B35B-FE4B-B35A-2F10AC8D2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727" y="5938138"/>
            <a:ext cx="1784348" cy="5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6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F5E0D-85E7-7A4A-B2E6-4F9594CE0144}"/>
              </a:ext>
            </a:extLst>
          </p:cNvPr>
          <p:cNvSpPr/>
          <p:nvPr userDrawn="1"/>
        </p:nvSpPr>
        <p:spPr>
          <a:xfrm>
            <a:off x="3608173" y="0"/>
            <a:ext cx="85838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BA72A-D689-764E-8FDD-D27D290D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291" y="1285621"/>
            <a:ext cx="6366248" cy="4349060"/>
          </a:xfrm>
        </p:spPr>
        <p:txBody>
          <a:bodyPr anchor="ctr">
            <a:normAutofit/>
          </a:bodyPr>
          <a:lstStyle>
            <a:lvl1pPr algn="ctr">
              <a:defRPr sz="66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18DA9-B35B-FE4B-B35A-2F10AC8D2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7365" y="6148202"/>
            <a:ext cx="1784348" cy="5466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7B9A722-B024-AD4E-8124-F5A73A14C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056" r="1"/>
          <a:stretch/>
        </p:blipFill>
        <p:spPr>
          <a:xfrm>
            <a:off x="0" y="406400"/>
            <a:ext cx="3086102" cy="604520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C0E2072D-029C-964A-82A8-B57429B0E7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3136" y="6183616"/>
            <a:ext cx="3454434" cy="4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lternati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F5E0D-85E7-7A4A-B2E6-4F9594CE014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BA72A-D689-764E-8FDD-D27D290D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6155" y="1285621"/>
            <a:ext cx="6366248" cy="4349060"/>
          </a:xfrm>
        </p:spPr>
        <p:txBody>
          <a:bodyPr anchor="ctr">
            <a:normAutofit/>
          </a:bodyPr>
          <a:lstStyle>
            <a:lvl1pPr algn="ctr">
              <a:defRPr sz="66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18DA9-B35B-FE4B-B35A-2F10AC8D2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7365" y="6148202"/>
            <a:ext cx="1784348" cy="5466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7B9A722-B024-AD4E-8124-F5A73A14C8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20000"/>
          </a:blip>
          <a:stretch>
            <a:fillRect/>
          </a:stretch>
        </p:blipFill>
        <p:spPr>
          <a:xfrm>
            <a:off x="-2509966" y="437551"/>
            <a:ext cx="6057900" cy="60452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636C0B4-2A86-DA47-9C86-F75B49BAD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3136" y="6183616"/>
            <a:ext cx="3454434" cy="4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8953D138-98C0-CC4B-9A43-C6F45A96BC63}"/>
              </a:ext>
            </a:extLst>
          </p:cNvPr>
          <p:cNvSpPr/>
          <p:nvPr userDrawn="1"/>
        </p:nvSpPr>
        <p:spPr>
          <a:xfrm>
            <a:off x="2" y="-9939"/>
            <a:ext cx="9104242" cy="1272210"/>
          </a:xfrm>
          <a:custGeom>
            <a:avLst/>
            <a:gdLst>
              <a:gd name="connsiteX0" fmla="*/ 0 w 12192000"/>
              <a:gd name="connsiteY0" fmla="*/ 0 h 1262271"/>
              <a:gd name="connsiteX1" fmla="*/ 11560865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62183 w 12192000"/>
              <a:gd name="connsiteY2" fmla="*/ 1247362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9939 h 1272210"/>
              <a:gd name="connsiteX1" fmla="*/ 10985200 w 12192000"/>
              <a:gd name="connsiteY1" fmla="*/ 0 h 1272210"/>
              <a:gd name="connsiteX2" fmla="*/ 12162183 w 12192000"/>
              <a:gd name="connsiteY2" fmla="*/ 1257301 h 1272210"/>
              <a:gd name="connsiteX3" fmla="*/ 12192000 w 12192000"/>
              <a:gd name="connsiteY3" fmla="*/ 1272210 h 1272210"/>
              <a:gd name="connsiteX4" fmla="*/ 0 w 12192000"/>
              <a:gd name="connsiteY4" fmla="*/ 1272210 h 1272210"/>
              <a:gd name="connsiteX5" fmla="*/ 0 w 12192000"/>
              <a:gd name="connsiteY5" fmla="*/ 9939 h 1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272210">
                <a:moveTo>
                  <a:pt x="0" y="9939"/>
                </a:moveTo>
                <a:lnTo>
                  <a:pt x="10985200" y="0"/>
                </a:lnTo>
                <a:lnTo>
                  <a:pt x="12162183" y="1257301"/>
                </a:lnTo>
                <a:lnTo>
                  <a:pt x="12192000" y="1272210"/>
                </a:lnTo>
                <a:lnTo>
                  <a:pt x="0" y="1272210"/>
                </a:lnTo>
                <a:lnTo>
                  <a:pt x="0" y="9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18B21-667A-F84E-AAEE-316AE728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3" y="1"/>
            <a:ext cx="8020878" cy="126227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42CDDA4-5D46-434B-838F-F79C938A9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217" y="154035"/>
            <a:ext cx="2933957" cy="9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1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8953D138-98C0-CC4B-9A43-C6F45A96BC63}"/>
              </a:ext>
            </a:extLst>
          </p:cNvPr>
          <p:cNvSpPr/>
          <p:nvPr userDrawn="1"/>
        </p:nvSpPr>
        <p:spPr>
          <a:xfrm>
            <a:off x="2" y="-9939"/>
            <a:ext cx="9104242" cy="1272210"/>
          </a:xfrm>
          <a:custGeom>
            <a:avLst/>
            <a:gdLst>
              <a:gd name="connsiteX0" fmla="*/ 0 w 12192000"/>
              <a:gd name="connsiteY0" fmla="*/ 0 h 1262271"/>
              <a:gd name="connsiteX1" fmla="*/ 11560865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62183 w 12192000"/>
              <a:gd name="connsiteY2" fmla="*/ 1247362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9939 h 1272210"/>
              <a:gd name="connsiteX1" fmla="*/ 10985200 w 12192000"/>
              <a:gd name="connsiteY1" fmla="*/ 0 h 1272210"/>
              <a:gd name="connsiteX2" fmla="*/ 12162183 w 12192000"/>
              <a:gd name="connsiteY2" fmla="*/ 1257301 h 1272210"/>
              <a:gd name="connsiteX3" fmla="*/ 12192000 w 12192000"/>
              <a:gd name="connsiteY3" fmla="*/ 1272210 h 1272210"/>
              <a:gd name="connsiteX4" fmla="*/ 0 w 12192000"/>
              <a:gd name="connsiteY4" fmla="*/ 1272210 h 1272210"/>
              <a:gd name="connsiteX5" fmla="*/ 0 w 12192000"/>
              <a:gd name="connsiteY5" fmla="*/ 9939 h 1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272210">
                <a:moveTo>
                  <a:pt x="0" y="9939"/>
                </a:moveTo>
                <a:lnTo>
                  <a:pt x="10985200" y="0"/>
                </a:lnTo>
                <a:lnTo>
                  <a:pt x="12162183" y="1257301"/>
                </a:lnTo>
                <a:lnTo>
                  <a:pt x="12192000" y="1272210"/>
                </a:lnTo>
                <a:lnTo>
                  <a:pt x="0" y="1272210"/>
                </a:lnTo>
                <a:lnTo>
                  <a:pt x="0" y="9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18B21-667A-F84E-AAEE-316AE728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3" y="1"/>
            <a:ext cx="8020878" cy="126227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0A5EE-C38B-9040-872C-F0F83E2E5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3321"/>
            <a:ext cx="10515600" cy="3369366"/>
          </a:xfrm>
        </p:spPr>
        <p:txBody>
          <a:bodyPr/>
          <a:lstStyle>
            <a:lvl1pPr>
              <a:buClr>
                <a:schemeClr val="bg2"/>
              </a:buClr>
              <a:defRPr sz="20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42CDDA4-5D46-434B-838F-F79C938A9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217" y="154035"/>
            <a:ext cx="2933957" cy="94426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36CBC9-6AEE-2648-80EA-F31DE0BC36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17642"/>
            <a:ext cx="10515600" cy="4671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4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pli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8953D138-98C0-CC4B-9A43-C6F45A96BC63}"/>
              </a:ext>
            </a:extLst>
          </p:cNvPr>
          <p:cNvSpPr/>
          <p:nvPr userDrawn="1"/>
        </p:nvSpPr>
        <p:spPr>
          <a:xfrm>
            <a:off x="2" y="-9939"/>
            <a:ext cx="9104242" cy="1272210"/>
          </a:xfrm>
          <a:custGeom>
            <a:avLst/>
            <a:gdLst>
              <a:gd name="connsiteX0" fmla="*/ 0 w 12192000"/>
              <a:gd name="connsiteY0" fmla="*/ 0 h 1262271"/>
              <a:gd name="connsiteX1" fmla="*/ 11560865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92000 w 12192000"/>
              <a:gd name="connsiteY2" fmla="*/ 631136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0 h 1262271"/>
              <a:gd name="connsiteX1" fmla="*/ 10010360 w 12192000"/>
              <a:gd name="connsiteY1" fmla="*/ 0 h 1262271"/>
              <a:gd name="connsiteX2" fmla="*/ 12162183 w 12192000"/>
              <a:gd name="connsiteY2" fmla="*/ 1247362 h 1262271"/>
              <a:gd name="connsiteX3" fmla="*/ 12192000 w 12192000"/>
              <a:gd name="connsiteY3" fmla="*/ 1262271 h 1262271"/>
              <a:gd name="connsiteX4" fmla="*/ 0 w 12192000"/>
              <a:gd name="connsiteY4" fmla="*/ 1262271 h 1262271"/>
              <a:gd name="connsiteX5" fmla="*/ 0 w 12192000"/>
              <a:gd name="connsiteY5" fmla="*/ 0 h 1262271"/>
              <a:gd name="connsiteX0" fmla="*/ 0 w 12192000"/>
              <a:gd name="connsiteY0" fmla="*/ 9939 h 1272210"/>
              <a:gd name="connsiteX1" fmla="*/ 10985200 w 12192000"/>
              <a:gd name="connsiteY1" fmla="*/ 0 h 1272210"/>
              <a:gd name="connsiteX2" fmla="*/ 12162183 w 12192000"/>
              <a:gd name="connsiteY2" fmla="*/ 1257301 h 1272210"/>
              <a:gd name="connsiteX3" fmla="*/ 12192000 w 12192000"/>
              <a:gd name="connsiteY3" fmla="*/ 1272210 h 1272210"/>
              <a:gd name="connsiteX4" fmla="*/ 0 w 12192000"/>
              <a:gd name="connsiteY4" fmla="*/ 1272210 h 1272210"/>
              <a:gd name="connsiteX5" fmla="*/ 0 w 12192000"/>
              <a:gd name="connsiteY5" fmla="*/ 9939 h 1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272210">
                <a:moveTo>
                  <a:pt x="0" y="9939"/>
                </a:moveTo>
                <a:lnTo>
                  <a:pt x="10985200" y="0"/>
                </a:lnTo>
                <a:lnTo>
                  <a:pt x="12162183" y="1257301"/>
                </a:lnTo>
                <a:lnTo>
                  <a:pt x="12192000" y="1272210"/>
                </a:lnTo>
                <a:lnTo>
                  <a:pt x="0" y="1272210"/>
                </a:lnTo>
                <a:lnTo>
                  <a:pt x="0" y="9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18B21-667A-F84E-AAEE-316AE728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3" y="1"/>
            <a:ext cx="8020878" cy="126227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42CDDA4-5D46-434B-838F-F79C938A9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217" y="154035"/>
            <a:ext cx="2933957" cy="9442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BF90B-4083-8B47-975E-89CDBF459380}"/>
              </a:ext>
            </a:extLst>
          </p:cNvPr>
          <p:cNvSpPr/>
          <p:nvPr userDrawn="1"/>
        </p:nvSpPr>
        <p:spPr>
          <a:xfrm>
            <a:off x="6102626" y="1262270"/>
            <a:ext cx="6096000" cy="5598000"/>
          </a:xfrm>
          <a:prstGeom prst="rect">
            <a:avLst/>
          </a:prstGeom>
          <a:solidFill>
            <a:srgbClr val="115B8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696AE1-2ADA-264D-8636-FFCA7FC10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744" y="1808922"/>
            <a:ext cx="5039140" cy="45024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0B482A9-F053-1F41-B868-05977A303E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4492" y="1808922"/>
            <a:ext cx="5039140" cy="45024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45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E5FE0-300E-0D47-8D0D-DB910124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0CE8-F3A4-C54C-8562-D0518CB1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6009-FDF7-0C48-A110-C271D9F29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EF3B-9530-4C45-A294-FA7F1C91396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FC1E-51AD-5D4F-8F07-E39FEEB4C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2471E-4381-4242-A5F8-7E45E93B3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29A3-EBBD-F14D-80A5-4B2E7366AD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7" r:id="rId4"/>
    <p:sldLayoutId id="2147483665" r:id="rId5"/>
    <p:sldLayoutId id="2147483666" r:id="rId6"/>
    <p:sldLayoutId id="2147483662" r:id="rId7"/>
    <p:sldLayoutId id="2147483650" r:id="rId8"/>
    <p:sldLayoutId id="2147483663" r:id="rId9"/>
    <p:sldLayoutId id="2147483664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health.de/funded-projects.html" TargetMode="External"/><Relationship Id="rId2" Type="http://schemas.openxmlformats.org/officeDocument/2006/relationships/hyperlink" Target="https://medrxiv.org/cgi/content/short/2023.01.28.23285135v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7300A-FCF0-B247-AF5A-78A861A1DB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4">
            <a:extLst>
              <a:ext uri="{FF2B5EF4-FFF2-40B4-BE49-F238E27FC236}">
                <a16:creationId xmlns:a16="http://schemas.microsoft.com/office/drawing/2014/main" id="{6C16B191-EAE2-A742-9819-1E523DADA9D5}"/>
              </a:ext>
            </a:extLst>
          </p:cNvPr>
          <p:cNvSpPr/>
          <p:nvPr/>
        </p:nvSpPr>
        <p:spPr>
          <a:xfrm flipV="1">
            <a:off x="0" y="0"/>
            <a:ext cx="10066727" cy="6944497"/>
          </a:xfrm>
          <a:custGeom>
            <a:avLst/>
            <a:gdLst>
              <a:gd name="connsiteX0" fmla="*/ 0 w 9613557"/>
              <a:gd name="connsiteY0" fmla="*/ 0 h 6858000"/>
              <a:gd name="connsiteX1" fmla="*/ 8470534 w 9613557"/>
              <a:gd name="connsiteY1" fmla="*/ 0 h 6858000"/>
              <a:gd name="connsiteX2" fmla="*/ 9613557 w 9613557"/>
              <a:gd name="connsiteY2" fmla="*/ 1143023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613557 w 9613557"/>
              <a:gd name="connsiteY2" fmla="*/ 1143023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564130 w 9613557"/>
              <a:gd name="connsiteY2" fmla="*/ 3330169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564130 w 9613557"/>
              <a:gd name="connsiteY2" fmla="*/ 3330169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557" h="6858000">
                <a:moveTo>
                  <a:pt x="0" y="0"/>
                </a:moveTo>
                <a:lnTo>
                  <a:pt x="5529626" y="24714"/>
                </a:lnTo>
                <a:cubicBezTo>
                  <a:pt x="6160900" y="24714"/>
                  <a:pt x="9514703" y="301684"/>
                  <a:pt x="9564130" y="3330169"/>
                </a:cubicBezTo>
                <a:cubicBezTo>
                  <a:pt x="9613557" y="6358654"/>
                  <a:pt x="9597081" y="5682056"/>
                  <a:pt x="961355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089C0-6F9B-F947-B6F0-BB638F122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27" y="5938138"/>
            <a:ext cx="1784348" cy="546668"/>
          </a:xfrm>
          <a:prstGeom prst="rect">
            <a:avLst/>
          </a:prstGeom>
        </p:spPr>
      </p:pic>
      <p:pic>
        <p:nvPicPr>
          <p:cNvPr id="7" name="Picture 4" descr="Text&#10;&#10;Description automatically generated">
            <a:extLst>
              <a:ext uri="{FF2B5EF4-FFF2-40B4-BE49-F238E27FC236}">
                <a16:creationId xmlns:a16="http://schemas.microsoft.com/office/drawing/2014/main" id="{A0D43627-C25F-0343-BAD7-C0059622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67" y="653574"/>
            <a:ext cx="5524500" cy="177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DD78FE-1D77-AF46-AB19-325A53CA24C5}"/>
              </a:ext>
            </a:extLst>
          </p:cNvPr>
          <p:cNvSpPr txBox="1">
            <a:spLocks/>
          </p:cNvSpPr>
          <p:nvPr/>
        </p:nvSpPr>
        <p:spPr>
          <a:xfrm>
            <a:off x="1084673" y="3085148"/>
            <a:ext cx="8641129" cy="3271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US" sz="2400" b="1" dirty="0" smtClean="0">
                <a:latin typeface="+mn-lt"/>
              </a:rPr>
              <a:t>Parallel Session. Advancing </a:t>
            </a:r>
            <a:r>
              <a:rPr lang="en-US" sz="2400" b="1" dirty="0">
                <a:latin typeface="+mn-lt"/>
              </a:rPr>
              <a:t>the understanding of circular migration as an effective and equitable mechanism for health workforce retention and motivation</a:t>
            </a:r>
            <a:r>
              <a:rPr lang="en-US" sz="2400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endParaRPr lang="en-US" sz="2600" dirty="0">
              <a:latin typeface="+mn-lt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2000" b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Organiser</a:t>
            </a:r>
            <a:r>
              <a:rPr lang="en-US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: Marius </a:t>
            </a:r>
            <a:r>
              <a:rPr lang="en-US" sz="2000" b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Ungureanu</a:t>
            </a:r>
            <a:r>
              <a:rPr lang="en-US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, Babes </a:t>
            </a:r>
            <a:r>
              <a:rPr lang="en-US" sz="2000" b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Bolyai</a:t>
            </a:r>
            <a:r>
              <a:rPr lang="en-US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 University, Romania &amp; EUPHA section Health Workforce Research (EUPHA-HWR)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2" y="5500556"/>
            <a:ext cx="285750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6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78FE-1D77-AF46-AB19-325A53CA2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9060" y="1656949"/>
            <a:ext cx="8242939" cy="4318004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  <a:buClr>
                <a:schemeClr val="tx2"/>
              </a:buClr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Mobility patterns 1&amp;2 may support circular migration. Participants are ready to explore flexible HCWF models: ‘give back to their home country’ and also advance their medical/ academic careers in Germany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make circular migration happen, action has to be taken on all levels: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health systems/ novel HCWF governance,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professional associations, law, education systems,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healthcare management,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bottom-up individual action.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9BE1B-02E5-7848-B107-D7BC1968DD8F}"/>
              </a:ext>
            </a:extLst>
          </p:cNvPr>
          <p:cNvSpPr txBox="1"/>
          <p:nvPr/>
        </p:nvSpPr>
        <p:spPr>
          <a:xfrm>
            <a:off x="3949060" y="456856"/>
            <a:ext cx="685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Capacity for circular migration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0F2A97-3D4D-0741-9ED2-054B3813A6F5}"/>
              </a:ext>
            </a:extLst>
          </p:cNvPr>
          <p:cNvCxnSpPr/>
          <p:nvPr/>
        </p:nvCxnSpPr>
        <p:spPr>
          <a:xfrm>
            <a:off x="4065224" y="1195754"/>
            <a:ext cx="689655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094573-560E-C643-965C-AF7F469A09BB}"/>
              </a:ext>
            </a:extLst>
          </p:cNvPr>
          <p:cNvSpPr txBox="1">
            <a:spLocks/>
          </p:cNvSpPr>
          <p:nvPr/>
        </p:nvSpPr>
        <p:spPr>
          <a:xfrm>
            <a:off x="208723" y="440473"/>
            <a:ext cx="8020878" cy="550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8723" y="1915345"/>
            <a:ext cx="8020878" cy="3046490"/>
          </a:xfrm>
        </p:spPr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0"/>
          </p:nvPr>
        </p:nvSpPr>
        <p:spPr>
          <a:xfrm>
            <a:off x="329908" y="1499597"/>
            <a:ext cx="10515600" cy="12753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/>
              <a:t>Kuhlmann</a:t>
            </a:r>
            <a:r>
              <a:rPr lang="en-GB" sz="2000" dirty="0"/>
              <a:t> E, </a:t>
            </a:r>
            <a:r>
              <a:rPr lang="en-GB" sz="2000" dirty="0" err="1"/>
              <a:t>Ungureanu</a:t>
            </a:r>
            <a:r>
              <a:rPr lang="en-GB" sz="2000" dirty="0"/>
              <a:t> </a:t>
            </a:r>
            <a:r>
              <a:rPr lang="en-GB" sz="2000" dirty="0" smtClean="0"/>
              <a:t>M-I,</a:t>
            </a:r>
            <a:r>
              <a:rPr lang="de-DE" sz="2000" smtClean="0"/>
              <a:t> et al</a:t>
            </a:r>
            <a:r>
              <a:rPr lang="en-GB" sz="2000" smtClean="0"/>
              <a:t>. </a:t>
            </a:r>
            <a:r>
              <a:rPr lang="en-GB" sz="2000" dirty="0"/>
              <a:t>Migrant healthcare workers during COVID-19: bringing an intersectional health system-related approach into pandemic protection. A German case study, </a:t>
            </a:r>
            <a:r>
              <a:rPr lang="en-GB" sz="2000" b="1" dirty="0" err="1"/>
              <a:t>medRxiv</a:t>
            </a:r>
            <a:r>
              <a:rPr lang="en-GB" sz="2000" b="1" dirty="0"/>
              <a:t> </a:t>
            </a:r>
            <a:r>
              <a:rPr lang="en-GB" sz="2000" b="1" dirty="0" smtClean="0"/>
              <a:t>preprint</a:t>
            </a:r>
            <a:r>
              <a:rPr lang="en-GB" sz="2000" dirty="0" smtClean="0"/>
              <a:t>; </a:t>
            </a:r>
            <a:r>
              <a:rPr lang="en-GB" sz="2000" b="1" u="sng" dirty="0" smtClean="0">
                <a:hlinkClick r:id="rId2"/>
              </a:rPr>
              <a:t>https</a:t>
            </a:r>
            <a:r>
              <a:rPr lang="en-GB" sz="2000" b="1" u="sng" dirty="0">
                <a:hlinkClick r:id="rId2"/>
              </a:rPr>
              <a:t>://medrxiv.org/cgi/content/short/2023.01.28.23285135v1</a:t>
            </a:r>
            <a:r>
              <a:rPr lang="en-GB" sz="20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Acknowledgements. We thanks the participants in the study for sharing their time and the PROTECT team for their support.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supported by the German Alliance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Global Health Research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GLOHRA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https://globalhealth.de/funded-projects.html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funds from the German Federal Ministry for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Education and Research – BMBF</a:t>
            </a:r>
          </a:p>
        </p:txBody>
      </p:sp>
      <p:pic>
        <p:nvPicPr>
          <p:cNvPr id="15" name="Grafi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24" y="4494002"/>
            <a:ext cx="1799590" cy="165544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11" y="4474459"/>
            <a:ext cx="223224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7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7300A-FCF0-B247-AF5A-78A861A1DB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4">
            <a:extLst>
              <a:ext uri="{FF2B5EF4-FFF2-40B4-BE49-F238E27FC236}">
                <a16:creationId xmlns:a16="http://schemas.microsoft.com/office/drawing/2014/main" id="{6C16B191-EAE2-A742-9819-1E523DADA9D5}"/>
              </a:ext>
            </a:extLst>
          </p:cNvPr>
          <p:cNvSpPr/>
          <p:nvPr/>
        </p:nvSpPr>
        <p:spPr>
          <a:xfrm flipV="1">
            <a:off x="0" y="55085"/>
            <a:ext cx="10066727" cy="6944497"/>
          </a:xfrm>
          <a:custGeom>
            <a:avLst/>
            <a:gdLst>
              <a:gd name="connsiteX0" fmla="*/ 0 w 9613557"/>
              <a:gd name="connsiteY0" fmla="*/ 0 h 6858000"/>
              <a:gd name="connsiteX1" fmla="*/ 8470534 w 9613557"/>
              <a:gd name="connsiteY1" fmla="*/ 0 h 6858000"/>
              <a:gd name="connsiteX2" fmla="*/ 9613557 w 9613557"/>
              <a:gd name="connsiteY2" fmla="*/ 1143023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613557 w 9613557"/>
              <a:gd name="connsiteY2" fmla="*/ 1143023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564130 w 9613557"/>
              <a:gd name="connsiteY2" fmla="*/ 3330169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  <a:gd name="connsiteX0" fmla="*/ 0 w 9613557"/>
              <a:gd name="connsiteY0" fmla="*/ 0 h 6858000"/>
              <a:gd name="connsiteX1" fmla="*/ 5529626 w 9613557"/>
              <a:gd name="connsiteY1" fmla="*/ 24714 h 6858000"/>
              <a:gd name="connsiteX2" fmla="*/ 9564130 w 9613557"/>
              <a:gd name="connsiteY2" fmla="*/ 3330169 h 6858000"/>
              <a:gd name="connsiteX3" fmla="*/ 9613557 w 9613557"/>
              <a:gd name="connsiteY3" fmla="*/ 6858000 h 6858000"/>
              <a:gd name="connsiteX4" fmla="*/ 0 w 9613557"/>
              <a:gd name="connsiteY4" fmla="*/ 6858000 h 6858000"/>
              <a:gd name="connsiteX5" fmla="*/ 0 w 96135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557" h="6858000">
                <a:moveTo>
                  <a:pt x="0" y="0"/>
                </a:moveTo>
                <a:lnTo>
                  <a:pt x="5529626" y="24714"/>
                </a:lnTo>
                <a:cubicBezTo>
                  <a:pt x="6160900" y="24714"/>
                  <a:pt x="9514703" y="301684"/>
                  <a:pt x="9564130" y="3330169"/>
                </a:cubicBezTo>
                <a:cubicBezTo>
                  <a:pt x="9613557" y="6358654"/>
                  <a:pt x="9597081" y="5682056"/>
                  <a:pt x="961355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4" descr="Text&#10;&#10;Description automatically generated">
            <a:extLst>
              <a:ext uri="{FF2B5EF4-FFF2-40B4-BE49-F238E27FC236}">
                <a16:creationId xmlns:a16="http://schemas.microsoft.com/office/drawing/2014/main" id="{A0D43627-C25F-0343-BAD7-C0059622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67" y="653574"/>
            <a:ext cx="5524500" cy="177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DD78FE-1D77-AF46-AB19-325A53CA24C5}"/>
              </a:ext>
            </a:extLst>
          </p:cNvPr>
          <p:cNvSpPr txBox="1">
            <a:spLocks/>
          </p:cNvSpPr>
          <p:nvPr/>
        </p:nvSpPr>
        <p:spPr>
          <a:xfrm>
            <a:off x="485907" y="3344350"/>
            <a:ext cx="9094911" cy="270790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buClr>
                <a:schemeClr val="tx2"/>
              </a:buClr>
            </a:pPr>
            <a:r>
              <a:rPr lang="en-GB" sz="3300" b="1" dirty="0">
                <a:latin typeface="+mn-lt"/>
              </a:rPr>
              <a:t>Migrant healthcare workers’ experiences and </a:t>
            </a:r>
            <a:endParaRPr lang="en-GB" sz="3300" b="1" dirty="0" smtClean="0">
              <a:latin typeface="+mn-lt"/>
            </a:endParaRPr>
          </a:p>
          <a:p>
            <a:pPr algn="ctr">
              <a:lnSpc>
                <a:spcPct val="120000"/>
              </a:lnSpc>
              <a:buClr>
                <a:schemeClr val="tx2"/>
              </a:buClr>
            </a:pPr>
            <a:r>
              <a:rPr lang="en-GB" sz="3300" b="1" dirty="0" smtClean="0">
                <a:latin typeface="+mn-lt"/>
              </a:rPr>
              <a:t>mobility </a:t>
            </a:r>
            <a:r>
              <a:rPr lang="en-GB" sz="3300" b="1" dirty="0">
                <a:latin typeface="+mn-lt"/>
              </a:rPr>
              <a:t>patterns in a global health crisis: </a:t>
            </a:r>
            <a:endParaRPr lang="en-GB" sz="3300" b="1" dirty="0" smtClean="0">
              <a:latin typeface="+mn-lt"/>
            </a:endParaRPr>
          </a:p>
          <a:p>
            <a:pPr algn="ctr">
              <a:lnSpc>
                <a:spcPct val="120000"/>
              </a:lnSpc>
              <a:buClr>
                <a:schemeClr val="tx2"/>
              </a:buClr>
            </a:pPr>
            <a:r>
              <a:rPr lang="en-GB" sz="2800" b="1" dirty="0" smtClean="0">
                <a:latin typeface="+mn-lt"/>
              </a:rPr>
              <a:t>a </a:t>
            </a:r>
            <a:r>
              <a:rPr lang="en-GB" sz="2800" b="1" dirty="0">
                <a:latin typeface="+mn-lt"/>
              </a:rPr>
              <a:t>qualitative study </a:t>
            </a:r>
            <a:r>
              <a:rPr lang="en-GB" sz="2800" b="1" dirty="0" smtClean="0">
                <a:latin typeface="+mn-lt"/>
              </a:rPr>
              <a:t>with </a:t>
            </a:r>
            <a:r>
              <a:rPr lang="en-GB" sz="2800" b="1" dirty="0">
                <a:latin typeface="+mn-lt"/>
              </a:rPr>
              <a:t>Romania physicians in Germany </a:t>
            </a:r>
            <a:endParaRPr lang="en-GB" sz="2800" b="1" dirty="0" smtClean="0">
              <a:latin typeface="+mn-lt"/>
            </a:endParaRPr>
          </a:p>
          <a:p>
            <a:pPr>
              <a:lnSpc>
                <a:spcPct val="110000"/>
              </a:lnSpc>
              <a:buClr>
                <a:schemeClr val="tx2"/>
              </a:buClr>
            </a:pPr>
            <a:endParaRPr lang="en-US" sz="2800" dirty="0">
              <a:latin typeface="+mn-lt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r>
              <a:rPr lang="en-US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Ellen Kuhlmann, Marius </a:t>
            </a:r>
            <a:r>
              <a:rPr lang="en-US" sz="2000" b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Ungureanu</a:t>
            </a:r>
            <a:r>
              <a:rPr lang="en-US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, Alexandra </a:t>
            </a:r>
            <a:r>
              <a:rPr lang="en-US" sz="2000" b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Dopfer-Jablonka</a:t>
            </a:r>
            <a:r>
              <a:rPr lang="en-US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, et al. </a:t>
            </a: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r>
              <a:rPr lang="en-US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Project PROTECT, German Global Health Research Alliance–GLOHRA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50" y="5827141"/>
            <a:ext cx="2857500" cy="98425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7" y="3939688"/>
            <a:ext cx="1694442" cy="15172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727" y="218227"/>
            <a:ext cx="2125274" cy="85575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727" y="1242845"/>
            <a:ext cx="2125274" cy="7952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7617" y="2264619"/>
            <a:ext cx="1694442" cy="13877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39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31743" y="1808922"/>
            <a:ext cx="5274145" cy="5049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1" dirty="0" smtClean="0"/>
              <a:t>Aims and objectives</a:t>
            </a:r>
            <a:r>
              <a:rPr lang="en-GB" sz="2400" dirty="0" smtClean="0"/>
              <a:t>.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bring </a:t>
            </a:r>
            <a:r>
              <a:rPr lang="en-GB" sz="2400" dirty="0"/>
              <a:t>migrant </a:t>
            </a:r>
            <a:r>
              <a:rPr lang="en-GB" sz="2400" dirty="0" smtClean="0"/>
              <a:t>healthcare workers (HCWs) </a:t>
            </a:r>
            <a:r>
              <a:rPr lang="en-GB" sz="2400" dirty="0"/>
              <a:t>into the debate of future HCWF policy and </a:t>
            </a:r>
            <a:r>
              <a:rPr lang="en-GB" sz="2400" dirty="0" smtClean="0"/>
              <a:t>priorities,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take an actor-centred approach and contribute </a:t>
            </a:r>
            <a:r>
              <a:rPr lang="en-GB" sz="2400" dirty="0"/>
              <a:t>new knowledge of </a:t>
            </a:r>
            <a:r>
              <a:rPr lang="en-GB" sz="2400" dirty="0" smtClean="0"/>
              <a:t>HCWs perceptions </a:t>
            </a:r>
            <a:r>
              <a:rPr lang="en-GB" sz="2400" dirty="0"/>
              <a:t>and emergent mobility patterns in the middle of a global health </a:t>
            </a:r>
            <a:r>
              <a:rPr lang="en-GB" sz="2400" dirty="0" smtClean="0"/>
              <a:t>crisis,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identify capacity for ‘circular migration’ and equitable </a:t>
            </a:r>
            <a:r>
              <a:rPr lang="en-GB" sz="2400" dirty="0"/>
              <a:t>and effective solutions of HCWF </a:t>
            </a:r>
            <a:r>
              <a:rPr lang="en-GB" sz="2400" dirty="0" smtClean="0"/>
              <a:t>policy.</a:t>
            </a:r>
            <a:endParaRPr lang="en-GB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614492" y="1808922"/>
            <a:ext cx="5577508" cy="45024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b="1" dirty="0" smtClean="0"/>
              <a:t>Methods</a:t>
            </a:r>
            <a:r>
              <a:rPr lang="en-GB" sz="9600" dirty="0" smtClean="0"/>
              <a:t>. </a:t>
            </a:r>
            <a:r>
              <a:rPr lang="en-GB" sz="9600" dirty="0"/>
              <a:t>Romanian physicians in Germany </a:t>
            </a:r>
            <a:r>
              <a:rPr lang="en-GB" sz="9600" dirty="0" smtClean="0"/>
              <a:t>as </a:t>
            </a:r>
            <a:r>
              <a:rPr lang="en-GB" sz="9600" dirty="0"/>
              <a:t>an empirical case study. </a:t>
            </a:r>
            <a:endParaRPr lang="en-GB" sz="9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800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7200" b="1" i="1" dirty="0" smtClean="0"/>
              <a:t>Germany</a:t>
            </a:r>
            <a:r>
              <a:rPr lang="en-GB" sz="7200" dirty="0" smtClean="0"/>
              <a:t>: high-resourced healthcare system; 4.53 physicians:1.000 population; 12% migrant HCWs; Romanian physicians are the largest group of foreign physicians.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7200" b="1" i="1" dirty="0" smtClean="0"/>
              <a:t>Romania</a:t>
            </a:r>
            <a:r>
              <a:rPr lang="en-GB" sz="7200" dirty="0" smtClean="0"/>
              <a:t>: poor-resourced health system typical of CEE countries; HCWF density below EU average; 3.04 physicians:1.000 population; high outflows since years, but the number of annual medical graduates is above EU average.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dirty="0" smtClean="0"/>
              <a:t>Qualitative </a:t>
            </a:r>
            <a:r>
              <a:rPr lang="en-GB" sz="9600" dirty="0"/>
              <a:t>explorative approach; interviews (n=21) </a:t>
            </a:r>
            <a:r>
              <a:rPr lang="en-GB" sz="9600" dirty="0" smtClean="0"/>
              <a:t>collected </a:t>
            </a:r>
            <a:r>
              <a:rPr lang="en-GB" sz="9600" dirty="0"/>
              <a:t>from mid of September to early November 2022 and content analysis was </a:t>
            </a:r>
            <a:r>
              <a:rPr lang="en-GB" sz="9600" dirty="0" smtClean="0"/>
              <a:t>performed.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8456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Results. Push and pull factors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08723" y="1808922"/>
            <a:ext cx="5362161" cy="4768148"/>
          </a:xfrm>
        </p:spPr>
        <p:txBody>
          <a:bodyPr>
            <a:normAutofit fontScale="92500"/>
          </a:bodyPr>
          <a:lstStyle/>
          <a:p>
            <a:r>
              <a:rPr lang="en-GB" sz="2600" b="1" dirty="0" smtClean="0"/>
              <a:t>Major push factors, Romania </a:t>
            </a:r>
          </a:p>
          <a:p>
            <a:endParaRPr lang="en-GB" sz="2400" dirty="0"/>
          </a:p>
          <a:p>
            <a:pPr marL="457200" lvl="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600" dirty="0" smtClean="0"/>
              <a:t>Poorly </a:t>
            </a:r>
            <a:r>
              <a:rPr lang="en-GB" sz="2600" dirty="0"/>
              <a:t>resourced </a:t>
            </a:r>
            <a:r>
              <a:rPr lang="en-GB" sz="2600" dirty="0" smtClean="0"/>
              <a:t>health system.</a:t>
            </a:r>
            <a:endParaRPr lang="en-GB" sz="2600" dirty="0"/>
          </a:p>
          <a:p>
            <a:pPr marL="457200" lvl="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Poor career opportunities and lack of choice.</a:t>
            </a:r>
          </a:p>
          <a:p>
            <a:pPr marL="457200" lvl="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Nepotisms and lack of transparency and fairness in the promotion process. </a:t>
            </a:r>
          </a:p>
          <a:p>
            <a:pPr marL="457200" lvl="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Widespread corruption in all areas of </a:t>
            </a:r>
            <a:r>
              <a:rPr lang="en-GB" sz="2600" dirty="0" smtClean="0"/>
              <a:t>healthcare </a:t>
            </a:r>
            <a:r>
              <a:rPr lang="en-GB" sz="2600" dirty="0"/>
              <a:t>system and society.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213513" y="1808922"/>
            <a:ext cx="5440119" cy="4944418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 smtClean="0"/>
              <a:t>Major pull factors, </a:t>
            </a:r>
            <a:r>
              <a:rPr lang="en-GB" sz="3100" b="1" dirty="0"/>
              <a:t>Germany</a:t>
            </a:r>
          </a:p>
          <a:p>
            <a:endParaRPr lang="en-GB" sz="2400" b="1" dirty="0"/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100" dirty="0"/>
              <a:t>High-tech medicine and high medical standards provide better opportunities for improving medical knowledge and technical skills.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100" dirty="0"/>
              <a:t>Opportunities for professional and </a:t>
            </a:r>
            <a:r>
              <a:rPr lang="en-GB" sz="3100" dirty="0" smtClean="0"/>
              <a:t>academic career </a:t>
            </a:r>
            <a:r>
              <a:rPr lang="en-GB" sz="3100" dirty="0"/>
              <a:t>development, especially for young physicians.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100" dirty="0"/>
              <a:t>Residency training </a:t>
            </a:r>
            <a:r>
              <a:rPr lang="en-GB" sz="3100" dirty="0" smtClean="0"/>
              <a:t>provide freedom </a:t>
            </a:r>
            <a:r>
              <a:rPr lang="en-GB" sz="3100" dirty="0"/>
              <a:t>of choice of </a:t>
            </a:r>
            <a:r>
              <a:rPr lang="en-GB" sz="3100" dirty="0" smtClean="0"/>
              <a:t>speciality</a:t>
            </a:r>
            <a:r>
              <a:rPr lang="en-GB" sz="3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865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95470" y="1383638"/>
            <a:ext cx="8967729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PUSH: </a:t>
            </a:r>
            <a:r>
              <a:rPr lang="en-GB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We have a lack of everything [in Romania], and then there is the corruption” (#5, M)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95470" y="3626770"/>
            <a:ext cx="9070554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PULL: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then, Germany gave me the alternative, yes: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absolutely want to learn medicine, here you go.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want to work by all means, here you go.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want to earn, you can earn.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want to earn more, then you have to work more, and, um, yes. (#8, F)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2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Results. </a:t>
            </a:r>
            <a:r>
              <a:rPr lang="en-GB" dirty="0"/>
              <a:t>Migration </a:t>
            </a:r>
            <a:r>
              <a:rPr lang="en-GB" dirty="0" smtClean="0"/>
              <a:t>patterns, four types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1186" y="1454228"/>
            <a:ext cx="5849956" cy="526606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400" b="1" dirty="0"/>
              <a:t>T</a:t>
            </a:r>
            <a:r>
              <a:rPr lang="en-GB" sz="4400" b="1" dirty="0"/>
              <a:t>he mobile </a:t>
            </a:r>
            <a:r>
              <a:rPr lang="en-GB" sz="4400" b="1" dirty="0" smtClean="0"/>
              <a:t>EU </a:t>
            </a:r>
            <a:r>
              <a:rPr lang="en-GB" sz="4400" b="1" dirty="0"/>
              <a:t>citizen </a:t>
            </a:r>
            <a:r>
              <a:rPr lang="en-GB" sz="4400" b="1" dirty="0" smtClean="0"/>
              <a:t>type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200" dirty="0" smtClean="0"/>
              <a:t>Highly flexible, aiming for the best work and living conditions: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200" dirty="0" smtClean="0"/>
              <a:t>Feeling ‘as European citizen’ and not limiting career choices to nationality.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200" dirty="0" smtClean="0"/>
              <a:t>Practicing a commuter model to combine advantageous work conditions in Germany with a family life in Romania.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200" dirty="0" smtClean="0"/>
              <a:t>Making mobile choices (non RO citizen): medical education in Romania, residency training in Germany, and then considering to move to Switzerland or back to the EU home country.</a:t>
            </a:r>
            <a:endParaRPr lang="en-GB" sz="4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411817" y="1454228"/>
            <a:ext cx="5519449" cy="52660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 smtClean="0"/>
              <a:t>Integrated with open future type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Preference </a:t>
            </a:r>
            <a:r>
              <a:rPr lang="en-GB" sz="2400" dirty="0"/>
              <a:t>for staying in Germany, but </a:t>
            </a:r>
            <a:r>
              <a:rPr lang="en-GB" sz="2400" dirty="0" smtClean="0"/>
              <a:t>sometimes </a:t>
            </a:r>
            <a:r>
              <a:rPr lang="en-GB" sz="2400" dirty="0"/>
              <a:t>limited to residency training or shaped by the </a:t>
            </a:r>
            <a:r>
              <a:rPr lang="en-GB" sz="2400" dirty="0" smtClean="0"/>
              <a:t>German political climate.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Highly ambiguous </a:t>
            </a:r>
            <a:r>
              <a:rPr lang="en-GB" sz="2400" dirty="0"/>
              <a:t>about their migration </a:t>
            </a:r>
            <a:r>
              <a:rPr lang="en-GB" sz="2400" dirty="0" smtClean="0"/>
              <a:t>decision; strong </a:t>
            </a:r>
            <a:r>
              <a:rPr lang="en-GB" sz="2400" dirty="0"/>
              <a:t>emotions to ‘keep a door open’ to Romania and ‘give their country a chance</a:t>
            </a:r>
            <a:r>
              <a:rPr lang="en-GB" sz="2400" dirty="0" smtClean="0"/>
              <a:t>’.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467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0332" y="835855"/>
            <a:ext cx="9177051" cy="33547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So </a:t>
            </a:r>
            <a:r>
              <a:rPr lang="en-GB" sz="2400" dirty="0">
                <a:solidFill>
                  <a:schemeClr val="bg1"/>
                </a:solidFill>
              </a:rPr>
              <a:t>that's always..., </a:t>
            </a:r>
            <a:r>
              <a:rPr lang="en-GB" sz="2400" b="1" dirty="0">
                <a:solidFill>
                  <a:schemeClr val="bg1"/>
                </a:solidFill>
              </a:rPr>
              <a:t>I think about it almost every week: How would it be to go back to Romania? </a:t>
            </a:r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Because </a:t>
            </a:r>
            <a:r>
              <a:rPr lang="en-GB" sz="2400" b="1" dirty="0">
                <a:solidFill>
                  <a:schemeClr val="bg1"/>
                </a:solidFill>
              </a:rPr>
              <a:t>I felt more useful there than</a:t>
            </a:r>
            <a:r>
              <a:rPr lang="en-US" sz="2400" b="1" dirty="0">
                <a:solidFill>
                  <a:schemeClr val="bg1"/>
                </a:solidFill>
              </a:rPr>
              <a:t> in this society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Because</a:t>
            </a:r>
            <a:r>
              <a:rPr lang="en-US" sz="2400" dirty="0">
                <a:solidFill>
                  <a:schemeClr val="bg1"/>
                </a:solidFill>
              </a:rPr>
              <a:t>, as I said, I always had this willingness: we have to change something, we have to change a lot in the health system [in Romania]. There are a lot of problems, but here [in Germany] it works reasonably well. (#14, F) 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1179" y="4492383"/>
            <a:ext cx="927620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Mhm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[to go back to Romania is] a need, I would almost say. To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give my home country another chance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see if I can also use my professional 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here [in Romania]. (#5, M)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67786" y="1645526"/>
            <a:ext cx="9177051" cy="43704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Initially, the plan was actually, I come, I do the residency here in this super big hospital, where you have everything, and then I go back.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So </a:t>
            </a:r>
            <a:r>
              <a:rPr lang="en-US" sz="2800" b="1" dirty="0">
                <a:solidFill>
                  <a:schemeClr val="bg1"/>
                </a:solidFill>
              </a:rPr>
              <a:t>that I then also want to bring my support at home. It's a bit like the dream I had back then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Maybe </a:t>
            </a:r>
            <a:r>
              <a:rPr lang="en-US" sz="2400" dirty="0">
                <a:solidFill>
                  <a:schemeClr val="bg1"/>
                </a:solidFill>
              </a:rPr>
              <a:t>it hasn't completely disappeared, I have to say, yes. Because at home, in the homeland, good specialists are actually also needed. But now, of course, with the whole family situation, it's turned out a bit differently, and so. (#2, F)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0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Results. </a:t>
            </a:r>
            <a:r>
              <a:rPr lang="en-GB" dirty="0"/>
              <a:t>Migration </a:t>
            </a:r>
            <a:r>
              <a:rPr lang="en-GB" dirty="0" smtClean="0"/>
              <a:t>patterns, 4 types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66490" y="1800061"/>
            <a:ext cx="5252111" cy="45024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The </a:t>
            </a:r>
            <a:r>
              <a:rPr lang="en-GB" sz="2400" b="1" dirty="0" smtClean="0"/>
              <a:t>settled-in-Germany type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High </a:t>
            </a:r>
            <a:r>
              <a:rPr lang="en-US" sz="2400" dirty="0"/>
              <a:t>professional commitment, </a:t>
            </a:r>
            <a:r>
              <a:rPr lang="en-GB" sz="2400" dirty="0"/>
              <a:t>investment in training and language skills, and engagement in the job</a:t>
            </a:r>
            <a:r>
              <a:rPr lang="en-GB" sz="2400" dirty="0" smtClean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Difficulties perceived </a:t>
            </a:r>
            <a:r>
              <a:rPr lang="en-GB" sz="2400" dirty="0"/>
              <a:t>as temporary problems and manageable. </a:t>
            </a:r>
            <a:endParaRPr lang="en-GB" sz="24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Change of </a:t>
            </a:r>
            <a:r>
              <a:rPr lang="en-GB" sz="2400" dirty="0"/>
              <a:t>employer but not </a:t>
            </a:r>
            <a:r>
              <a:rPr lang="en-GB" sz="2400" dirty="0" smtClean="0"/>
              <a:t>the </a:t>
            </a:r>
            <a:r>
              <a:rPr lang="en-GB" sz="2400" dirty="0"/>
              <a:t>goal to work in </a:t>
            </a:r>
            <a:r>
              <a:rPr lang="en-GB" sz="2400" dirty="0" smtClean="0"/>
              <a:t>Germany.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Some had strong family ties, or got German citizenship.</a:t>
            </a:r>
            <a:endParaRPr lang="en-GB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411817" y="1808922"/>
            <a:ext cx="5519449" cy="45024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 smtClean="0"/>
              <a:t>The wish-to-return type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Strong wish to go </a:t>
            </a:r>
            <a:r>
              <a:rPr lang="en-GB" sz="2400" dirty="0"/>
              <a:t>back to Romania, although the work situation and support of colleagues were perceived as very </a:t>
            </a:r>
            <a:r>
              <a:rPr lang="en-GB" sz="2400" dirty="0" smtClean="0"/>
              <a:t>good.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This type was more an exception, only one example.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I </a:t>
            </a:r>
            <a:r>
              <a:rPr lang="en-GB" sz="2400" dirty="0"/>
              <a:t>am ready! Whenever! Even now, I am ready to pack my suitcase. So it depends on my </a:t>
            </a:r>
            <a:r>
              <a:rPr lang="en-GB" sz="2400" dirty="0" smtClean="0"/>
              <a:t>husband. </a:t>
            </a:r>
            <a:r>
              <a:rPr lang="en-GB" sz="2400" dirty="0"/>
              <a:t>(#4, F</a:t>
            </a:r>
            <a:r>
              <a:rPr lang="en-GB" sz="2400" dirty="0" smtClean="0"/>
              <a:t>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133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5th Global Forum">
      <a:dk1>
        <a:srgbClr val="115B8B"/>
      </a:dk1>
      <a:lt1>
        <a:srgbClr val="FFFFFF"/>
      </a:lt1>
      <a:dk2>
        <a:srgbClr val="E6BF68"/>
      </a:dk2>
      <a:lt2>
        <a:srgbClr val="C85871"/>
      </a:lt2>
      <a:accent1>
        <a:srgbClr val="207C3E"/>
      </a:accent1>
      <a:accent2>
        <a:srgbClr val="115B8B"/>
      </a:accent2>
      <a:accent3>
        <a:srgbClr val="E6BF68"/>
      </a:accent3>
      <a:accent4>
        <a:srgbClr val="C85871"/>
      </a:accent4>
      <a:accent5>
        <a:srgbClr val="207C3E"/>
      </a:accent5>
      <a:accent6>
        <a:srgbClr val="FFFFFF"/>
      </a:accent6>
      <a:hlink>
        <a:srgbClr val="115B8B"/>
      </a:hlink>
      <a:folHlink>
        <a:srgbClr val="E6BF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1071</Words>
  <Application>Microsoft Office PowerPoint</Application>
  <PresentationFormat>Breitbild</PresentationFormat>
  <Paragraphs>89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PowerPoint-Präsentation</vt:lpstr>
      <vt:lpstr>PowerPoint-Präsentation</vt:lpstr>
      <vt:lpstr>Background</vt:lpstr>
      <vt:lpstr>Results. Push and pull factors</vt:lpstr>
      <vt:lpstr>PowerPoint-Präsentation</vt:lpstr>
      <vt:lpstr>Results. Migration patterns, four types</vt:lpstr>
      <vt:lpstr>PowerPoint-Präsentation</vt:lpstr>
      <vt:lpstr>PowerPoint-Präsentation</vt:lpstr>
      <vt:lpstr>Results. Migration patterns, 4 types</vt:lpstr>
      <vt:lpstr>Mobility patterns 1&amp;2 may support circular migration. Participants are ready to explore flexible HCWF models: ‘give back to their home country’ and also advance their medical/ academic careers in Germany  To make circular migration happen, action has to be taken on all levels:  - health systems/ novel HCWF governance, - professional associations, law, education systems, - healthcare management, - bottom-up individual action.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thome</dc:creator>
  <cp:lastModifiedBy>Ellen Kuhlmann</cp:lastModifiedBy>
  <cp:revision>28</cp:revision>
  <dcterms:created xsi:type="dcterms:W3CDTF">2022-03-18T14:59:56Z</dcterms:created>
  <dcterms:modified xsi:type="dcterms:W3CDTF">2023-04-04T08:27:57Z</dcterms:modified>
</cp:coreProperties>
</file>