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7"/>
  </p:sldMasterIdLst>
  <p:notesMasterIdLst>
    <p:notesMasterId r:id="rId9"/>
  </p:notesMasterIdLst>
  <p:sldIdLst>
    <p:sldId id="259" r:id="rId8"/>
  </p:sldIdLst>
  <p:sldSz cx="9144000" cy="6858000" type="screen4x3"/>
  <p:notesSz cx="6858000" cy="9144000"/>
  <p:custDataLst>
    <p:tags r:id="rId10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3">
          <p15:clr>
            <a:srgbClr val="A4A3A4"/>
          </p15:clr>
        </p15:guide>
        <p15:guide id="2" orient="horz" pos="3566">
          <p15:clr>
            <a:srgbClr val="A4A3A4"/>
          </p15:clr>
        </p15:guide>
        <p15:guide id="3" orient="horz" pos="3997">
          <p15:clr>
            <a:srgbClr val="A4A3A4"/>
          </p15:clr>
        </p15:guide>
        <p15:guide id="4" orient="horz" pos="709">
          <p15:clr>
            <a:srgbClr val="A4A3A4"/>
          </p15:clr>
        </p15:guide>
        <p15:guide id="5" orient="horz" pos="300">
          <p15:clr>
            <a:srgbClr val="A4A3A4"/>
          </p15:clr>
        </p15:guide>
        <p15:guide id="6" pos="2880">
          <p15:clr>
            <a:srgbClr val="A4A3A4"/>
          </p15:clr>
        </p15:guide>
        <p15:guide id="7" pos="3243">
          <p15:clr>
            <a:srgbClr val="A4A3A4"/>
          </p15:clr>
        </p15:guide>
        <p15:guide id="8" pos="5193">
          <p15:clr>
            <a:srgbClr val="A4A3A4"/>
          </p15:clr>
        </p15:guide>
        <p15:guide id="9" pos="839">
          <p15:clr>
            <a:srgbClr val="A4A3A4"/>
          </p15:clr>
        </p15:guide>
        <p15:guide id="10" pos="4127">
          <p15:clr>
            <a:srgbClr val="A4A3A4"/>
          </p15:clr>
        </p15:guide>
        <p15:guide id="11" pos="340">
          <p15:clr>
            <a:srgbClr val="A4A3A4"/>
          </p15:clr>
        </p15:guide>
        <p15:guide id="12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3C14"/>
    <a:srgbClr val="786E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00" autoAdjust="0"/>
    <p:restoredTop sz="94693" autoAdjust="0"/>
  </p:normalViewPr>
  <p:slideViewPr>
    <p:cSldViewPr>
      <p:cViewPr varScale="1">
        <p:scale>
          <a:sx n="89" d="100"/>
          <a:sy n="89" d="100"/>
        </p:scale>
        <p:origin x="2934" y="78"/>
      </p:cViewPr>
      <p:guideLst>
        <p:guide orient="horz" pos="1933"/>
        <p:guide orient="horz" pos="3566"/>
        <p:guide orient="horz" pos="3997"/>
        <p:guide orient="horz" pos="709"/>
        <p:guide orient="horz" pos="300"/>
        <p:guide pos="2880"/>
        <p:guide pos="3243"/>
        <p:guide pos="5193"/>
        <p:guide pos="839"/>
        <p:guide pos="4127"/>
        <p:guide pos="340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presProps" Target="presProps.xml"/><Relationship Id="rId5" Type="http://schemas.openxmlformats.org/officeDocument/2006/relationships/customXml" Target="../customXml/item5.xml"/><Relationship Id="rId10" Type="http://schemas.openxmlformats.org/officeDocument/2006/relationships/tags" Target="tags/tag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14C24D1-BA10-4695-9723-AE8520BB51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70360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6210300"/>
            <a:ext cx="9144000" cy="647700"/>
          </a:xfrm>
          <a:prstGeom prst="rect">
            <a:avLst/>
          </a:prstGeom>
          <a:solidFill>
            <a:srgbClr val="786E64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6210300"/>
            <a:ext cx="9144000" cy="647700"/>
          </a:xfrm>
          <a:prstGeom prst="rect">
            <a:avLst/>
          </a:prstGeom>
          <a:solidFill>
            <a:srgbClr val="F03C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endParaRPr lang="de-DE" altLang="de-DE"/>
          </a:p>
        </p:txBody>
      </p:sp>
      <p:pic>
        <p:nvPicPr>
          <p:cNvPr id="6" name="Picture 8" descr="MHH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71888" y="4508500"/>
            <a:ext cx="448151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39750" y="1125538"/>
            <a:ext cx="7920038" cy="1943100"/>
          </a:xfrm>
        </p:spPr>
        <p:txBody>
          <a:bodyPr anchor="t"/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31913" y="3213100"/>
            <a:ext cx="6911975" cy="755650"/>
          </a:xfrm>
        </p:spPr>
        <p:txBody>
          <a:bodyPr lIns="91440" tIns="45720" rIns="91440" bIns="4572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90996343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4842313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480175" y="476250"/>
            <a:ext cx="1979613" cy="51847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9750" y="476250"/>
            <a:ext cx="5788025" cy="51847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16945307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2296831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3988113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913" y="1700213"/>
            <a:ext cx="3379787" cy="3960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64100" y="1700213"/>
            <a:ext cx="3379788" cy="3960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1913093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0519798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37808152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674380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2923959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2956600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6525344"/>
            <a:ext cx="9144000" cy="332656"/>
          </a:xfrm>
          <a:prstGeom prst="rect">
            <a:avLst/>
          </a:prstGeom>
          <a:solidFill>
            <a:srgbClr val="786E64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3C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endParaRPr lang="de-DE" altLang="de-DE"/>
          </a:p>
        </p:txBody>
      </p:sp>
      <p:pic>
        <p:nvPicPr>
          <p:cNvPr id="1028" name="Picture 14" descr="MHH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08277" y="6561112"/>
            <a:ext cx="1817687" cy="237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476250"/>
            <a:ext cx="792003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36000" rIns="72000" bIns="36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</a:p>
        </p:txBody>
      </p:sp>
      <p:sp>
        <p:nvSpPr>
          <p:cNvPr id="103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1700213"/>
            <a:ext cx="6911975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36000" rIns="72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8288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987425" indent="-271463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22860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693988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3151188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3608388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4065588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4522788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F921DFD1-0A1D-214E-8D3F-832357C4F6B8}"/>
              </a:ext>
            </a:extLst>
          </p:cNvPr>
          <p:cNvSpPr txBox="1"/>
          <p:nvPr/>
        </p:nvSpPr>
        <p:spPr>
          <a:xfrm>
            <a:off x="179846" y="6591901"/>
            <a:ext cx="1927225" cy="16991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sz="1000" spc="25" dirty="0" err="1">
                <a:latin typeface="Frutiger LT 47 LightCn"/>
                <a:cs typeface="Frutiger LT 47 LightCn"/>
              </a:rPr>
              <a:t>Zentrum</a:t>
            </a:r>
            <a:r>
              <a:rPr sz="1000" spc="-120" dirty="0">
                <a:latin typeface="Frutiger LT 47 LightCn"/>
                <a:cs typeface="Frutiger LT 47 LightCn"/>
              </a:rPr>
              <a:t> </a:t>
            </a:r>
            <a:r>
              <a:rPr sz="1000" spc="20" dirty="0">
                <a:latin typeface="Frutiger LT 47 LightCn"/>
                <a:cs typeface="Frutiger LT 47 LightCn"/>
              </a:rPr>
              <a:t>für</a:t>
            </a:r>
            <a:r>
              <a:rPr sz="1000" spc="-55" dirty="0">
                <a:latin typeface="Frutiger LT 47 LightCn"/>
                <a:cs typeface="Frutiger LT 47 LightCn"/>
              </a:rPr>
              <a:t> </a:t>
            </a:r>
            <a:r>
              <a:rPr sz="1000" spc="15" dirty="0" err="1">
                <a:latin typeface="Frutiger LT 47 LightCn"/>
                <a:cs typeface="Frutiger LT 47 LightCn"/>
              </a:rPr>
              <a:t>Seltene</a:t>
            </a:r>
            <a:r>
              <a:rPr sz="1000" spc="-90" dirty="0">
                <a:latin typeface="Frutiger LT 47 LightCn"/>
                <a:cs typeface="Frutiger LT 47 LightCn"/>
              </a:rPr>
              <a:t> </a:t>
            </a:r>
            <a:r>
              <a:rPr sz="1000" dirty="0" err="1">
                <a:latin typeface="Frutiger LT 47 LightCn"/>
                <a:cs typeface="Frutiger LT 47 LightCn"/>
              </a:rPr>
              <a:t>Erkrankungen</a:t>
            </a:r>
            <a:endParaRPr sz="1000" dirty="0">
              <a:latin typeface="Frutiger LT 47 LightCn"/>
              <a:cs typeface="Frutiger LT 47 LightCn"/>
            </a:endParaRPr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DEF65A0B-DBDD-9690-4F95-FCD10D510181}"/>
              </a:ext>
            </a:extLst>
          </p:cNvPr>
          <p:cNvSpPr txBox="1"/>
          <p:nvPr/>
        </p:nvSpPr>
        <p:spPr>
          <a:xfrm>
            <a:off x="7440196" y="6506942"/>
            <a:ext cx="1654810" cy="16991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000" spc="-5" dirty="0">
                <a:latin typeface="Frutiger LT 47 LightCn"/>
                <a:cs typeface="Frutiger LT 47 LightCn"/>
              </a:rPr>
              <a:t>MHHVD-1177994689-79345</a:t>
            </a:r>
            <a:endParaRPr sz="1000" dirty="0">
              <a:latin typeface="Frutiger LT 47 LightCn"/>
              <a:cs typeface="Frutiger LT 47 LightCn"/>
            </a:endParaRPr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319D6FEB-00B1-CED5-9D09-E4A5C795611D}"/>
              </a:ext>
            </a:extLst>
          </p:cNvPr>
          <p:cNvSpPr txBox="1"/>
          <p:nvPr/>
        </p:nvSpPr>
        <p:spPr>
          <a:xfrm>
            <a:off x="3446208" y="6535988"/>
            <a:ext cx="2467484" cy="22583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4445">
              <a:lnSpc>
                <a:spcPct val="157400"/>
              </a:lnSpc>
              <a:spcBef>
                <a:spcPts val="90"/>
              </a:spcBef>
            </a:pPr>
            <a:r>
              <a:rPr sz="1000" spc="10" dirty="0" err="1">
                <a:latin typeface="Frutiger LT 47 LightCn"/>
                <a:cs typeface="Frutiger LT 47 LightCn"/>
              </a:rPr>
              <a:t>Organigramm</a:t>
            </a:r>
            <a:r>
              <a:rPr sz="1000" spc="-125" dirty="0">
                <a:latin typeface="Frutiger LT 47 LightCn"/>
                <a:cs typeface="Frutiger LT 47 LightCn"/>
              </a:rPr>
              <a:t> </a:t>
            </a:r>
            <a:r>
              <a:rPr sz="1000" spc="10" dirty="0">
                <a:latin typeface="Frutiger LT 47 LightCn"/>
                <a:cs typeface="Frutiger LT 47 LightCn"/>
              </a:rPr>
              <a:t>B</a:t>
            </a:r>
            <a:r>
              <a:rPr sz="1000" spc="-40" dirty="0">
                <a:latin typeface="Frutiger LT 47 LightCn"/>
                <a:cs typeface="Frutiger LT 47 LightCn"/>
              </a:rPr>
              <a:t> </a:t>
            </a:r>
            <a:r>
              <a:rPr sz="1000" spc="20" dirty="0" err="1">
                <a:latin typeface="Frutiger LT 47 LightCn"/>
                <a:cs typeface="Frutiger LT 47 LightCn"/>
              </a:rPr>
              <a:t>Zentren</a:t>
            </a:r>
            <a:r>
              <a:rPr sz="1000" spc="-70" dirty="0">
                <a:latin typeface="Frutiger LT 47 LightCn"/>
                <a:cs typeface="Frutiger LT 47 LightCn"/>
              </a:rPr>
              <a:t> </a:t>
            </a:r>
            <a:r>
              <a:rPr sz="1000" spc="10" dirty="0">
                <a:latin typeface="Frutiger LT 47 LightCn"/>
                <a:cs typeface="Frutiger LT 47 LightCn"/>
              </a:rPr>
              <a:t>ZSE  </a:t>
            </a:r>
            <a:r>
              <a:rPr sz="1000" spc="5" dirty="0">
                <a:latin typeface="Frutiger LT 47 LightCn"/>
                <a:cs typeface="Frutiger LT 47 LightCn"/>
              </a:rPr>
              <a:t>Version:</a:t>
            </a:r>
            <a:r>
              <a:rPr sz="1000" spc="-145" dirty="0">
                <a:latin typeface="Frutiger LT 47 LightCn"/>
                <a:cs typeface="Frutiger LT 47 LightCn"/>
              </a:rPr>
              <a:t> </a:t>
            </a:r>
            <a:r>
              <a:rPr lang="de-DE" sz="1000" spc="10" dirty="0">
                <a:latin typeface="Frutiger LT 47 LightCn"/>
                <a:cs typeface="Frutiger LT 47 LightCn"/>
              </a:rPr>
              <a:t>8.0</a:t>
            </a:r>
            <a:endParaRPr sz="1000" dirty="0">
              <a:latin typeface="Frutiger LT 47 LightCn"/>
              <a:cs typeface="Frutiger LT 47 LightCn"/>
            </a:endParaRPr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7DDD11E9-2FF4-8966-0EBA-DA97FEBFEB8E}"/>
              </a:ext>
            </a:extLst>
          </p:cNvPr>
          <p:cNvSpPr txBox="1"/>
          <p:nvPr/>
        </p:nvSpPr>
        <p:spPr>
          <a:xfrm>
            <a:off x="7823041" y="2876516"/>
            <a:ext cx="593725" cy="400685"/>
          </a:xfrm>
          <a:prstGeom prst="rect">
            <a:avLst/>
          </a:prstGeom>
          <a:ln w="12716">
            <a:solidFill>
              <a:srgbClr val="AD4745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00" spc="-5">
                <a:latin typeface="Frutiger LT 47 LightCn"/>
                <a:cs typeface="Frutiger LT 47 LightCn"/>
              </a:rPr>
              <a:t>Psyche</a:t>
            </a: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A0E8B1E3-D6A5-ED2E-0830-DAFFD438B2AF}"/>
              </a:ext>
            </a:extLst>
          </p:cNvPr>
          <p:cNvSpPr txBox="1"/>
          <p:nvPr/>
        </p:nvSpPr>
        <p:spPr>
          <a:xfrm>
            <a:off x="4476027" y="2880813"/>
            <a:ext cx="593725" cy="400685"/>
          </a:xfrm>
          <a:prstGeom prst="rect">
            <a:avLst/>
          </a:prstGeom>
          <a:ln w="12716">
            <a:solidFill>
              <a:srgbClr val="AD4745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">
              <a:latin typeface="Times New Roman"/>
              <a:cs typeface="Times New Roman"/>
            </a:endParaRPr>
          </a:p>
          <a:p>
            <a:pPr marL="173355">
              <a:lnSpc>
                <a:spcPct val="100000"/>
              </a:lnSpc>
            </a:pPr>
            <a:r>
              <a:rPr sz="400">
                <a:latin typeface="Frutiger LT 47 LightCn"/>
                <a:cs typeface="Frutiger LT 47 LightCn"/>
              </a:rPr>
              <a:t>Hören,</a:t>
            </a:r>
            <a:r>
              <a:rPr sz="400" spc="-30">
                <a:latin typeface="Frutiger LT 47 LightCn"/>
                <a:cs typeface="Frutiger LT 47 LightCn"/>
              </a:rPr>
              <a:t> </a:t>
            </a:r>
            <a:r>
              <a:rPr sz="400">
                <a:latin typeface="Frutiger LT 47 LightCn"/>
                <a:cs typeface="Frutiger LT 47 LightCn"/>
              </a:rPr>
              <a:t>Sehen</a:t>
            </a:r>
          </a:p>
        </p:txBody>
      </p:sp>
      <p:sp>
        <p:nvSpPr>
          <p:cNvPr id="10" name="object 8">
            <a:extLst>
              <a:ext uri="{FF2B5EF4-FFF2-40B4-BE49-F238E27FC236}">
                <a16:creationId xmlns:a16="http://schemas.microsoft.com/office/drawing/2014/main" id="{A3D370AB-F690-F872-606E-2A1569866EA0}"/>
              </a:ext>
            </a:extLst>
          </p:cNvPr>
          <p:cNvSpPr txBox="1"/>
          <p:nvPr/>
        </p:nvSpPr>
        <p:spPr>
          <a:xfrm>
            <a:off x="3806054" y="2880813"/>
            <a:ext cx="593725" cy="400685"/>
          </a:xfrm>
          <a:prstGeom prst="rect">
            <a:avLst/>
          </a:prstGeom>
          <a:ln w="12716">
            <a:solidFill>
              <a:srgbClr val="AD4745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">
              <a:latin typeface="Times New Roman"/>
              <a:cs typeface="Times New Roman"/>
            </a:endParaRPr>
          </a:p>
          <a:p>
            <a:pPr marL="68580">
              <a:lnSpc>
                <a:spcPct val="100000"/>
              </a:lnSpc>
            </a:pPr>
            <a:r>
              <a:rPr sz="400" spc="-5">
                <a:latin typeface="Frutiger LT 47 LightCn"/>
                <a:cs typeface="Frutiger LT 47 LightCn"/>
              </a:rPr>
              <a:t>Erkrankungsbereich</a:t>
            </a:r>
            <a:r>
              <a:rPr sz="400" spc="-10">
                <a:latin typeface="Frutiger LT 47 LightCn"/>
                <a:cs typeface="Frutiger LT 47 LightCn"/>
              </a:rPr>
              <a:t> </a:t>
            </a:r>
            <a:r>
              <a:rPr sz="400">
                <a:latin typeface="Frutiger LT 47 LightCn"/>
                <a:cs typeface="Frutiger LT 47 LightCn"/>
              </a:rPr>
              <a:t>Herz</a:t>
            </a:r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61FE5E60-C94E-86E8-24CE-FF6DC81F21B0}"/>
              </a:ext>
            </a:extLst>
          </p:cNvPr>
          <p:cNvSpPr txBox="1"/>
          <p:nvPr/>
        </p:nvSpPr>
        <p:spPr>
          <a:xfrm>
            <a:off x="7144977" y="2880279"/>
            <a:ext cx="593725" cy="400685"/>
          </a:xfrm>
          <a:prstGeom prst="rect">
            <a:avLst/>
          </a:prstGeom>
          <a:ln w="12716">
            <a:solidFill>
              <a:srgbClr val="AD4745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00">
                <a:latin typeface="Frutiger LT 47 LightCn"/>
                <a:cs typeface="Frutiger LT 47 LightCn"/>
              </a:rPr>
              <a:t>Niere</a:t>
            </a:r>
          </a:p>
        </p:txBody>
      </p:sp>
      <p:sp>
        <p:nvSpPr>
          <p:cNvPr id="12" name="object 10">
            <a:extLst>
              <a:ext uri="{FF2B5EF4-FFF2-40B4-BE49-F238E27FC236}">
                <a16:creationId xmlns:a16="http://schemas.microsoft.com/office/drawing/2014/main" id="{E1C706A9-C8E8-5B79-5831-A7F93C775948}"/>
              </a:ext>
            </a:extLst>
          </p:cNvPr>
          <p:cNvSpPr txBox="1"/>
          <p:nvPr/>
        </p:nvSpPr>
        <p:spPr>
          <a:xfrm>
            <a:off x="5141419" y="2880813"/>
            <a:ext cx="593725" cy="400685"/>
          </a:xfrm>
          <a:prstGeom prst="rect">
            <a:avLst/>
          </a:prstGeom>
          <a:ln w="12716">
            <a:solidFill>
              <a:srgbClr val="AD4745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">
              <a:latin typeface="Times New Roman"/>
              <a:cs typeface="Times New Roman"/>
            </a:endParaRPr>
          </a:p>
          <a:p>
            <a:pPr marL="169545">
              <a:lnSpc>
                <a:spcPct val="100000"/>
              </a:lnSpc>
            </a:pPr>
            <a:r>
              <a:rPr sz="400" spc="-5">
                <a:latin typeface="Frutiger LT 47 LightCn"/>
                <a:cs typeface="Frutiger LT 47 LightCn"/>
              </a:rPr>
              <a:t>Immunsystem</a:t>
            </a: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id="{27A1F95B-9408-4E44-90D5-FD1AF32627E7}"/>
              </a:ext>
            </a:extLst>
          </p:cNvPr>
          <p:cNvSpPr txBox="1"/>
          <p:nvPr/>
        </p:nvSpPr>
        <p:spPr>
          <a:xfrm>
            <a:off x="3132544" y="2882771"/>
            <a:ext cx="593725" cy="400685"/>
          </a:xfrm>
          <a:prstGeom prst="rect">
            <a:avLst/>
          </a:prstGeom>
          <a:ln w="12716">
            <a:solidFill>
              <a:srgbClr val="AD4745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00">
                <a:latin typeface="Frutiger LT 47 LightCn"/>
                <a:cs typeface="Frutiger LT 47 LightCn"/>
              </a:rPr>
              <a:t>Haut</a:t>
            </a:r>
          </a:p>
        </p:txBody>
      </p:sp>
      <p:sp>
        <p:nvSpPr>
          <p:cNvPr id="14" name="object 12">
            <a:extLst>
              <a:ext uri="{FF2B5EF4-FFF2-40B4-BE49-F238E27FC236}">
                <a16:creationId xmlns:a16="http://schemas.microsoft.com/office/drawing/2014/main" id="{C06D5460-6222-BEE7-35D1-8D55C6A7411A}"/>
              </a:ext>
            </a:extLst>
          </p:cNvPr>
          <p:cNvSpPr txBox="1"/>
          <p:nvPr/>
        </p:nvSpPr>
        <p:spPr>
          <a:xfrm>
            <a:off x="1778197" y="2882771"/>
            <a:ext cx="593725" cy="400685"/>
          </a:xfrm>
          <a:prstGeom prst="rect">
            <a:avLst/>
          </a:prstGeom>
          <a:ln w="12716">
            <a:solidFill>
              <a:srgbClr val="AD4745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00">
                <a:latin typeface="Frutiger LT 47 LightCn"/>
                <a:cs typeface="Frutiger LT 47 LightCn"/>
              </a:rPr>
              <a:t>Gene</a:t>
            </a:r>
          </a:p>
        </p:txBody>
      </p:sp>
      <p:sp>
        <p:nvSpPr>
          <p:cNvPr id="15" name="object 13">
            <a:extLst>
              <a:ext uri="{FF2B5EF4-FFF2-40B4-BE49-F238E27FC236}">
                <a16:creationId xmlns:a16="http://schemas.microsoft.com/office/drawing/2014/main" id="{91CE1E2B-5400-5F78-19AF-7963A293A3E2}"/>
              </a:ext>
            </a:extLst>
          </p:cNvPr>
          <p:cNvSpPr txBox="1"/>
          <p:nvPr/>
        </p:nvSpPr>
        <p:spPr>
          <a:xfrm>
            <a:off x="1100133" y="2880813"/>
            <a:ext cx="593725" cy="400685"/>
          </a:xfrm>
          <a:prstGeom prst="rect">
            <a:avLst/>
          </a:prstGeom>
          <a:ln w="12716">
            <a:solidFill>
              <a:srgbClr val="AD4745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">
              <a:latin typeface="Times New Roman"/>
              <a:cs typeface="Times New Roman"/>
            </a:endParaRPr>
          </a:p>
          <a:p>
            <a:pPr marL="81280">
              <a:lnSpc>
                <a:spcPct val="100000"/>
              </a:lnSpc>
            </a:pPr>
            <a:r>
              <a:rPr sz="400">
                <a:latin typeface="Frutiger LT 47 LightCn"/>
                <a:cs typeface="Frutiger LT 47 LightCn"/>
              </a:rPr>
              <a:t>Gehirn, Nerven,</a:t>
            </a:r>
            <a:r>
              <a:rPr sz="400" spc="-60">
                <a:latin typeface="Frutiger LT 47 LightCn"/>
                <a:cs typeface="Frutiger LT 47 LightCn"/>
              </a:rPr>
              <a:t> </a:t>
            </a:r>
            <a:r>
              <a:rPr sz="400" spc="-5">
                <a:latin typeface="Frutiger LT 47 LightCn"/>
                <a:cs typeface="Frutiger LT 47 LightCn"/>
              </a:rPr>
              <a:t>Muskel</a:t>
            </a: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16" name="object 14">
            <a:extLst>
              <a:ext uri="{FF2B5EF4-FFF2-40B4-BE49-F238E27FC236}">
                <a16:creationId xmlns:a16="http://schemas.microsoft.com/office/drawing/2014/main" id="{46C1BABC-787B-BD17-A9B1-916343531B79}"/>
              </a:ext>
            </a:extLst>
          </p:cNvPr>
          <p:cNvSpPr txBox="1"/>
          <p:nvPr/>
        </p:nvSpPr>
        <p:spPr>
          <a:xfrm>
            <a:off x="6472358" y="2880279"/>
            <a:ext cx="593725" cy="400685"/>
          </a:xfrm>
          <a:prstGeom prst="rect">
            <a:avLst/>
          </a:prstGeom>
          <a:ln w="12716">
            <a:solidFill>
              <a:srgbClr val="AD4745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00">
                <a:latin typeface="Frutiger LT 47 LightCn"/>
                <a:cs typeface="Frutiger LT 47 LightCn"/>
              </a:rPr>
              <a:t>Lunge</a:t>
            </a:r>
          </a:p>
        </p:txBody>
      </p:sp>
      <p:sp>
        <p:nvSpPr>
          <p:cNvPr id="17" name="object 15">
            <a:extLst>
              <a:ext uri="{FF2B5EF4-FFF2-40B4-BE49-F238E27FC236}">
                <a16:creationId xmlns:a16="http://schemas.microsoft.com/office/drawing/2014/main" id="{21818538-4E1F-ABF5-302E-C74AFE28D52C}"/>
              </a:ext>
            </a:extLst>
          </p:cNvPr>
          <p:cNvSpPr txBox="1"/>
          <p:nvPr/>
        </p:nvSpPr>
        <p:spPr>
          <a:xfrm>
            <a:off x="8499324" y="2876516"/>
            <a:ext cx="593725" cy="400685"/>
          </a:xfrm>
          <a:prstGeom prst="rect">
            <a:avLst/>
          </a:prstGeom>
          <a:ln w="12716">
            <a:solidFill>
              <a:srgbClr val="AD4745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">
              <a:latin typeface="Times New Roman"/>
              <a:cs typeface="Times New Roman"/>
            </a:endParaRPr>
          </a:p>
          <a:p>
            <a:pPr marL="180340">
              <a:lnSpc>
                <a:spcPct val="100000"/>
              </a:lnSpc>
            </a:pPr>
            <a:r>
              <a:rPr sz="400" spc="-5">
                <a:latin typeface="Frutiger LT 47 LightCn"/>
                <a:cs typeface="Frutiger LT 47 LightCn"/>
              </a:rPr>
              <a:t>Stoffwechsel</a:t>
            </a: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18" name="object 16">
            <a:extLst>
              <a:ext uri="{FF2B5EF4-FFF2-40B4-BE49-F238E27FC236}">
                <a16:creationId xmlns:a16="http://schemas.microsoft.com/office/drawing/2014/main" id="{C8E2BA6B-E41F-9B0E-7502-FA615A8E5C3D}"/>
              </a:ext>
            </a:extLst>
          </p:cNvPr>
          <p:cNvSpPr txBox="1"/>
          <p:nvPr/>
        </p:nvSpPr>
        <p:spPr>
          <a:xfrm>
            <a:off x="422094" y="2882771"/>
            <a:ext cx="593725" cy="400685"/>
          </a:xfrm>
          <a:prstGeom prst="rect">
            <a:avLst/>
          </a:prstGeom>
          <a:ln w="12716">
            <a:solidFill>
              <a:srgbClr val="AD4745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">
              <a:latin typeface="Times New Roman"/>
              <a:cs typeface="Times New Roman"/>
            </a:endParaRPr>
          </a:p>
          <a:p>
            <a:pPr marL="160655">
              <a:lnSpc>
                <a:spcPct val="100000"/>
              </a:lnSpc>
            </a:pPr>
            <a:r>
              <a:rPr sz="400">
                <a:latin typeface="Frutiger LT 47 LightCn"/>
                <a:cs typeface="Frutiger LT 47 LightCn"/>
              </a:rPr>
              <a:t>Blut und</a:t>
            </a:r>
            <a:r>
              <a:rPr sz="400" spc="-20">
                <a:latin typeface="Frutiger LT 47 LightCn"/>
                <a:cs typeface="Frutiger LT 47 LightCn"/>
              </a:rPr>
              <a:t> </a:t>
            </a:r>
            <a:r>
              <a:rPr sz="400">
                <a:latin typeface="Frutiger LT 47 LightCn"/>
                <a:cs typeface="Frutiger LT 47 LightCn"/>
              </a:rPr>
              <a:t>Krebs</a:t>
            </a:r>
          </a:p>
        </p:txBody>
      </p:sp>
      <p:sp>
        <p:nvSpPr>
          <p:cNvPr id="19" name="object 17">
            <a:extLst>
              <a:ext uri="{FF2B5EF4-FFF2-40B4-BE49-F238E27FC236}">
                <a16:creationId xmlns:a16="http://schemas.microsoft.com/office/drawing/2014/main" id="{792C88B9-0A51-33AD-EFFE-265AB32D572C}"/>
              </a:ext>
            </a:extLst>
          </p:cNvPr>
          <p:cNvSpPr txBox="1"/>
          <p:nvPr/>
        </p:nvSpPr>
        <p:spPr>
          <a:xfrm>
            <a:off x="5805184" y="2880813"/>
            <a:ext cx="593725" cy="400685"/>
          </a:xfrm>
          <a:prstGeom prst="rect">
            <a:avLst/>
          </a:prstGeom>
          <a:ln w="12716">
            <a:solidFill>
              <a:srgbClr val="AD4745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">
              <a:latin typeface="Times New Roman"/>
              <a:cs typeface="Times New Roman"/>
            </a:endParaRPr>
          </a:p>
          <a:p>
            <a:pPr marL="138430">
              <a:lnSpc>
                <a:spcPct val="100000"/>
              </a:lnSpc>
            </a:pPr>
            <a:r>
              <a:rPr sz="400" spc="-10">
                <a:latin typeface="Frutiger LT 47 LightCn"/>
                <a:cs typeface="Frutiger LT 47 LightCn"/>
              </a:rPr>
              <a:t>Leber,</a:t>
            </a:r>
            <a:r>
              <a:rPr sz="400" spc="-50">
                <a:latin typeface="Frutiger LT 47 LightCn"/>
                <a:cs typeface="Frutiger LT 47 LightCn"/>
              </a:rPr>
              <a:t> </a:t>
            </a:r>
            <a:r>
              <a:rPr sz="400" spc="-5">
                <a:latin typeface="Frutiger LT 47 LightCn"/>
                <a:cs typeface="Frutiger LT 47 LightCn"/>
              </a:rPr>
              <a:t>Verdauung</a:t>
            </a: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20" name="object 18">
            <a:extLst>
              <a:ext uri="{FF2B5EF4-FFF2-40B4-BE49-F238E27FC236}">
                <a16:creationId xmlns:a16="http://schemas.microsoft.com/office/drawing/2014/main" id="{F6AF56A3-841A-67BD-AB28-E44A48436C2B}"/>
              </a:ext>
            </a:extLst>
          </p:cNvPr>
          <p:cNvSpPr txBox="1"/>
          <p:nvPr/>
        </p:nvSpPr>
        <p:spPr>
          <a:xfrm>
            <a:off x="2456261" y="2882771"/>
            <a:ext cx="593725" cy="400685"/>
          </a:xfrm>
          <a:prstGeom prst="rect">
            <a:avLst/>
          </a:prstGeom>
          <a:ln w="12716">
            <a:solidFill>
              <a:srgbClr val="AD4745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">
              <a:latin typeface="Times New Roman"/>
              <a:cs typeface="Times New Roman"/>
            </a:endParaRPr>
          </a:p>
          <a:p>
            <a:pPr marL="122555">
              <a:lnSpc>
                <a:spcPct val="100000"/>
              </a:lnSpc>
            </a:pPr>
            <a:r>
              <a:rPr sz="400" spc="-5">
                <a:latin typeface="Frutiger LT 47 LightCn"/>
                <a:cs typeface="Frutiger LT 47 LightCn"/>
              </a:rPr>
              <a:t>Geschlechtsorgane</a:t>
            </a: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21" name="object 20">
            <a:extLst>
              <a:ext uri="{FF2B5EF4-FFF2-40B4-BE49-F238E27FC236}">
                <a16:creationId xmlns:a16="http://schemas.microsoft.com/office/drawing/2014/main" id="{0E573B72-CF55-24C3-DF4D-74B18BA8C2BF}"/>
              </a:ext>
            </a:extLst>
          </p:cNvPr>
          <p:cNvSpPr txBox="1"/>
          <p:nvPr/>
        </p:nvSpPr>
        <p:spPr>
          <a:xfrm>
            <a:off x="1100133" y="3347294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 marL="121920" marR="113664" algn="ctr">
              <a:lnSpc>
                <a:spcPts val="430"/>
              </a:lnSpc>
              <a:spcBef>
                <a:spcPts val="15"/>
              </a:spcBef>
            </a:pPr>
            <a:r>
              <a:rPr sz="400">
                <a:latin typeface="Frutiger LT 47 LightCn"/>
                <a:cs typeface="Frutiger LT 47 LightCn"/>
              </a:rPr>
              <a:t>Neu</a:t>
            </a:r>
            <a:r>
              <a:rPr sz="400" spc="-5">
                <a:latin typeface="Frutiger LT 47 LightCn"/>
                <a:cs typeface="Frutiger LT 47 LightCn"/>
              </a:rPr>
              <a:t>r</a:t>
            </a:r>
            <a:r>
              <a:rPr sz="400">
                <a:latin typeface="Frutiger LT 47 LightCn"/>
                <a:cs typeface="Frutiger LT 47 LightCn"/>
              </a:rPr>
              <a:t>omuskulä</a:t>
            </a:r>
            <a:r>
              <a:rPr sz="400" spc="-5">
                <a:latin typeface="Frutiger LT 47 LightCn"/>
                <a:cs typeface="Frutiger LT 47 LightCn"/>
              </a:rPr>
              <a:t>r</a:t>
            </a:r>
            <a:r>
              <a:rPr sz="400">
                <a:latin typeface="Frutiger LT 47 LightCn"/>
                <a:cs typeface="Frutiger LT 47 LightCn"/>
              </a:rPr>
              <a:t>e  </a:t>
            </a:r>
            <a:r>
              <a:rPr sz="400" spc="-5">
                <a:latin typeface="Frutiger LT 47 LightCn"/>
                <a:cs typeface="Frutiger LT 47 LightCn"/>
              </a:rPr>
              <a:t>Erkrankungen</a:t>
            </a:r>
            <a:endParaRPr sz="400">
              <a:latin typeface="Frutiger LT 47 LightCn"/>
              <a:cs typeface="Frutiger LT 47 LightCn"/>
            </a:endParaRPr>
          </a:p>
          <a:p>
            <a:pPr marL="4445" algn="ctr">
              <a:lnSpc>
                <a:spcPts val="600"/>
              </a:lnSpc>
              <a:spcBef>
                <a:spcPts val="35"/>
              </a:spcBef>
            </a:pPr>
            <a:r>
              <a:rPr sz="400" i="1" spc="-10">
                <a:latin typeface="Frutiger LT 47 LightCn"/>
                <a:cs typeface="Frutiger LT 47 LightCn"/>
              </a:rPr>
              <a:t>Prof.</a:t>
            </a:r>
            <a:r>
              <a:rPr sz="400" i="1" spc="-35">
                <a:latin typeface="Frutiger LT 47 LightCn"/>
                <a:cs typeface="Frutiger LT 47 LightCn"/>
              </a:rPr>
              <a:t> </a:t>
            </a:r>
            <a:r>
              <a:rPr sz="400" i="1" spc="-15">
                <a:latin typeface="Frutiger LT 47 LightCn"/>
                <a:cs typeface="Frutiger LT 47 LightCn"/>
              </a:rPr>
              <a:t>Dr.</a:t>
            </a:r>
            <a:r>
              <a:rPr sz="400" i="1" spc="-3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med.</a:t>
            </a:r>
            <a:r>
              <a:rPr sz="400" i="1" spc="-3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Susanne</a:t>
            </a:r>
            <a:r>
              <a:rPr sz="400" i="1" spc="-15">
                <a:latin typeface="Frutiger LT 47 LightCn"/>
                <a:cs typeface="Frutiger LT 47 LightCn"/>
              </a:rPr>
              <a:t> </a:t>
            </a:r>
            <a:r>
              <a:rPr sz="400" i="1" spc="-5">
                <a:latin typeface="Frutiger LT 47 LightCn"/>
                <a:cs typeface="Frutiger LT 47 LightCn"/>
              </a:rPr>
              <a:t>Petri  </a:t>
            </a:r>
            <a:r>
              <a:rPr sz="400" i="1" spc="-10">
                <a:latin typeface="Frutiger LT 47 LightCn"/>
                <a:cs typeface="Frutiger LT 47 LightCn"/>
              </a:rPr>
              <a:t>Prof.</a:t>
            </a:r>
            <a:r>
              <a:rPr sz="400" i="1" spc="-35">
                <a:latin typeface="Frutiger LT 47 LightCn"/>
                <a:cs typeface="Frutiger LT 47 LightCn"/>
              </a:rPr>
              <a:t> </a:t>
            </a:r>
            <a:r>
              <a:rPr sz="400" i="1" spc="-15">
                <a:latin typeface="Frutiger LT 47 LightCn"/>
                <a:cs typeface="Frutiger LT 47 LightCn"/>
              </a:rPr>
              <a:t>Dr.</a:t>
            </a:r>
            <a:r>
              <a:rPr sz="400" i="1" spc="-3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med.</a:t>
            </a:r>
            <a:r>
              <a:rPr sz="400" i="1" spc="-3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Sonja</a:t>
            </a:r>
            <a:r>
              <a:rPr sz="400" i="1" spc="-2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Körner</a:t>
            </a:r>
            <a:endParaRPr sz="400">
              <a:latin typeface="Frutiger LT 47 LightCn"/>
              <a:cs typeface="Frutiger LT 47 LightCn"/>
            </a:endParaRPr>
          </a:p>
          <a:p>
            <a:pPr marL="93345" marR="85090" algn="ctr">
              <a:lnSpc>
                <a:spcPts val="430"/>
              </a:lnSpc>
              <a:spcBef>
                <a:spcPts val="140"/>
              </a:spcBef>
            </a:pPr>
            <a:r>
              <a:rPr sz="400" i="1" spc="-10">
                <a:latin typeface="Frutiger LT 47 LightCn"/>
                <a:cs typeface="Frutiger LT 47 LightCn"/>
              </a:rPr>
              <a:t>Prof. </a:t>
            </a:r>
            <a:r>
              <a:rPr sz="400" i="1" spc="-15">
                <a:latin typeface="Frutiger LT 47 LightCn"/>
                <a:cs typeface="Frutiger LT 47 LightCn"/>
              </a:rPr>
              <a:t>Dr.</a:t>
            </a:r>
            <a:r>
              <a:rPr sz="400" i="1" spc="-7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med.</a:t>
            </a:r>
            <a:r>
              <a:rPr sz="400" i="1" spc="-4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Katja  </a:t>
            </a:r>
            <a:r>
              <a:rPr sz="400" i="1" spc="-5">
                <a:latin typeface="Frutiger LT 47 LightCn"/>
                <a:cs typeface="Frutiger LT 47 LightCn"/>
              </a:rPr>
              <a:t>Kollewe</a:t>
            </a: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22" name="object 21">
            <a:extLst>
              <a:ext uri="{FF2B5EF4-FFF2-40B4-BE49-F238E27FC236}">
                <a16:creationId xmlns:a16="http://schemas.microsoft.com/office/drawing/2014/main" id="{703C04AE-C97B-CFCB-5A8B-E0A85AD001B0}"/>
              </a:ext>
            </a:extLst>
          </p:cNvPr>
          <p:cNvSpPr txBox="1"/>
          <p:nvPr/>
        </p:nvSpPr>
        <p:spPr>
          <a:xfrm>
            <a:off x="422094" y="3344559"/>
            <a:ext cx="594000" cy="314189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 marL="36830" marR="29209" indent="46355" algn="ctr">
              <a:lnSpc>
                <a:spcPct val="125099"/>
              </a:lnSpc>
              <a:spcBef>
                <a:spcPts val="5"/>
              </a:spcBef>
            </a:pPr>
            <a:endParaRPr lang="de-DE" sz="400" spc="-5">
              <a:latin typeface="Frutiger LT 47 LightCn"/>
              <a:cs typeface="Frutiger LT 47 LightCn"/>
            </a:endParaRPr>
          </a:p>
          <a:p>
            <a:pPr marL="36830" marR="29209" indent="46355" algn="ctr">
              <a:lnSpc>
                <a:spcPct val="125099"/>
              </a:lnSpc>
              <a:spcBef>
                <a:spcPts val="5"/>
              </a:spcBef>
            </a:pPr>
            <a:r>
              <a:rPr sz="400" spc="-5" err="1">
                <a:latin typeface="Frutiger LT 47 LightCn"/>
                <a:cs typeface="Frutiger LT 47 LightCn"/>
              </a:rPr>
              <a:t>Krebsprädisposition  </a:t>
            </a:r>
            <a:endParaRPr lang="de-DE" sz="400" spc="-5">
              <a:latin typeface="Frutiger LT 47 LightCn"/>
              <a:cs typeface="Frutiger LT 47 LightCn"/>
            </a:endParaRPr>
          </a:p>
          <a:p>
            <a:pPr marL="36830" marR="29209" indent="46355" algn="ctr">
              <a:lnSpc>
                <a:spcPct val="125099"/>
              </a:lnSpc>
              <a:spcBef>
                <a:spcPts val="5"/>
              </a:spcBef>
            </a:pPr>
            <a:r>
              <a:rPr lang="nn-NO" sz="400" i="1" spc="-5">
                <a:latin typeface="Frutiger LT 47 LightCn"/>
                <a:cs typeface="Frutiger LT 47 LightCn"/>
              </a:rPr>
              <a:t>Prof. Dr. med. Christian Kratz</a:t>
            </a:r>
          </a:p>
        </p:txBody>
      </p:sp>
      <p:sp>
        <p:nvSpPr>
          <p:cNvPr id="23" name="object 22">
            <a:extLst>
              <a:ext uri="{FF2B5EF4-FFF2-40B4-BE49-F238E27FC236}">
                <a16:creationId xmlns:a16="http://schemas.microsoft.com/office/drawing/2014/main" id="{4D94A30B-F61B-28F5-1E6C-036916252001}"/>
              </a:ext>
            </a:extLst>
          </p:cNvPr>
          <p:cNvSpPr txBox="1"/>
          <p:nvPr/>
        </p:nvSpPr>
        <p:spPr>
          <a:xfrm>
            <a:off x="1100133" y="3829284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6985" rIns="0" bIns="0" rtlCol="0">
            <a:spAutoFit/>
          </a:bodyPr>
          <a:lstStyle/>
          <a:p>
            <a:pPr marL="66040" marR="58419" algn="ctr">
              <a:lnSpc>
                <a:spcPct val="125099"/>
              </a:lnSpc>
              <a:spcBef>
                <a:spcPts val="55"/>
              </a:spcBef>
            </a:pPr>
            <a:r>
              <a:rPr sz="400">
                <a:latin typeface="Frutiger LT 47 LightCn"/>
                <a:cs typeface="Frutiger LT 47 LightCn"/>
              </a:rPr>
              <a:t>Autoimmune  Enzephalomyelitiden</a:t>
            </a:r>
          </a:p>
          <a:p>
            <a:pPr marL="66040" marR="58419" algn="ctr">
              <a:lnSpc>
                <a:spcPts val="430"/>
              </a:lnSpc>
              <a:spcBef>
                <a:spcPts val="175"/>
              </a:spcBef>
            </a:pPr>
            <a:r>
              <a:rPr sz="400" i="1" spc="-10">
                <a:latin typeface="Frutiger LT 47 LightCn"/>
                <a:cs typeface="Frutiger LT 47 LightCn"/>
              </a:rPr>
              <a:t>Prof. </a:t>
            </a:r>
            <a:r>
              <a:rPr sz="400" i="1" spc="-15">
                <a:latin typeface="Frutiger LT 47 LightCn"/>
                <a:cs typeface="Frutiger LT 47 LightCn"/>
              </a:rPr>
              <a:t>Dr.</a:t>
            </a:r>
            <a:r>
              <a:rPr sz="400" i="1" spc="-7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med.</a:t>
            </a:r>
            <a:r>
              <a:rPr sz="400" i="1" spc="-4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Corinna  </a:t>
            </a:r>
            <a:r>
              <a:rPr sz="400" i="1" spc="-10">
                <a:latin typeface="Frutiger LT 47 LightCn"/>
                <a:cs typeface="Frutiger LT 47 LightCn"/>
              </a:rPr>
              <a:t>Trebst</a:t>
            </a:r>
            <a:endParaRPr sz="400">
              <a:latin typeface="Frutiger LT 47 LightCn"/>
              <a:cs typeface="Frutiger LT 47 LightCn"/>
            </a:endParaRP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400" i="1">
                <a:latin typeface="Frutiger LT 47 LightCn"/>
                <a:cs typeface="Frutiger LT 47 LightCn"/>
              </a:rPr>
              <a:t>PD </a:t>
            </a:r>
            <a:r>
              <a:rPr sz="400" i="1" spc="-15">
                <a:latin typeface="Frutiger LT 47 LightCn"/>
                <a:cs typeface="Frutiger LT 47 LightCn"/>
              </a:rPr>
              <a:t>Dr. </a:t>
            </a:r>
            <a:r>
              <a:rPr sz="400" i="1">
                <a:latin typeface="Frutiger LT 47 LightCn"/>
                <a:cs typeface="Frutiger LT 47 LightCn"/>
              </a:rPr>
              <a:t>med.</a:t>
            </a:r>
            <a:r>
              <a:rPr sz="400" i="1" spc="-85">
                <a:latin typeface="Frutiger LT 47 LightCn"/>
                <a:cs typeface="Frutiger LT 47 LightCn"/>
              </a:rPr>
              <a:t> </a:t>
            </a:r>
            <a:r>
              <a:rPr sz="400" i="1" spc="-5">
                <a:latin typeface="Frutiger LT 47 LightCn"/>
                <a:cs typeface="Frutiger LT 47 LightCn"/>
              </a:rPr>
              <a:t>Wolfram </a:t>
            </a:r>
            <a:r>
              <a:rPr sz="400" i="1">
                <a:latin typeface="Frutiger LT 47 LightCn"/>
                <a:cs typeface="Frutiger LT 47 LightCn"/>
              </a:rPr>
              <a:t>Sühs</a:t>
            </a: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24" name="object 23">
            <a:extLst>
              <a:ext uri="{FF2B5EF4-FFF2-40B4-BE49-F238E27FC236}">
                <a16:creationId xmlns:a16="http://schemas.microsoft.com/office/drawing/2014/main" id="{FD8258C4-93B7-7BB5-1AFA-861E06A20EF3}"/>
              </a:ext>
            </a:extLst>
          </p:cNvPr>
          <p:cNvSpPr txBox="1"/>
          <p:nvPr/>
        </p:nvSpPr>
        <p:spPr>
          <a:xfrm>
            <a:off x="422094" y="3831588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00" err="1">
                <a:latin typeface="Frutiger LT 47 LightCn"/>
                <a:cs typeface="Frutiger LT 47 LightCn"/>
              </a:rPr>
              <a:t>Seltene</a:t>
            </a:r>
            <a:r>
              <a:rPr sz="400" spc="-35">
                <a:latin typeface="Frutiger LT 47 LightCn"/>
                <a:cs typeface="Frutiger LT 47 LightCn"/>
              </a:rPr>
              <a:t> </a:t>
            </a:r>
            <a:r>
              <a:rPr sz="400" spc="-5">
                <a:latin typeface="Frutiger LT 47 LightCn"/>
                <a:cs typeface="Frutiger LT 47 LightCn"/>
              </a:rPr>
              <a:t>Tumor</a:t>
            </a:r>
            <a:r>
              <a:rPr lang="de-DE" sz="400" spc="-5">
                <a:latin typeface="Frutiger LT 47 LightCn"/>
                <a:cs typeface="Frutiger LT 47 LightCn"/>
              </a:rPr>
              <a:t>e</a:t>
            </a:r>
            <a:endParaRPr sz="400">
              <a:latin typeface="Frutiger LT 47 LightCn"/>
              <a:cs typeface="Frutiger LT 47 LightCn"/>
            </a:endParaRP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400" i="1">
                <a:latin typeface="Frutiger LT 47 LightCn"/>
                <a:cs typeface="Frutiger LT 47 LightCn"/>
              </a:rPr>
              <a:t>PD </a:t>
            </a:r>
            <a:r>
              <a:rPr sz="400" i="1" spc="-15">
                <a:latin typeface="Frutiger LT 47 LightCn"/>
                <a:cs typeface="Frutiger LT 47 LightCn"/>
              </a:rPr>
              <a:t>Dr. </a:t>
            </a:r>
            <a:r>
              <a:rPr sz="400" i="1">
                <a:latin typeface="Frutiger LT 47 LightCn"/>
                <a:cs typeface="Frutiger LT 47 LightCn"/>
              </a:rPr>
              <a:t>med. Philipp</a:t>
            </a:r>
            <a:r>
              <a:rPr sz="400" i="1" spc="-55">
                <a:latin typeface="Frutiger LT 47 LightCn"/>
                <a:cs typeface="Frutiger LT 47 LightCn"/>
              </a:rPr>
              <a:t> </a:t>
            </a:r>
            <a:r>
              <a:rPr sz="400" i="1" spc="-5">
                <a:latin typeface="Frutiger LT 47 LightCn"/>
                <a:cs typeface="Frutiger LT 47 LightCn"/>
              </a:rPr>
              <a:t>Ivanyi</a:t>
            </a:r>
            <a:endParaRPr lang="de-DE" sz="400" i="1" spc="-5">
              <a:latin typeface="Frutiger LT 47 LightCn"/>
              <a:cs typeface="Frutiger LT 47 LightCn"/>
            </a:endParaRP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25" name="object 24">
            <a:extLst>
              <a:ext uri="{FF2B5EF4-FFF2-40B4-BE49-F238E27FC236}">
                <a16:creationId xmlns:a16="http://schemas.microsoft.com/office/drawing/2014/main" id="{9032B2F5-816D-333F-1D3F-904DFC8FF1E7}"/>
              </a:ext>
            </a:extLst>
          </p:cNvPr>
          <p:cNvSpPr txBox="1"/>
          <p:nvPr/>
        </p:nvSpPr>
        <p:spPr>
          <a:xfrm>
            <a:off x="1098755" y="4307353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">
              <a:latin typeface="Times New Roman"/>
              <a:cs typeface="Times New Roman"/>
            </a:endParaRPr>
          </a:p>
          <a:p>
            <a:pPr marL="191135" marR="20320" indent="-163830">
              <a:lnSpc>
                <a:spcPts val="430"/>
              </a:lnSpc>
            </a:pPr>
            <a:r>
              <a:rPr sz="400">
                <a:latin typeface="Frutiger LT 47 LightCn"/>
                <a:cs typeface="Frutiger LT 47 LightCn"/>
              </a:rPr>
              <a:t>Metabolische</a:t>
            </a:r>
            <a:r>
              <a:rPr sz="400" spc="-50">
                <a:latin typeface="Frutiger LT 47 LightCn"/>
                <a:cs typeface="Frutiger LT 47 LightCn"/>
              </a:rPr>
              <a:t> </a:t>
            </a:r>
            <a:r>
              <a:rPr sz="400">
                <a:latin typeface="Frutiger LT 47 LightCn"/>
                <a:cs typeface="Frutiger LT 47 LightCn"/>
              </a:rPr>
              <a:t>und</a:t>
            </a:r>
            <a:r>
              <a:rPr sz="400" spc="-45">
                <a:latin typeface="Frutiger LT 47 LightCn"/>
                <a:cs typeface="Frutiger LT 47 LightCn"/>
              </a:rPr>
              <a:t> </a:t>
            </a:r>
            <a:r>
              <a:rPr sz="400" err="1">
                <a:latin typeface="Frutiger LT 47 LightCn"/>
                <a:cs typeface="Frutiger LT 47 LightCn"/>
              </a:rPr>
              <a:t>genetische  Epilepsien</a:t>
            </a:r>
          </a:p>
          <a:p>
            <a:pPr marL="39370">
              <a:lnSpc>
                <a:spcPct val="100000"/>
              </a:lnSpc>
              <a:spcBef>
                <a:spcPts val="114"/>
              </a:spcBef>
            </a:pPr>
            <a:r>
              <a:rPr sz="400" i="1">
                <a:latin typeface="Frutiger LT 47 LightCn"/>
                <a:cs typeface="Frutiger LT 47 LightCn"/>
              </a:rPr>
              <a:t>PD</a:t>
            </a:r>
            <a:r>
              <a:rPr sz="400" i="1" spc="-15">
                <a:latin typeface="Frutiger LT 47 LightCn"/>
                <a:cs typeface="Frutiger LT 47 LightCn"/>
              </a:rPr>
              <a:t> Dr.</a:t>
            </a:r>
            <a:r>
              <a:rPr sz="400" i="1" spc="-3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med.</a:t>
            </a:r>
            <a:r>
              <a:rPr sz="400" i="1" spc="-3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Hans</a:t>
            </a:r>
            <a:r>
              <a:rPr sz="400" i="1" spc="-2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Hartmann</a:t>
            </a: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26" name="object 25">
            <a:extLst>
              <a:ext uri="{FF2B5EF4-FFF2-40B4-BE49-F238E27FC236}">
                <a16:creationId xmlns:a16="http://schemas.microsoft.com/office/drawing/2014/main" id="{5D930397-6E4C-EF39-CD4E-D287B01FA4CE}"/>
              </a:ext>
            </a:extLst>
          </p:cNvPr>
          <p:cNvSpPr txBox="1"/>
          <p:nvPr/>
        </p:nvSpPr>
        <p:spPr>
          <a:xfrm>
            <a:off x="1778197" y="3347292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450">
              <a:latin typeface="Times New Roman"/>
              <a:cs typeface="Times New Roman"/>
            </a:endParaRPr>
          </a:p>
          <a:p>
            <a:pPr marL="117475" marR="109855" algn="ctr">
              <a:lnSpc>
                <a:spcPct val="125099"/>
              </a:lnSpc>
            </a:pPr>
            <a:r>
              <a:rPr sz="400">
                <a:latin typeface="Frutiger LT 47 LightCn"/>
                <a:cs typeface="Frutiger LT 47 LightCn"/>
              </a:rPr>
              <a:t>Seltene</a:t>
            </a:r>
            <a:r>
              <a:rPr sz="400" spc="-5">
                <a:latin typeface="Frutiger LT 47 LightCn"/>
                <a:cs typeface="Frutiger LT 47 LightCn"/>
              </a:rPr>
              <a:t> </a:t>
            </a:r>
            <a:r>
              <a:rPr sz="400">
                <a:latin typeface="Frutiger LT 47 LightCn"/>
                <a:cs typeface="Frutiger LT 47 LightCn"/>
              </a:rPr>
              <a:t>syndromale  </a:t>
            </a:r>
            <a:r>
              <a:rPr sz="400" spc="-5">
                <a:latin typeface="Frutiger LT 47 LightCn"/>
                <a:cs typeface="Frutiger LT 47 LightCn"/>
              </a:rPr>
              <a:t>Erkrankungen</a:t>
            </a:r>
            <a:endParaRPr sz="400">
              <a:latin typeface="Frutiger LT 47 LightCn"/>
              <a:cs typeface="Frutiger LT 47 LightCn"/>
            </a:endParaRP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400" i="1">
                <a:latin typeface="Frutiger LT 47 LightCn"/>
                <a:cs typeface="Frutiger LT 47 LightCn"/>
              </a:rPr>
              <a:t>PD </a:t>
            </a:r>
            <a:r>
              <a:rPr sz="400" i="1" spc="-15">
                <a:latin typeface="Frutiger LT 47 LightCn"/>
                <a:cs typeface="Frutiger LT 47 LightCn"/>
              </a:rPr>
              <a:t>Dr. </a:t>
            </a:r>
            <a:r>
              <a:rPr sz="400" i="1">
                <a:latin typeface="Frutiger LT 47 LightCn"/>
                <a:cs typeface="Frutiger LT 47 LightCn"/>
              </a:rPr>
              <a:t>med.</a:t>
            </a:r>
            <a:r>
              <a:rPr sz="400" i="1" spc="-70">
                <a:latin typeface="Frutiger LT 47 LightCn"/>
                <a:cs typeface="Frutiger LT 47 LightCn"/>
              </a:rPr>
              <a:t> </a:t>
            </a:r>
            <a:r>
              <a:rPr lang="de-DE" sz="400" i="1" spc="-5">
                <a:latin typeface="Frutiger LT 47 LightCn"/>
                <a:cs typeface="Frutiger LT 47 LightCn"/>
              </a:rPr>
              <a:t>Tim Ripperger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27" name="object 26">
            <a:extLst>
              <a:ext uri="{FF2B5EF4-FFF2-40B4-BE49-F238E27FC236}">
                <a16:creationId xmlns:a16="http://schemas.microsoft.com/office/drawing/2014/main" id="{8B4509A4-541E-3B15-7E6C-1EF7FAC8B5F5}"/>
              </a:ext>
            </a:extLst>
          </p:cNvPr>
          <p:cNvSpPr txBox="1"/>
          <p:nvPr/>
        </p:nvSpPr>
        <p:spPr>
          <a:xfrm>
            <a:off x="2457075" y="3347294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450">
              <a:latin typeface="Times New Roman"/>
              <a:cs typeface="Times New Roman"/>
            </a:endParaRPr>
          </a:p>
          <a:p>
            <a:pPr marL="257175" marR="20320" indent="-229870">
              <a:lnSpc>
                <a:spcPts val="430"/>
              </a:lnSpc>
            </a:pPr>
            <a:r>
              <a:rPr sz="400">
                <a:latin typeface="Frutiger LT 47 LightCn"/>
                <a:cs typeface="Frutiger LT 47 LightCn"/>
              </a:rPr>
              <a:t>Kleinzelliges</a:t>
            </a:r>
            <a:r>
              <a:rPr sz="400" spc="-30">
                <a:latin typeface="Frutiger LT 47 LightCn"/>
                <a:cs typeface="Frutiger LT 47 LightCn"/>
              </a:rPr>
              <a:t> </a:t>
            </a:r>
            <a:r>
              <a:rPr sz="400" spc="-5">
                <a:latin typeface="Frutiger LT 47 LightCn"/>
                <a:cs typeface="Frutiger LT 47 LightCn"/>
              </a:rPr>
              <a:t>Ovarialkarzinom  </a:t>
            </a:r>
            <a:r>
              <a:rPr sz="400">
                <a:latin typeface="Frutiger LT 47 LightCn"/>
                <a:cs typeface="Frutiger LT 47 LightCn"/>
              </a:rPr>
              <a:t>vom</a:t>
            </a:r>
          </a:p>
          <a:p>
            <a:pPr marL="75565">
              <a:lnSpc>
                <a:spcPct val="100000"/>
              </a:lnSpc>
              <a:spcBef>
                <a:spcPts val="120"/>
              </a:spcBef>
            </a:pPr>
            <a:r>
              <a:rPr sz="400" spc="-5" err="1">
                <a:latin typeface="Frutiger LT 47 LightCn"/>
                <a:cs typeface="Frutiger LT 47 LightCn"/>
              </a:rPr>
              <a:t>hypercalcämischen</a:t>
            </a:r>
            <a:r>
              <a:rPr sz="400" spc="-30">
                <a:latin typeface="Frutiger LT 47 LightCn"/>
                <a:cs typeface="Frutiger LT 47 LightCn"/>
              </a:rPr>
              <a:t> </a:t>
            </a:r>
            <a:r>
              <a:rPr sz="400" spc="-5" err="1">
                <a:latin typeface="Frutiger LT 47 LightCn"/>
                <a:cs typeface="Frutiger LT 47 LightCn"/>
              </a:rPr>
              <a:t>Typ</a:t>
            </a:r>
            <a:endParaRPr sz="400">
              <a:latin typeface="Frutiger LT 47 LightCn"/>
              <a:cs typeface="Frutiger LT 47 LightCn"/>
            </a:endParaRPr>
          </a:p>
          <a:p>
            <a:pPr marL="14604">
              <a:lnSpc>
                <a:spcPct val="100000"/>
              </a:lnSpc>
              <a:spcBef>
                <a:spcPts val="120"/>
              </a:spcBef>
            </a:pPr>
            <a:r>
              <a:rPr sz="400" i="1" spc="-10">
                <a:latin typeface="Frutiger LT 47 LightCn"/>
                <a:cs typeface="Frutiger LT 47 LightCn"/>
              </a:rPr>
              <a:t>Prof.</a:t>
            </a:r>
            <a:r>
              <a:rPr sz="400" i="1" spc="-35">
                <a:latin typeface="Frutiger LT 47 LightCn"/>
                <a:cs typeface="Frutiger LT 47 LightCn"/>
              </a:rPr>
              <a:t> </a:t>
            </a:r>
            <a:r>
              <a:rPr sz="400" i="1" spc="-15">
                <a:latin typeface="Frutiger LT 47 LightCn"/>
                <a:cs typeface="Frutiger LT 47 LightCn"/>
              </a:rPr>
              <a:t>Dr.</a:t>
            </a:r>
            <a:r>
              <a:rPr sz="400" i="1" spc="-3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med.</a:t>
            </a:r>
            <a:r>
              <a:rPr sz="400" i="1" spc="-30">
                <a:latin typeface="Frutiger LT 47 LightCn"/>
                <a:cs typeface="Frutiger LT 47 LightCn"/>
              </a:rPr>
              <a:t> </a:t>
            </a:r>
            <a:r>
              <a:rPr sz="400" i="1" spc="-5">
                <a:latin typeface="Frutiger LT 47 LightCn"/>
                <a:cs typeface="Frutiger LT 47 LightCn"/>
              </a:rPr>
              <a:t>Peter</a:t>
            </a:r>
            <a:r>
              <a:rPr sz="400" i="1" spc="-15">
                <a:latin typeface="Frutiger LT 47 LightCn"/>
                <a:cs typeface="Frutiger LT 47 LightCn"/>
              </a:rPr>
              <a:t> </a:t>
            </a:r>
            <a:r>
              <a:rPr sz="400" i="1" err="1">
                <a:latin typeface="Frutiger LT 47 LightCn"/>
                <a:cs typeface="Frutiger LT 47 LightCn"/>
              </a:rPr>
              <a:t>Hillemanns</a:t>
            </a:r>
            <a:endParaRPr lang="de-DE" sz="400" i="1">
              <a:latin typeface="Frutiger LT 47 LightCn"/>
              <a:cs typeface="Frutiger LT 47 LightCn"/>
            </a:endParaRPr>
          </a:p>
          <a:p>
            <a:pPr marL="14604">
              <a:lnSpc>
                <a:spcPct val="100000"/>
              </a:lnSpc>
              <a:spcBef>
                <a:spcPts val="120"/>
              </a:spcBef>
            </a:pP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28" name="object 27">
            <a:extLst>
              <a:ext uri="{FF2B5EF4-FFF2-40B4-BE49-F238E27FC236}">
                <a16:creationId xmlns:a16="http://schemas.microsoft.com/office/drawing/2014/main" id="{2BEBF6BD-3929-AFD9-4ABF-FF9D97B107EB}"/>
              </a:ext>
            </a:extLst>
          </p:cNvPr>
          <p:cNvSpPr txBox="1"/>
          <p:nvPr/>
        </p:nvSpPr>
        <p:spPr>
          <a:xfrm>
            <a:off x="3142417" y="3347294"/>
            <a:ext cx="594000" cy="403957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450">
              <a:latin typeface="Times New Roman"/>
              <a:cs typeface="Times New Roman"/>
            </a:endParaRPr>
          </a:p>
          <a:p>
            <a:pPr marL="48895" marR="40640" indent="107314">
              <a:lnSpc>
                <a:spcPts val="430"/>
              </a:lnSpc>
            </a:pPr>
            <a:r>
              <a:rPr sz="400" err="1">
                <a:latin typeface="Frutiger LT 47 LightCn"/>
                <a:cs typeface="Frutiger LT 47 LightCn"/>
              </a:rPr>
              <a:t>Blasenbildende  </a:t>
            </a:r>
            <a:r>
              <a:rPr sz="400" spc="-5" err="1">
                <a:latin typeface="Frutiger LT 47 LightCn"/>
                <a:cs typeface="Frutiger LT 47 LightCn"/>
              </a:rPr>
              <a:t>Autoimmunerkrankungen</a:t>
            </a:r>
            <a:endParaRPr sz="400">
              <a:latin typeface="Frutiger LT 47 LightCn"/>
              <a:cs typeface="Frutiger LT 47 LightCn"/>
            </a:endParaRPr>
          </a:p>
          <a:p>
            <a:pPr marL="48895" marR="15875" indent="-25400">
              <a:lnSpc>
                <a:spcPts val="600"/>
              </a:lnSpc>
              <a:spcBef>
                <a:spcPts val="40"/>
              </a:spcBef>
            </a:pPr>
            <a:r>
              <a:rPr sz="400" i="1" spc="-15">
                <a:latin typeface="Frutiger LT 47 LightCn"/>
                <a:cs typeface="Frutiger LT 47 LightCn"/>
              </a:rPr>
              <a:t>Dr.</a:t>
            </a:r>
            <a:r>
              <a:rPr sz="400" i="1" spc="-45">
                <a:latin typeface="Frutiger LT 47 LightCn"/>
                <a:cs typeface="Frutiger LT 47 LightCn"/>
              </a:rPr>
              <a:t> </a:t>
            </a:r>
            <a:r>
              <a:rPr sz="400" i="1" spc="-5">
                <a:latin typeface="Frutiger LT 47 LightCn"/>
                <a:cs typeface="Frutiger LT 47 LightCn"/>
              </a:rPr>
              <a:t>med.</a:t>
            </a:r>
            <a:r>
              <a:rPr sz="400" i="1" spc="-45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Matthias</a:t>
            </a:r>
            <a:r>
              <a:rPr sz="400" i="1" spc="-35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Schefzyk</a:t>
            </a:r>
            <a:endParaRPr lang="de-DE" sz="400" i="1">
              <a:latin typeface="Frutiger LT 47 LightCn"/>
              <a:cs typeface="Frutiger LT 47 LightCn"/>
            </a:endParaRPr>
          </a:p>
          <a:p>
            <a:pPr marL="48895" marR="15875" indent="-25400">
              <a:lnSpc>
                <a:spcPts val="600"/>
              </a:lnSpc>
              <a:spcBef>
                <a:spcPts val="40"/>
              </a:spcBef>
            </a:pPr>
            <a:endParaRPr lang="de-DE" sz="200" i="1">
              <a:latin typeface="Frutiger LT 47 LightCn"/>
              <a:cs typeface="Frutiger LT 47 LightCn"/>
            </a:endParaRPr>
          </a:p>
          <a:p>
            <a:pPr marL="48895" marR="15875" indent="-25400">
              <a:lnSpc>
                <a:spcPts val="600"/>
              </a:lnSpc>
              <a:spcBef>
                <a:spcPts val="40"/>
              </a:spcBef>
            </a:pP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29" name="object 28">
            <a:extLst>
              <a:ext uri="{FF2B5EF4-FFF2-40B4-BE49-F238E27FC236}">
                <a16:creationId xmlns:a16="http://schemas.microsoft.com/office/drawing/2014/main" id="{46A65A32-F4A5-27DD-234C-F962CC6DB79A}"/>
              </a:ext>
            </a:extLst>
          </p:cNvPr>
          <p:cNvSpPr txBox="1"/>
          <p:nvPr/>
        </p:nvSpPr>
        <p:spPr>
          <a:xfrm>
            <a:off x="3143024" y="3839753"/>
            <a:ext cx="594000" cy="383438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450">
              <a:latin typeface="Times New Roman"/>
              <a:cs typeface="Times New Roman"/>
            </a:endParaRPr>
          </a:p>
          <a:p>
            <a:pPr marL="24130" marR="15875" indent="41910" algn="ctr">
              <a:lnSpc>
                <a:spcPct val="125099"/>
              </a:lnSpc>
            </a:pPr>
            <a:r>
              <a:rPr sz="400" err="1">
                <a:latin typeface="Frutiger LT 47 LightCn"/>
                <a:cs typeface="Frutiger LT 47 LightCn"/>
              </a:rPr>
              <a:t>Hereditäre</a:t>
            </a:r>
            <a:r>
              <a:rPr lang="de-DE" sz="400">
                <a:latin typeface="Frutiger LT 47 LightCn"/>
                <a:cs typeface="Frutiger LT 47 LightCn"/>
              </a:rPr>
              <a:t> </a:t>
            </a:r>
            <a:r>
              <a:rPr sz="400" err="1">
                <a:latin typeface="Frutiger LT 47 LightCn"/>
                <a:cs typeface="Frutiger LT 47 LightCn"/>
              </a:rPr>
              <a:t>Angioödeme  </a:t>
            </a:r>
            <a:r>
              <a:rPr sz="400" i="1" spc="-10">
                <a:latin typeface="Frutiger LT 47 LightCn"/>
                <a:cs typeface="Frutiger LT 47 LightCn"/>
              </a:rPr>
              <a:t>Prof. </a:t>
            </a:r>
            <a:r>
              <a:rPr sz="400" i="1" spc="-15">
                <a:latin typeface="Frutiger LT 47 LightCn"/>
                <a:cs typeface="Frutiger LT 47 LightCn"/>
              </a:rPr>
              <a:t>Dr. </a:t>
            </a:r>
            <a:r>
              <a:rPr sz="400" i="1">
                <a:latin typeface="Frutiger LT 47 LightCn"/>
                <a:cs typeface="Frutiger LT 47 LightCn"/>
              </a:rPr>
              <a:t>med. Bettina </a:t>
            </a:r>
            <a:r>
              <a:rPr sz="400" i="1" spc="-5">
                <a:latin typeface="Frutiger LT 47 LightCn"/>
                <a:cs typeface="Frutiger LT 47 LightCn"/>
              </a:rPr>
              <a:t>Wedi</a:t>
            </a:r>
            <a:endParaRPr lang="de-DE" sz="400" i="1" spc="-5">
              <a:latin typeface="Frutiger LT 47 LightCn"/>
              <a:cs typeface="Frutiger LT 47 LightCn"/>
            </a:endParaRPr>
          </a:p>
          <a:p>
            <a:pPr marL="24130" marR="15875" indent="41910" algn="ctr">
              <a:lnSpc>
                <a:spcPct val="125099"/>
              </a:lnSpc>
            </a:pPr>
            <a:endParaRPr lang="de-DE" sz="400" i="1" spc="-5">
              <a:latin typeface="Frutiger LT 47 LightCn"/>
              <a:cs typeface="Frutiger LT 47 LightCn"/>
            </a:endParaRPr>
          </a:p>
          <a:p>
            <a:pPr marL="24130" marR="15875" indent="41910" algn="ctr">
              <a:lnSpc>
                <a:spcPct val="125099"/>
              </a:lnSpc>
            </a:pP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30" name="object 29">
            <a:extLst>
              <a:ext uri="{FF2B5EF4-FFF2-40B4-BE49-F238E27FC236}">
                <a16:creationId xmlns:a16="http://schemas.microsoft.com/office/drawing/2014/main" id="{E29F65B3-2B9D-7B72-2DC5-78132278E304}"/>
              </a:ext>
            </a:extLst>
          </p:cNvPr>
          <p:cNvSpPr txBox="1"/>
          <p:nvPr/>
        </p:nvSpPr>
        <p:spPr>
          <a:xfrm>
            <a:off x="3807835" y="3347292"/>
            <a:ext cx="594000" cy="588623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450">
              <a:latin typeface="Times New Roman"/>
              <a:cs typeface="Times New Roman"/>
            </a:endParaRPr>
          </a:p>
          <a:p>
            <a:pPr marL="181610" marR="57150" indent="-116839">
              <a:lnSpc>
                <a:spcPct val="125099"/>
              </a:lnSpc>
            </a:pPr>
            <a:r>
              <a:rPr sz="400">
                <a:latin typeface="Frutiger LT 47 LightCn"/>
                <a:cs typeface="Frutiger LT 47 LightCn"/>
              </a:rPr>
              <a:t>Pulmonale</a:t>
            </a:r>
            <a:r>
              <a:rPr sz="400" spc="-45">
                <a:latin typeface="Frutiger LT 47 LightCn"/>
                <a:cs typeface="Frutiger LT 47 LightCn"/>
              </a:rPr>
              <a:t> </a:t>
            </a:r>
            <a:r>
              <a:rPr sz="400">
                <a:latin typeface="Frutiger LT 47 LightCn"/>
                <a:cs typeface="Frutiger LT 47 LightCn"/>
              </a:rPr>
              <a:t>Hypertonie</a:t>
            </a:r>
            <a:r>
              <a:rPr sz="400" spc="-50">
                <a:latin typeface="Frutiger LT 47 LightCn"/>
                <a:cs typeface="Frutiger LT 47 LightCn"/>
              </a:rPr>
              <a:t> </a:t>
            </a:r>
            <a:r>
              <a:rPr sz="400" err="1">
                <a:latin typeface="Frutiger LT 47 LightCn"/>
                <a:cs typeface="Frutiger LT 47 LightCn"/>
              </a:rPr>
              <a:t>im  Kindesalter</a:t>
            </a:r>
            <a:endParaRPr lang="en-US" sz="400">
              <a:latin typeface="Frutiger LT 47 LightCn"/>
              <a:cs typeface="Frutiger LT 47 LightCn"/>
            </a:endParaRPr>
          </a:p>
          <a:p>
            <a:pPr marL="7620">
              <a:lnSpc>
                <a:spcPct val="100000"/>
              </a:lnSpc>
              <a:spcBef>
                <a:spcPts val="120"/>
              </a:spcBef>
            </a:pPr>
            <a:r>
              <a:rPr lang="de-DE" sz="400" i="1" spc="-10">
                <a:solidFill>
                  <a:schemeClr val="tx1">
                    <a:lumMod val="95000"/>
                    <a:lumOff val="5000"/>
                  </a:schemeClr>
                </a:solidFill>
                <a:latin typeface="Frutiger LT 47 LightCn"/>
                <a:cs typeface="Frutiger LT 47 LightCn"/>
              </a:rPr>
              <a:t>PD Dr. med. Harald Bertram </a:t>
            </a:r>
          </a:p>
          <a:p>
            <a:pPr marL="7620">
              <a:lnSpc>
                <a:spcPct val="100000"/>
              </a:lnSpc>
              <a:spcBef>
                <a:spcPts val="120"/>
              </a:spcBef>
            </a:pPr>
            <a:r>
              <a:rPr lang="en-US" sz="400" i="1">
                <a:latin typeface="Frutiger LT 47 LightCn"/>
                <a:cs typeface="Frutiger LT 47 LightCn"/>
              </a:rPr>
              <a:t>Dr. med. Christoph M. Happel, PhD</a:t>
            </a:r>
          </a:p>
          <a:p>
            <a:pPr marL="7620">
              <a:lnSpc>
                <a:spcPct val="100000"/>
              </a:lnSpc>
              <a:spcBef>
                <a:spcPts val="120"/>
              </a:spcBef>
            </a:pPr>
            <a:r>
              <a:rPr lang="en-US" sz="400" i="1">
                <a:latin typeface="Frutiger LT 47 LightCn"/>
                <a:cs typeface="Frutiger LT 47 LightCn"/>
              </a:rPr>
              <a:t>Dr. med. Meike Fischer</a:t>
            </a:r>
          </a:p>
          <a:p>
            <a:pPr marL="7620">
              <a:lnSpc>
                <a:spcPct val="100000"/>
              </a:lnSpc>
              <a:spcBef>
                <a:spcPts val="120"/>
              </a:spcBef>
            </a:pPr>
            <a:endParaRPr sz="400" i="1">
              <a:latin typeface="Frutiger LT 47 LightCn"/>
              <a:cs typeface="Frutiger LT 47 LightCn"/>
            </a:endParaRPr>
          </a:p>
        </p:txBody>
      </p:sp>
      <p:sp>
        <p:nvSpPr>
          <p:cNvPr id="31" name="object 30">
            <a:extLst>
              <a:ext uri="{FF2B5EF4-FFF2-40B4-BE49-F238E27FC236}">
                <a16:creationId xmlns:a16="http://schemas.microsoft.com/office/drawing/2014/main" id="{D2C5B7C3-1E9B-69C5-4F7E-82F7F0573B01}"/>
              </a:ext>
            </a:extLst>
          </p:cNvPr>
          <p:cNvSpPr txBox="1"/>
          <p:nvPr/>
        </p:nvSpPr>
        <p:spPr>
          <a:xfrm>
            <a:off x="4477782" y="3347294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 marL="186690" marR="52069" indent="-127000">
              <a:lnSpc>
                <a:spcPct val="125099"/>
              </a:lnSpc>
              <a:spcBef>
                <a:spcPts val="50"/>
              </a:spcBef>
            </a:pPr>
            <a:r>
              <a:rPr sz="400">
                <a:latin typeface="Frutiger LT 47 LightCn"/>
                <a:cs typeface="Frutiger LT 47 LightCn"/>
              </a:rPr>
              <a:t>Seltene </a:t>
            </a:r>
            <a:r>
              <a:rPr sz="400" spc="-5">
                <a:latin typeface="Frutiger LT 47 LightCn"/>
                <a:cs typeface="Frutiger LT 47 LightCn"/>
              </a:rPr>
              <a:t>Erkrankungen</a:t>
            </a:r>
            <a:r>
              <a:rPr sz="400" spc="-55">
                <a:latin typeface="Frutiger LT 47 LightCn"/>
                <a:cs typeface="Frutiger LT 47 LightCn"/>
              </a:rPr>
              <a:t> </a:t>
            </a:r>
            <a:r>
              <a:rPr sz="400">
                <a:latin typeface="Frutiger LT 47 LightCn"/>
                <a:cs typeface="Frutiger LT 47 LightCn"/>
              </a:rPr>
              <a:t>der  Hörorgane</a:t>
            </a:r>
          </a:p>
          <a:p>
            <a:pPr marL="218440" marR="30480" indent="-180340">
              <a:lnSpc>
                <a:spcPts val="430"/>
              </a:lnSpc>
              <a:spcBef>
                <a:spcPts val="180"/>
              </a:spcBef>
            </a:pPr>
            <a:r>
              <a:rPr sz="400" i="1" spc="-10">
                <a:latin typeface="Frutiger LT 47 LightCn"/>
                <a:cs typeface="Frutiger LT 47 LightCn"/>
              </a:rPr>
              <a:t>Prof.</a:t>
            </a:r>
            <a:r>
              <a:rPr sz="400" i="1" spc="-40">
                <a:latin typeface="Frutiger LT 47 LightCn"/>
                <a:cs typeface="Frutiger LT 47 LightCn"/>
              </a:rPr>
              <a:t> </a:t>
            </a:r>
            <a:r>
              <a:rPr sz="400" i="1" spc="-15">
                <a:latin typeface="Frutiger LT 47 LightCn"/>
                <a:cs typeface="Frutiger LT 47 LightCn"/>
              </a:rPr>
              <a:t>Dr.</a:t>
            </a:r>
            <a:r>
              <a:rPr sz="400" i="1" spc="-35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med.</a:t>
            </a:r>
            <a:r>
              <a:rPr sz="400" i="1" spc="-55">
                <a:latin typeface="Frutiger LT 47 LightCn"/>
                <a:cs typeface="Frutiger LT 47 LightCn"/>
              </a:rPr>
              <a:t> </a:t>
            </a:r>
            <a:r>
              <a:rPr sz="400" i="1" spc="-5">
                <a:latin typeface="Frutiger LT 47 LightCn"/>
                <a:cs typeface="Frutiger LT 47 LightCn"/>
              </a:rPr>
              <a:t>Anke</a:t>
            </a:r>
            <a:r>
              <a:rPr sz="400" i="1" spc="-2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Lesinski-  Schiedat</a:t>
            </a:r>
            <a:endParaRPr sz="400">
              <a:latin typeface="Frutiger LT 47 LightCn"/>
              <a:cs typeface="Frutiger LT 47 LightCn"/>
            </a:endParaRPr>
          </a:p>
          <a:p>
            <a:pPr marL="34290">
              <a:lnSpc>
                <a:spcPct val="100000"/>
              </a:lnSpc>
              <a:spcBef>
                <a:spcPts val="114"/>
              </a:spcBef>
            </a:pPr>
            <a:r>
              <a:rPr sz="400" i="1" spc="-10">
                <a:latin typeface="Frutiger LT 47 LightCn"/>
                <a:cs typeface="Frutiger LT 47 LightCn"/>
              </a:rPr>
              <a:t>Prof.</a:t>
            </a:r>
            <a:r>
              <a:rPr sz="400" i="1" spc="-30">
                <a:latin typeface="Frutiger LT 47 LightCn"/>
                <a:cs typeface="Frutiger LT 47 LightCn"/>
              </a:rPr>
              <a:t> </a:t>
            </a:r>
            <a:r>
              <a:rPr sz="400" i="1" spc="-15">
                <a:latin typeface="Frutiger LT 47 LightCn"/>
                <a:cs typeface="Frutiger LT 47 LightCn"/>
              </a:rPr>
              <a:t>Dr.</a:t>
            </a:r>
            <a:r>
              <a:rPr sz="400" i="1" spc="-5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Athanasia</a:t>
            </a:r>
            <a:r>
              <a:rPr sz="400" i="1" spc="-35">
                <a:latin typeface="Frutiger LT 47 LightCn"/>
                <a:cs typeface="Frutiger LT 47 LightCn"/>
              </a:rPr>
              <a:t> </a:t>
            </a:r>
            <a:r>
              <a:rPr sz="400" i="1" spc="-5">
                <a:latin typeface="Frutiger LT 47 LightCn"/>
                <a:cs typeface="Frutiger LT 47 LightCn"/>
              </a:rPr>
              <a:t>Warnecke</a:t>
            </a: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32" name="object 31">
            <a:extLst>
              <a:ext uri="{FF2B5EF4-FFF2-40B4-BE49-F238E27FC236}">
                <a16:creationId xmlns:a16="http://schemas.microsoft.com/office/drawing/2014/main" id="{045EF9AE-59CA-29B3-496E-36C855142F9D}"/>
              </a:ext>
            </a:extLst>
          </p:cNvPr>
          <p:cNvSpPr txBox="1"/>
          <p:nvPr/>
        </p:nvSpPr>
        <p:spPr>
          <a:xfrm>
            <a:off x="3812593" y="4038190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46990" marR="39370" algn="ctr">
              <a:lnSpc>
                <a:spcPts val="430"/>
              </a:lnSpc>
              <a:spcBef>
                <a:spcPts val="290"/>
              </a:spcBef>
            </a:pPr>
            <a:r>
              <a:rPr sz="400">
                <a:latin typeface="Frutiger LT 47 LightCn"/>
                <a:cs typeface="Frutiger LT 47 LightCn"/>
              </a:rPr>
              <a:t>Elektrische und</a:t>
            </a:r>
            <a:r>
              <a:rPr sz="400" spc="-50">
                <a:latin typeface="Frutiger LT 47 LightCn"/>
                <a:cs typeface="Frutiger LT 47 LightCn"/>
              </a:rPr>
              <a:t> </a:t>
            </a:r>
            <a:r>
              <a:rPr sz="400" spc="-5" err="1">
                <a:latin typeface="Frutiger LT 47 LightCn"/>
                <a:cs typeface="Frutiger LT 47 LightCn"/>
              </a:rPr>
              <a:t>strukturelle  </a:t>
            </a:r>
            <a:r>
              <a:rPr sz="400" err="1">
                <a:latin typeface="Frutiger LT 47 LightCn"/>
                <a:cs typeface="Frutiger LT 47 LightCn"/>
              </a:rPr>
              <a:t>Kardiomyopathien</a:t>
            </a:r>
          </a:p>
          <a:p>
            <a:pPr algn="ctr">
              <a:lnSpc>
                <a:spcPct val="100000"/>
              </a:lnSpc>
              <a:spcBef>
                <a:spcPts val="114"/>
              </a:spcBef>
            </a:pPr>
            <a:r>
              <a:rPr sz="400" i="1" spc="-10">
                <a:latin typeface="Frutiger LT 47 LightCn"/>
                <a:cs typeface="Frutiger LT 47 LightCn"/>
              </a:rPr>
              <a:t>Prof. </a:t>
            </a:r>
            <a:r>
              <a:rPr sz="400" i="1" spc="-15">
                <a:latin typeface="Frutiger LT 47 LightCn"/>
                <a:cs typeface="Frutiger LT 47 LightCn"/>
              </a:rPr>
              <a:t>Dr. </a:t>
            </a:r>
            <a:r>
              <a:rPr sz="400" i="1">
                <a:latin typeface="Frutiger LT 47 LightCn"/>
                <a:cs typeface="Frutiger LT 47 LightCn"/>
              </a:rPr>
              <a:t>med. David</a:t>
            </a:r>
            <a:r>
              <a:rPr sz="400" i="1" spc="-70">
                <a:latin typeface="Frutiger LT 47 LightCn"/>
                <a:cs typeface="Frutiger LT 47 LightCn"/>
              </a:rPr>
              <a:t> </a:t>
            </a:r>
            <a:r>
              <a:rPr sz="400" i="1" spc="-5">
                <a:latin typeface="Frutiger LT 47 LightCn"/>
                <a:cs typeface="Frutiger LT 47 LightCn"/>
              </a:rPr>
              <a:t>Duncker</a:t>
            </a:r>
            <a:endParaRPr sz="400">
              <a:latin typeface="Frutiger LT 47 LightCn"/>
              <a:cs typeface="Frutiger LT 47 LightCn"/>
            </a:endParaRPr>
          </a:p>
          <a:p>
            <a:pPr marL="102870" marR="95250" algn="ctr">
              <a:lnSpc>
                <a:spcPts val="430"/>
              </a:lnSpc>
              <a:spcBef>
                <a:spcPts val="175"/>
              </a:spcBef>
            </a:pPr>
            <a:r>
              <a:rPr sz="400" i="1" spc="-10">
                <a:latin typeface="Frutiger LT 47 LightCn"/>
                <a:cs typeface="Frutiger LT 47 LightCn"/>
              </a:rPr>
              <a:t>Prof.</a:t>
            </a:r>
            <a:r>
              <a:rPr sz="400" i="1" spc="-50">
                <a:latin typeface="Frutiger LT 47 LightCn"/>
                <a:cs typeface="Frutiger LT 47 LightCn"/>
              </a:rPr>
              <a:t> </a:t>
            </a:r>
            <a:r>
              <a:rPr sz="400" i="1" spc="-15">
                <a:latin typeface="Frutiger LT 47 LightCn"/>
                <a:cs typeface="Frutiger LT 47 LightCn"/>
              </a:rPr>
              <a:t>Dr.</a:t>
            </a:r>
            <a:r>
              <a:rPr sz="400" i="1" spc="-4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med.</a:t>
            </a:r>
            <a:r>
              <a:rPr sz="400" i="1" spc="-45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Johann  Bauersachs</a:t>
            </a: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33" name="object 32">
            <a:extLst>
              <a:ext uri="{FF2B5EF4-FFF2-40B4-BE49-F238E27FC236}">
                <a16:creationId xmlns:a16="http://schemas.microsoft.com/office/drawing/2014/main" id="{3816E1E1-7483-275D-01EA-AC1A3C9AA88F}"/>
              </a:ext>
            </a:extLst>
          </p:cNvPr>
          <p:cNvSpPr txBox="1"/>
          <p:nvPr/>
        </p:nvSpPr>
        <p:spPr>
          <a:xfrm>
            <a:off x="1098755" y="4773445"/>
            <a:ext cx="594000" cy="29662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0" rIns="0" bIns="0" rtlCol="0" anchor="t">
            <a:spAutoFit/>
          </a:bodyPr>
          <a:lstStyle/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29"/>
              </a:spcBef>
            </a:pPr>
            <a:r>
              <a:rPr sz="400" spc="-30" err="1">
                <a:latin typeface="Frutiger LT 47 LightCn"/>
                <a:cs typeface="Frutiger LT 47 LightCn"/>
              </a:rPr>
              <a:t>T</a:t>
            </a:r>
            <a:r>
              <a:rPr sz="400" err="1">
                <a:latin typeface="Frutiger LT 47 LightCn"/>
                <a:cs typeface="Frutiger LT 47 LightCn"/>
              </a:rPr>
              <a:t>uberöse</a:t>
            </a:r>
            <a:r>
              <a:rPr sz="400" spc="-5">
                <a:latin typeface="Frutiger LT 47 LightCn"/>
                <a:cs typeface="Frutiger LT 47 LightCn"/>
              </a:rPr>
              <a:t> </a:t>
            </a:r>
            <a:r>
              <a:rPr sz="400" err="1">
                <a:latin typeface="Frutiger LT 47 LightCn"/>
                <a:cs typeface="Frutiger LT 47 LightCn"/>
              </a:rPr>
              <a:t>Sklerose</a:t>
            </a:r>
          </a:p>
          <a:p>
            <a:pPr marL="39370" marR="31750" algn="ctr">
              <a:lnSpc>
                <a:spcPct val="125099"/>
              </a:lnSpc>
            </a:pPr>
            <a:r>
              <a:rPr lang="de-DE" sz="400" i="1">
                <a:latin typeface="Frutiger LT 47 LightCn"/>
                <a:cs typeface="Frutiger LT 47 LightCn"/>
              </a:rPr>
              <a:t>Dr. med. Julya Hempel </a:t>
            </a:r>
            <a:br>
              <a:rPr lang="de-DE" sz="400" i="1">
                <a:latin typeface="Frutiger LT 47 LightCn"/>
                <a:cs typeface="Frutiger LT 47 LightCn"/>
              </a:rPr>
            </a:br>
            <a:r>
              <a:rPr lang="de-DE" sz="400" i="1">
                <a:latin typeface="Frutiger LT 47 LightCn"/>
                <a:cs typeface="Frutiger LT 47 LightCn"/>
              </a:rPr>
              <a:t> </a:t>
            </a:r>
            <a:r>
              <a:rPr sz="400" i="1">
                <a:latin typeface="Frutiger LT 47 LightCn"/>
                <a:cs typeface="Frutiger LT 47 LightCn"/>
              </a:rPr>
              <a:t> </a:t>
            </a:r>
            <a:r>
              <a:rPr sz="400" i="1" spc="-15">
                <a:latin typeface="Frutiger LT 47 LightCn"/>
                <a:cs typeface="Frutiger LT 47 LightCn"/>
              </a:rPr>
              <a:t>Dr. </a:t>
            </a:r>
            <a:r>
              <a:rPr sz="400" i="1">
                <a:latin typeface="Frutiger LT 47 LightCn"/>
                <a:cs typeface="Frutiger LT 47 LightCn"/>
              </a:rPr>
              <a:t>med. </a:t>
            </a:r>
            <a:r>
              <a:rPr sz="400" i="1" spc="-5">
                <a:latin typeface="Frutiger LT 47 LightCn"/>
                <a:cs typeface="Frutiger LT 47 LightCn"/>
              </a:rPr>
              <a:t>Uta</a:t>
            </a:r>
            <a:r>
              <a:rPr sz="400" i="1" spc="-55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Diebold</a:t>
            </a: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34" name="object 33">
            <a:extLst>
              <a:ext uri="{FF2B5EF4-FFF2-40B4-BE49-F238E27FC236}">
                <a16:creationId xmlns:a16="http://schemas.microsoft.com/office/drawing/2014/main" id="{E7642BD6-196F-F748-B62A-2849A212C0B3}"/>
              </a:ext>
            </a:extLst>
          </p:cNvPr>
          <p:cNvSpPr txBox="1"/>
          <p:nvPr/>
        </p:nvSpPr>
        <p:spPr>
          <a:xfrm>
            <a:off x="5141281" y="3426027"/>
            <a:ext cx="594000" cy="238527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0" rIns="0" bIns="0" rtlCol="0" anchor="ctr">
            <a:spAutoFit/>
          </a:bodyPr>
          <a:lstStyle/>
          <a:p>
            <a:pPr algn="ctr"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 marL="181610" marR="8890" indent="-165100" algn="ctr">
              <a:lnSpc>
                <a:spcPts val="430"/>
              </a:lnSpc>
            </a:pPr>
            <a:r>
              <a:rPr sz="400" err="1">
                <a:latin typeface="Frutiger LT 47 LightCn"/>
                <a:cs typeface="Frutiger LT 47 LightCn"/>
              </a:rPr>
              <a:t>Angeborene </a:t>
            </a:r>
            <a:r>
              <a:rPr sz="400" spc="-5" err="1">
                <a:latin typeface="Frutiger LT 47 LightCn"/>
                <a:cs typeface="Frutiger LT 47 LightCn"/>
              </a:rPr>
              <a:t>Immundefekte</a:t>
            </a:r>
            <a:r>
              <a:rPr sz="400" spc="-45">
                <a:latin typeface="Frutiger LT 47 LightCn"/>
                <a:cs typeface="Frutiger LT 47 LightCn"/>
              </a:rPr>
              <a:t> </a:t>
            </a:r>
            <a:endParaRPr lang="de-DE" sz="400" spc="-45">
              <a:latin typeface="Frutiger LT 47 LightCn"/>
              <a:cs typeface="Frutiger LT 47 LightCn"/>
            </a:endParaRPr>
          </a:p>
          <a:p>
            <a:pPr marL="181610" marR="8890" indent="-165100" algn="ctr">
              <a:lnSpc>
                <a:spcPts val="430"/>
              </a:lnSpc>
            </a:pPr>
            <a:r>
              <a:rPr sz="400" err="1">
                <a:latin typeface="Frutiger LT 47 LightCn"/>
                <a:cs typeface="Frutiger LT 47 LightCn"/>
              </a:rPr>
              <a:t>im Kindesalter</a:t>
            </a:r>
          </a:p>
          <a:p>
            <a:pPr marL="21590" algn="ctr">
              <a:lnSpc>
                <a:spcPct val="100000"/>
              </a:lnSpc>
              <a:spcBef>
                <a:spcPts val="114"/>
              </a:spcBef>
            </a:pPr>
            <a:r>
              <a:rPr sz="400" i="1" spc="-10">
                <a:latin typeface="Frutiger LT 47 LightCn"/>
                <a:cs typeface="Frutiger LT 47 LightCn"/>
              </a:rPr>
              <a:t>Prof. </a:t>
            </a:r>
            <a:r>
              <a:rPr sz="400" i="1" spc="-15">
                <a:latin typeface="Frutiger LT 47 LightCn"/>
                <a:cs typeface="Frutiger LT 47 LightCn"/>
              </a:rPr>
              <a:t>Dr. </a:t>
            </a:r>
            <a:r>
              <a:rPr sz="400" i="1">
                <a:latin typeface="Frutiger LT 47 LightCn"/>
                <a:cs typeface="Frutiger LT 47 LightCn"/>
              </a:rPr>
              <a:t>med. </a:t>
            </a:r>
            <a:r>
              <a:rPr sz="400" i="1" spc="-5">
                <a:latin typeface="Frutiger LT 47 LightCn"/>
                <a:cs typeface="Frutiger LT 47 LightCn"/>
              </a:rPr>
              <a:t>Ulrich</a:t>
            </a:r>
            <a:r>
              <a:rPr sz="400" i="1" spc="-65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Baumann</a:t>
            </a: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35" name="object 34">
            <a:extLst>
              <a:ext uri="{FF2B5EF4-FFF2-40B4-BE49-F238E27FC236}">
                <a16:creationId xmlns:a16="http://schemas.microsoft.com/office/drawing/2014/main" id="{F236CFDA-7AD3-F37D-73E6-2087BDA9117B}"/>
              </a:ext>
            </a:extLst>
          </p:cNvPr>
          <p:cNvSpPr txBox="1"/>
          <p:nvPr/>
        </p:nvSpPr>
        <p:spPr>
          <a:xfrm>
            <a:off x="5808975" y="3347294"/>
            <a:ext cx="594000" cy="392415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50">
              <a:latin typeface="Times New Roman"/>
              <a:cs typeface="Times New Roman"/>
            </a:endParaRPr>
          </a:p>
          <a:p>
            <a:pPr marL="132080">
              <a:lnSpc>
                <a:spcPct val="100000"/>
              </a:lnSpc>
            </a:pPr>
            <a:r>
              <a:rPr sz="400" err="1">
                <a:latin typeface="Frutiger LT 47 LightCn"/>
                <a:cs typeface="Frutiger LT 47 LightCn"/>
              </a:rPr>
              <a:t>Ösophagusatresie</a:t>
            </a:r>
            <a:endParaRPr lang="de-DE" sz="400">
              <a:latin typeface="Frutiger LT 47 LightCn"/>
              <a:cs typeface="Frutiger LT 47 LightCn"/>
            </a:endParaRPr>
          </a:p>
          <a:p>
            <a:pPr marL="132080">
              <a:lnSpc>
                <a:spcPct val="100000"/>
              </a:lnSpc>
            </a:pPr>
            <a:r>
              <a:rPr sz="400" i="1" spc="-10">
                <a:latin typeface="Frutiger LT 47 LightCn"/>
                <a:cs typeface="Frutiger LT 47 LightCn"/>
              </a:rPr>
              <a:t>Prof. </a:t>
            </a:r>
            <a:r>
              <a:rPr sz="400" i="1" spc="-15">
                <a:latin typeface="Frutiger LT 47 LightCn"/>
                <a:cs typeface="Frutiger LT 47 LightCn"/>
              </a:rPr>
              <a:t>Dr. </a:t>
            </a:r>
            <a:r>
              <a:rPr sz="400" i="1">
                <a:latin typeface="Frutiger LT 47 LightCn"/>
                <a:cs typeface="Frutiger LT 47 LightCn"/>
              </a:rPr>
              <a:t>med. </a:t>
            </a:r>
            <a:r>
              <a:rPr lang="de-DE" sz="400" i="1">
                <a:latin typeface="Frutiger LT 47 LightCn"/>
                <a:cs typeface="Frutiger LT 47 LightCn"/>
              </a:rPr>
              <a:t>Jens</a:t>
            </a:r>
          </a:p>
          <a:p>
            <a:pPr marL="132080">
              <a:lnSpc>
                <a:spcPct val="100000"/>
              </a:lnSpc>
            </a:pPr>
            <a:r>
              <a:rPr lang="de-DE" sz="400" i="1">
                <a:latin typeface="Frutiger LT 47 LightCn"/>
                <a:cs typeface="Frutiger LT 47 LightCn"/>
              </a:rPr>
              <a:t>    Dingemann</a:t>
            </a:r>
          </a:p>
          <a:p>
            <a:pPr marL="132080">
              <a:lnSpc>
                <a:spcPct val="100000"/>
              </a:lnSpc>
            </a:pPr>
            <a:endParaRPr lang="de-DE" sz="500" i="1">
              <a:latin typeface="Frutiger LT 47 LightCn"/>
              <a:cs typeface="Frutiger LT 47 LightCn"/>
            </a:endParaRPr>
          </a:p>
        </p:txBody>
      </p:sp>
      <p:sp>
        <p:nvSpPr>
          <p:cNvPr id="36" name="object 35">
            <a:extLst>
              <a:ext uri="{FF2B5EF4-FFF2-40B4-BE49-F238E27FC236}">
                <a16:creationId xmlns:a16="http://schemas.microsoft.com/office/drawing/2014/main" id="{E507A8A9-5F87-0243-F211-3AD2E51695CE}"/>
              </a:ext>
            </a:extLst>
          </p:cNvPr>
          <p:cNvSpPr txBox="1"/>
          <p:nvPr/>
        </p:nvSpPr>
        <p:spPr>
          <a:xfrm>
            <a:off x="5143201" y="3825901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">
              <a:latin typeface="Times New Roman"/>
              <a:cs typeface="Times New Roman"/>
            </a:endParaRPr>
          </a:p>
          <a:p>
            <a:pPr marL="121920" marR="8890" indent="-105410">
              <a:lnSpc>
                <a:spcPts val="430"/>
              </a:lnSpc>
            </a:pPr>
            <a:r>
              <a:rPr sz="400">
                <a:latin typeface="Frutiger LT 47 LightCn"/>
                <a:cs typeface="Frutiger LT 47 LightCn"/>
              </a:rPr>
              <a:t>Angeborene </a:t>
            </a:r>
            <a:r>
              <a:rPr sz="400" spc="-5">
                <a:latin typeface="Frutiger LT 47 LightCn"/>
                <a:cs typeface="Frutiger LT 47 LightCn"/>
              </a:rPr>
              <a:t>Immundefekte</a:t>
            </a:r>
            <a:r>
              <a:rPr sz="400" spc="-45">
                <a:latin typeface="Frutiger LT 47 LightCn"/>
                <a:cs typeface="Frutiger LT 47 LightCn"/>
              </a:rPr>
              <a:t> </a:t>
            </a:r>
            <a:r>
              <a:rPr sz="400" err="1">
                <a:latin typeface="Frutiger LT 47 LightCn"/>
                <a:cs typeface="Frutiger LT 47 LightCn"/>
              </a:rPr>
              <a:t>im  </a:t>
            </a:r>
            <a:r>
              <a:rPr sz="400" spc="-5" err="1">
                <a:latin typeface="Frutiger LT 47 LightCn"/>
                <a:cs typeface="Frutiger LT 47 LightCn"/>
              </a:rPr>
              <a:t>Erwachsenenalter</a:t>
            </a:r>
            <a:endParaRPr sz="400">
              <a:latin typeface="Frutiger LT 47 LightCn"/>
              <a:cs typeface="Frutiger LT 47 LightCn"/>
            </a:endParaRPr>
          </a:p>
          <a:p>
            <a:pPr marL="48260">
              <a:lnSpc>
                <a:spcPct val="100000"/>
              </a:lnSpc>
              <a:spcBef>
                <a:spcPts val="114"/>
              </a:spcBef>
            </a:pPr>
            <a:r>
              <a:rPr sz="400" i="1" spc="-10">
                <a:latin typeface="Frutiger LT 47 LightCn"/>
                <a:cs typeface="Frutiger LT 47 LightCn"/>
              </a:rPr>
              <a:t>Prof.</a:t>
            </a:r>
            <a:r>
              <a:rPr sz="400" i="1" spc="-35">
                <a:latin typeface="Frutiger LT 47 LightCn"/>
                <a:cs typeface="Frutiger LT 47 LightCn"/>
              </a:rPr>
              <a:t> </a:t>
            </a:r>
            <a:r>
              <a:rPr sz="400" i="1" spc="-15">
                <a:latin typeface="Frutiger LT 47 LightCn"/>
                <a:cs typeface="Frutiger LT 47 LightCn"/>
              </a:rPr>
              <a:t>Dr.</a:t>
            </a:r>
            <a:r>
              <a:rPr sz="400" i="1" spc="-25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med.</a:t>
            </a:r>
            <a:r>
              <a:rPr sz="400" i="1" spc="-45">
                <a:latin typeface="Frutiger LT 47 LightCn"/>
                <a:cs typeface="Frutiger LT 47 LightCn"/>
              </a:rPr>
              <a:t> </a:t>
            </a:r>
            <a:r>
              <a:rPr sz="400" i="1" spc="-5">
                <a:latin typeface="Frutiger LT 47 LightCn"/>
                <a:cs typeface="Frutiger LT 47 LightCn"/>
              </a:rPr>
              <a:t>Torsten</a:t>
            </a:r>
            <a:r>
              <a:rPr sz="400" i="1" spc="-35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Witte</a:t>
            </a: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37" name="object 36">
            <a:extLst>
              <a:ext uri="{FF2B5EF4-FFF2-40B4-BE49-F238E27FC236}">
                <a16:creationId xmlns:a16="http://schemas.microsoft.com/office/drawing/2014/main" id="{39959C4D-4F9E-B6EF-EB73-C33EC3157A99}"/>
              </a:ext>
            </a:extLst>
          </p:cNvPr>
          <p:cNvSpPr txBox="1"/>
          <p:nvPr/>
        </p:nvSpPr>
        <p:spPr>
          <a:xfrm>
            <a:off x="5148580" y="4307353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450">
              <a:latin typeface="Times New Roman"/>
              <a:cs typeface="Times New Roman"/>
            </a:endParaRPr>
          </a:p>
          <a:p>
            <a:pPr marL="19050" marR="11430" algn="ctr">
              <a:lnSpc>
                <a:spcPct val="125099"/>
              </a:lnSpc>
            </a:pPr>
            <a:r>
              <a:rPr sz="400">
                <a:latin typeface="Frutiger LT 47 LightCn"/>
                <a:cs typeface="Frutiger LT 47 LightCn"/>
              </a:rPr>
              <a:t>Seltene rheumatische  </a:t>
            </a:r>
            <a:r>
              <a:rPr sz="400" spc="-5">
                <a:latin typeface="Frutiger LT 47 LightCn"/>
                <a:cs typeface="Frutiger LT 47 LightCn"/>
              </a:rPr>
              <a:t>Erkrankungen </a:t>
            </a:r>
            <a:r>
              <a:rPr sz="400" err="1">
                <a:latin typeface="Frutiger LT 47 LightCn"/>
                <a:cs typeface="Frutiger LT 47 LightCn"/>
              </a:rPr>
              <a:t>im</a:t>
            </a:r>
            <a:r>
              <a:rPr sz="400" spc="-45">
                <a:latin typeface="Frutiger LT 47 LightCn"/>
                <a:cs typeface="Frutiger LT 47 LightCn"/>
              </a:rPr>
              <a:t> </a:t>
            </a:r>
            <a:r>
              <a:rPr sz="400" err="1">
                <a:latin typeface="Frutiger LT 47 LightCn"/>
                <a:cs typeface="Frutiger LT 47 LightCn"/>
              </a:rPr>
              <a:t>Kindesalter  </a:t>
            </a:r>
            <a:r>
              <a:rPr sz="400" i="1" spc="-15">
                <a:latin typeface="Frutiger LT 47 LightCn"/>
                <a:cs typeface="Frutiger LT 47 LightCn"/>
              </a:rPr>
              <a:t>Dr. </a:t>
            </a:r>
            <a:r>
              <a:rPr sz="400" i="1">
                <a:latin typeface="Frutiger LT 47 LightCn"/>
                <a:cs typeface="Frutiger LT 47 LightCn"/>
              </a:rPr>
              <a:t>med. </a:t>
            </a:r>
            <a:r>
              <a:rPr sz="400" i="1" spc="-5">
                <a:latin typeface="Frutiger LT 47 LightCn"/>
                <a:cs typeface="Frutiger LT 47 LightCn"/>
              </a:rPr>
              <a:t>Frank</a:t>
            </a:r>
            <a:r>
              <a:rPr sz="400" i="1" spc="-55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Dressler</a:t>
            </a: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38" name="object 37">
            <a:extLst>
              <a:ext uri="{FF2B5EF4-FFF2-40B4-BE49-F238E27FC236}">
                <a16:creationId xmlns:a16="http://schemas.microsoft.com/office/drawing/2014/main" id="{1B8E444A-5E31-8EA7-5D0F-7EA71EFC0A64}"/>
              </a:ext>
            </a:extLst>
          </p:cNvPr>
          <p:cNvSpPr txBox="1"/>
          <p:nvPr/>
        </p:nvSpPr>
        <p:spPr>
          <a:xfrm>
            <a:off x="6479559" y="3347293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26670" marR="19685" algn="ctr">
              <a:lnSpc>
                <a:spcPts val="430"/>
              </a:lnSpc>
              <a:spcBef>
                <a:spcPts val="315"/>
              </a:spcBef>
            </a:pPr>
            <a:r>
              <a:rPr sz="400">
                <a:latin typeface="Frutiger LT 47 LightCn"/>
                <a:cs typeface="Frutiger LT 47 LightCn"/>
              </a:rPr>
              <a:t>Pulmonale </a:t>
            </a:r>
            <a:r>
              <a:rPr sz="400" spc="-5">
                <a:latin typeface="Frutiger LT 47 LightCn"/>
                <a:cs typeface="Frutiger LT 47 LightCn"/>
              </a:rPr>
              <a:t>Hypertonie</a:t>
            </a:r>
            <a:r>
              <a:rPr sz="400" spc="-50">
                <a:latin typeface="Frutiger LT 47 LightCn"/>
                <a:cs typeface="Frutiger LT 47 LightCn"/>
              </a:rPr>
              <a:t> </a:t>
            </a:r>
            <a:r>
              <a:rPr sz="400">
                <a:latin typeface="Frutiger LT 47 LightCn"/>
                <a:cs typeface="Frutiger LT 47 LightCn"/>
              </a:rPr>
              <a:t>im  </a:t>
            </a:r>
            <a:r>
              <a:rPr sz="400" spc="-5">
                <a:latin typeface="Frutiger LT 47 LightCn"/>
                <a:cs typeface="Frutiger LT 47 LightCn"/>
              </a:rPr>
              <a:t>Erwachsenenalter</a:t>
            </a:r>
            <a:endParaRPr sz="400">
              <a:latin typeface="Frutiger LT 47 LightCn"/>
              <a:cs typeface="Frutiger LT 47 LightCn"/>
            </a:endParaRPr>
          </a:p>
          <a:p>
            <a:pPr marL="76200" marR="68580" algn="ctr">
              <a:lnSpc>
                <a:spcPts val="430"/>
              </a:lnSpc>
              <a:spcBef>
                <a:spcPts val="175"/>
              </a:spcBef>
            </a:pPr>
            <a:r>
              <a:rPr sz="400" i="1" spc="-10">
                <a:latin typeface="Frutiger LT 47 LightCn"/>
                <a:cs typeface="Frutiger LT 47 LightCn"/>
              </a:rPr>
              <a:t>Prof. </a:t>
            </a:r>
            <a:r>
              <a:rPr sz="400" i="1" spc="-15">
                <a:latin typeface="Frutiger LT 47 LightCn"/>
                <a:cs typeface="Frutiger LT 47 LightCn"/>
              </a:rPr>
              <a:t>Dr. </a:t>
            </a:r>
            <a:r>
              <a:rPr sz="400" i="1">
                <a:latin typeface="Frutiger LT 47 LightCn"/>
                <a:cs typeface="Frutiger LT 47 LightCn"/>
              </a:rPr>
              <a:t>med.</a:t>
            </a:r>
            <a:r>
              <a:rPr sz="400" i="1" spc="-70">
                <a:latin typeface="Frutiger LT 47 LightCn"/>
                <a:cs typeface="Frutiger LT 47 LightCn"/>
              </a:rPr>
              <a:t> </a:t>
            </a:r>
            <a:r>
              <a:rPr sz="400" i="1" spc="-5">
                <a:latin typeface="Frutiger LT 47 LightCn"/>
                <a:cs typeface="Frutiger LT 47 LightCn"/>
              </a:rPr>
              <a:t>Marius  Hoeper</a:t>
            </a:r>
            <a:endParaRPr sz="400">
              <a:latin typeface="Frutiger LT 47 LightCn"/>
              <a:cs typeface="Frutiger LT 47 LightCn"/>
            </a:endParaRPr>
          </a:p>
          <a:p>
            <a:pPr algn="ctr">
              <a:lnSpc>
                <a:spcPct val="100000"/>
              </a:lnSpc>
              <a:spcBef>
                <a:spcPts val="114"/>
              </a:spcBef>
            </a:pPr>
            <a:r>
              <a:rPr sz="400" i="1" spc="-10">
                <a:latin typeface="Frutiger LT 47 LightCn"/>
                <a:cs typeface="Frutiger LT 47 LightCn"/>
              </a:rPr>
              <a:t>Prof. </a:t>
            </a:r>
            <a:r>
              <a:rPr sz="400" i="1" spc="-15">
                <a:latin typeface="Frutiger LT 47 LightCn"/>
                <a:cs typeface="Frutiger LT 47 LightCn"/>
              </a:rPr>
              <a:t>Dr. </a:t>
            </a:r>
            <a:r>
              <a:rPr sz="400" i="1">
                <a:latin typeface="Frutiger LT 47 LightCn"/>
                <a:cs typeface="Frutiger LT 47 LightCn"/>
              </a:rPr>
              <a:t>med. </a:t>
            </a:r>
            <a:r>
              <a:rPr sz="400" i="1" spc="-5">
                <a:latin typeface="Frutiger LT 47 LightCn"/>
                <a:cs typeface="Frutiger LT 47 LightCn"/>
              </a:rPr>
              <a:t>Karen</a:t>
            </a:r>
            <a:r>
              <a:rPr sz="400" i="1" spc="-7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Olsson</a:t>
            </a: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39" name="object 38">
            <a:extLst>
              <a:ext uri="{FF2B5EF4-FFF2-40B4-BE49-F238E27FC236}">
                <a16:creationId xmlns:a16="http://schemas.microsoft.com/office/drawing/2014/main" id="{D70450B4-06F7-695B-3ECB-C2BD81FA67FE}"/>
              </a:ext>
            </a:extLst>
          </p:cNvPr>
          <p:cNvSpPr txBox="1"/>
          <p:nvPr/>
        </p:nvSpPr>
        <p:spPr>
          <a:xfrm>
            <a:off x="7143196" y="3347293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29"/>
              </a:spcBef>
            </a:pPr>
            <a:r>
              <a:rPr sz="400">
                <a:latin typeface="Frutiger LT 47 LightCn"/>
                <a:cs typeface="Frutiger LT 47 LightCn"/>
              </a:rPr>
              <a:t>Morbus</a:t>
            </a:r>
            <a:r>
              <a:rPr sz="400" spc="-10">
                <a:latin typeface="Frutiger LT 47 LightCn"/>
                <a:cs typeface="Frutiger LT 47 LightCn"/>
              </a:rPr>
              <a:t> </a:t>
            </a:r>
            <a:r>
              <a:rPr sz="400" spc="-5">
                <a:latin typeface="Frutiger LT 47 LightCn"/>
                <a:cs typeface="Frutiger LT 47 LightCn"/>
              </a:rPr>
              <a:t>Fabry</a:t>
            </a:r>
            <a:endParaRPr sz="400">
              <a:latin typeface="Frutiger LT 47 LightCn"/>
              <a:cs typeface="Frutiger LT 47 LightCn"/>
            </a:endParaRPr>
          </a:p>
          <a:p>
            <a:pPr marL="41910" marR="34290" algn="ctr">
              <a:lnSpc>
                <a:spcPct val="125200"/>
              </a:lnSpc>
            </a:pPr>
            <a:r>
              <a:rPr sz="400" i="1" spc="-15">
                <a:latin typeface="Frutiger LT 47 LightCn"/>
                <a:cs typeface="Frutiger LT 47 LightCn"/>
              </a:rPr>
              <a:t>Dr. </a:t>
            </a:r>
            <a:r>
              <a:rPr sz="400" i="1">
                <a:latin typeface="Frutiger LT 47 LightCn"/>
                <a:cs typeface="Frutiger LT 47 LightCn"/>
              </a:rPr>
              <a:t>med. </a:t>
            </a:r>
            <a:r>
              <a:rPr sz="400" i="1" spc="-5">
                <a:latin typeface="Frutiger LT 47 LightCn"/>
                <a:cs typeface="Frutiger LT 47 LightCn"/>
              </a:rPr>
              <a:t>Jessica</a:t>
            </a:r>
            <a:r>
              <a:rPr sz="400" i="1" spc="-8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Kaufeld  </a:t>
            </a:r>
            <a:r>
              <a:rPr sz="400" i="1" spc="-10">
                <a:latin typeface="Frutiger LT 47 LightCn"/>
                <a:cs typeface="Frutiger LT 47 LightCn"/>
              </a:rPr>
              <a:t>Prof.</a:t>
            </a:r>
            <a:r>
              <a:rPr sz="400" i="1" spc="-35">
                <a:latin typeface="Frutiger LT 47 LightCn"/>
                <a:cs typeface="Frutiger LT 47 LightCn"/>
              </a:rPr>
              <a:t> </a:t>
            </a:r>
            <a:r>
              <a:rPr sz="400" i="1" spc="-15">
                <a:latin typeface="Frutiger LT 47 LightCn"/>
                <a:cs typeface="Frutiger LT 47 LightCn"/>
              </a:rPr>
              <a:t>Dr.</a:t>
            </a:r>
            <a:r>
              <a:rPr sz="400" i="1" spc="-35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med.</a:t>
            </a:r>
            <a:r>
              <a:rPr sz="400" i="1" spc="-5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Anibh</a:t>
            </a:r>
            <a:r>
              <a:rPr sz="400" i="1" spc="-2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Das</a:t>
            </a: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40" name="object 39">
            <a:extLst>
              <a:ext uri="{FF2B5EF4-FFF2-40B4-BE49-F238E27FC236}">
                <a16:creationId xmlns:a16="http://schemas.microsoft.com/office/drawing/2014/main" id="{BE3AEB61-C3D6-05F4-CC3C-7733F1C9F407}"/>
              </a:ext>
            </a:extLst>
          </p:cNvPr>
          <p:cNvSpPr txBox="1"/>
          <p:nvPr/>
        </p:nvSpPr>
        <p:spPr>
          <a:xfrm>
            <a:off x="7144977" y="3826056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24765" marR="15240" indent="-1905" algn="ctr">
              <a:lnSpc>
                <a:spcPts val="430"/>
              </a:lnSpc>
              <a:spcBef>
                <a:spcPts val="100"/>
              </a:spcBef>
            </a:pPr>
            <a:r>
              <a:rPr sz="400" spc="-5">
                <a:latin typeface="Frutiger LT 47 LightCn"/>
                <a:cs typeface="Frutiger LT 47 LightCn"/>
              </a:rPr>
              <a:t>Thrombotische  Mikroangiopathien</a:t>
            </a:r>
            <a:r>
              <a:rPr sz="400" spc="-15">
                <a:latin typeface="Frutiger LT 47 LightCn"/>
                <a:cs typeface="Frutiger LT 47 LightCn"/>
              </a:rPr>
              <a:t> </a:t>
            </a:r>
            <a:r>
              <a:rPr sz="400">
                <a:latin typeface="Frutiger LT 47 LightCn"/>
                <a:cs typeface="Frutiger LT 47 LightCn"/>
              </a:rPr>
              <a:t>(TMA,  </a:t>
            </a:r>
            <a:r>
              <a:rPr sz="400" spc="-5">
                <a:latin typeface="Frutiger LT 47 LightCn"/>
                <a:cs typeface="Frutiger LT 47 LightCn"/>
              </a:rPr>
              <a:t>aHUS)</a:t>
            </a:r>
            <a:endParaRPr sz="400">
              <a:latin typeface="Frutiger LT 47 LightCn"/>
              <a:cs typeface="Frutiger LT 47 LightCn"/>
            </a:endParaRP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400" i="1" spc="-15">
                <a:latin typeface="Frutiger LT 47 LightCn"/>
                <a:cs typeface="Frutiger LT 47 LightCn"/>
              </a:rPr>
              <a:t>Dr. </a:t>
            </a:r>
            <a:r>
              <a:rPr sz="400" i="1">
                <a:latin typeface="Frutiger LT 47 LightCn"/>
                <a:cs typeface="Frutiger LT 47 LightCn"/>
              </a:rPr>
              <a:t>med. </a:t>
            </a:r>
            <a:r>
              <a:rPr sz="400" i="1" spc="-5">
                <a:latin typeface="Frutiger LT 47 LightCn"/>
                <a:cs typeface="Frutiger LT 47 LightCn"/>
              </a:rPr>
              <a:t>Jessica</a:t>
            </a:r>
            <a:r>
              <a:rPr sz="400" i="1" spc="-5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Kaufeld</a:t>
            </a:r>
            <a:endParaRPr sz="400">
              <a:latin typeface="Frutiger LT 47 LightCn"/>
              <a:cs typeface="Frutiger LT 47 LightCn"/>
            </a:endParaRPr>
          </a:p>
          <a:p>
            <a:pPr marL="52705" marR="45085" algn="ctr">
              <a:lnSpc>
                <a:spcPts val="430"/>
              </a:lnSpc>
              <a:spcBef>
                <a:spcPts val="175"/>
              </a:spcBef>
            </a:pPr>
            <a:r>
              <a:rPr lang="da-DK" sz="400" i="1" spc="-10">
                <a:latin typeface="Frutiger LT 47 LightCn"/>
                <a:cs typeface="Frutiger LT 47 LightCn"/>
              </a:rPr>
              <a:t>Prof. Dr. med. Kai Schmidt-Ott </a:t>
            </a: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41" name="object 40">
            <a:extLst>
              <a:ext uri="{FF2B5EF4-FFF2-40B4-BE49-F238E27FC236}">
                <a16:creationId xmlns:a16="http://schemas.microsoft.com/office/drawing/2014/main" id="{B2A1E07C-6774-3905-8F1B-607206F7E4CD}"/>
              </a:ext>
            </a:extLst>
          </p:cNvPr>
          <p:cNvSpPr txBox="1"/>
          <p:nvPr/>
        </p:nvSpPr>
        <p:spPr>
          <a:xfrm>
            <a:off x="7821260" y="3347292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67945" marR="60325" algn="ctr">
              <a:lnSpc>
                <a:spcPts val="430"/>
              </a:lnSpc>
              <a:spcBef>
                <a:spcPts val="310"/>
              </a:spcBef>
            </a:pPr>
            <a:r>
              <a:rPr sz="400">
                <a:latin typeface="Frutiger LT 47 LightCn"/>
                <a:cs typeface="Frutiger LT 47 LightCn"/>
              </a:rPr>
              <a:t>Seelische</a:t>
            </a:r>
            <a:r>
              <a:rPr sz="400" spc="-30">
                <a:latin typeface="Frutiger LT 47 LightCn"/>
                <a:cs typeface="Frutiger LT 47 LightCn"/>
              </a:rPr>
              <a:t> </a:t>
            </a:r>
            <a:r>
              <a:rPr sz="400" spc="-5">
                <a:latin typeface="Frutiger LT 47 LightCn"/>
                <a:cs typeface="Frutiger LT 47 LightCn"/>
              </a:rPr>
              <a:t>Gesundheit</a:t>
            </a:r>
            <a:r>
              <a:rPr sz="400" spc="-25">
                <a:latin typeface="Frutiger LT 47 LightCn"/>
                <a:cs typeface="Frutiger LT 47 LightCn"/>
              </a:rPr>
              <a:t> </a:t>
            </a:r>
            <a:r>
              <a:rPr sz="400">
                <a:latin typeface="Frutiger LT 47 LightCn"/>
                <a:cs typeface="Frutiger LT 47 LightCn"/>
              </a:rPr>
              <a:t>bei  seltenen syndromalen  Erkankungen</a:t>
            </a:r>
          </a:p>
          <a:p>
            <a:pPr marL="6985" algn="ctr">
              <a:lnSpc>
                <a:spcPts val="600"/>
              </a:lnSpc>
              <a:spcBef>
                <a:spcPts val="40"/>
              </a:spcBef>
            </a:pPr>
            <a:r>
              <a:rPr sz="400" i="1" spc="-10">
                <a:latin typeface="Frutiger LT 47 LightCn"/>
                <a:cs typeface="Frutiger LT 47 LightCn"/>
              </a:rPr>
              <a:t>Prof. </a:t>
            </a:r>
            <a:r>
              <a:rPr sz="400" i="1" spc="-15">
                <a:latin typeface="Frutiger LT 47 LightCn"/>
                <a:cs typeface="Frutiger LT 47 LightCn"/>
              </a:rPr>
              <a:t>Dr. </a:t>
            </a:r>
            <a:r>
              <a:rPr sz="400" i="1">
                <a:latin typeface="Frutiger LT 47 LightCn"/>
                <a:cs typeface="Frutiger LT 47 LightCn"/>
              </a:rPr>
              <a:t>med. Helge </a:t>
            </a:r>
            <a:r>
              <a:rPr sz="400" i="1" spc="-5">
                <a:latin typeface="Frutiger LT 47 LightCn"/>
                <a:cs typeface="Frutiger LT 47 LightCn"/>
              </a:rPr>
              <a:t>Frieling  </a:t>
            </a:r>
            <a:r>
              <a:rPr sz="400" i="1" spc="-10">
                <a:latin typeface="Frutiger LT 47 LightCn"/>
                <a:cs typeface="Frutiger LT 47 LightCn"/>
              </a:rPr>
              <a:t>Prof.</a:t>
            </a:r>
            <a:r>
              <a:rPr sz="400" i="1" spc="-45">
                <a:latin typeface="Frutiger LT 47 LightCn"/>
                <a:cs typeface="Frutiger LT 47 LightCn"/>
              </a:rPr>
              <a:t> </a:t>
            </a:r>
            <a:r>
              <a:rPr sz="400" i="1" spc="-15">
                <a:latin typeface="Frutiger LT 47 LightCn"/>
                <a:cs typeface="Frutiger LT 47 LightCn"/>
              </a:rPr>
              <a:t>Dr.</a:t>
            </a:r>
            <a:r>
              <a:rPr sz="400" i="1" spc="-35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med.</a:t>
            </a:r>
            <a:r>
              <a:rPr sz="400" i="1" spc="-35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Christian</a:t>
            </a:r>
            <a:r>
              <a:rPr sz="400" i="1" spc="-25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Eberlein</a:t>
            </a: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42" name="object 41">
            <a:extLst>
              <a:ext uri="{FF2B5EF4-FFF2-40B4-BE49-F238E27FC236}">
                <a16:creationId xmlns:a16="http://schemas.microsoft.com/office/drawing/2014/main" id="{27AD5859-3411-B54B-2706-3168BD24EF65}"/>
              </a:ext>
            </a:extLst>
          </p:cNvPr>
          <p:cNvSpPr txBox="1"/>
          <p:nvPr/>
        </p:nvSpPr>
        <p:spPr>
          <a:xfrm>
            <a:off x="8501105" y="3347293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11430" marR="3810" algn="ctr">
              <a:lnSpc>
                <a:spcPct val="125099"/>
              </a:lnSpc>
              <a:spcBef>
                <a:spcPts val="270"/>
              </a:spcBef>
            </a:pPr>
            <a:r>
              <a:rPr sz="400" spc="-5">
                <a:latin typeface="Frutiger LT 47 LightCn"/>
                <a:cs typeface="Frutiger LT 47 LightCn"/>
              </a:rPr>
              <a:t>Seltene      Stoffwechselerkrankungen  </a:t>
            </a:r>
            <a:r>
              <a:rPr sz="400" i="1" spc="-10">
                <a:latin typeface="Frutiger LT 47 LightCn"/>
                <a:cs typeface="Frutiger LT 47 LightCn"/>
              </a:rPr>
              <a:t>Prof. </a:t>
            </a:r>
            <a:r>
              <a:rPr sz="400" i="1" spc="-15">
                <a:latin typeface="Frutiger LT 47 LightCn"/>
                <a:cs typeface="Frutiger LT 47 LightCn"/>
              </a:rPr>
              <a:t>Dr. </a:t>
            </a:r>
            <a:r>
              <a:rPr sz="400" i="1">
                <a:latin typeface="Frutiger LT 47 LightCn"/>
                <a:cs typeface="Frutiger LT 47 LightCn"/>
              </a:rPr>
              <a:t>med.</a:t>
            </a:r>
            <a:r>
              <a:rPr sz="400" i="1" spc="-85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Anibh Das</a:t>
            </a:r>
            <a:endParaRPr sz="400">
              <a:latin typeface="Frutiger LT 47 LightCn"/>
              <a:cs typeface="Frutiger LT 47 LightCn"/>
            </a:endParaRP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400" i="1">
                <a:latin typeface="Frutiger LT 47 LightCn"/>
                <a:cs typeface="Frutiger LT 47 LightCn"/>
              </a:rPr>
              <a:t>PD </a:t>
            </a:r>
            <a:r>
              <a:rPr sz="400" i="1" spc="-15">
                <a:latin typeface="Frutiger LT 47 LightCn"/>
                <a:cs typeface="Frutiger LT 47 LightCn"/>
              </a:rPr>
              <a:t>Dr. </a:t>
            </a:r>
            <a:r>
              <a:rPr sz="400" i="1">
                <a:latin typeface="Frutiger LT 47 LightCn"/>
                <a:cs typeface="Frutiger LT 47 LightCn"/>
              </a:rPr>
              <a:t>med. </a:t>
            </a:r>
            <a:r>
              <a:rPr sz="400" i="1" spc="-5">
                <a:latin typeface="Frutiger LT 47 LightCn"/>
                <a:cs typeface="Frutiger LT 47 LightCn"/>
              </a:rPr>
              <a:t>Sabine</a:t>
            </a:r>
            <a:r>
              <a:rPr sz="400" i="1" spc="-8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Illsinger</a:t>
            </a: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43" name="object 42">
            <a:extLst>
              <a:ext uri="{FF2B5EF4-FFF2-40B4-BE49-F238E27FC236}">
                <a16:creationId xmlns:a16="http://schemas.microsoft.com/office/drawing/2014/main" id="{A27AA58B-1FC1-81EF-9B1D-AB3884C4D72C}"/>
              </a:ext>
            </a:extLst>
          </p:cNvPr>
          <p:cNvSpPr txBox="1"/>
          <p:nvPr/>
        </p:nvSpPr>
        <p:spPr>
          <a:xfrm>
            <a:off x="5146966" y="4800310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400">
                <a:latin typeface="Frutiger LT 47 LightCn"/>
                <a:cs typeface="Frutiger LT 47 LightCn"/>
              </a:rPr>
              <a:t>Seltene</a:t>
            </a:r>
            <a:r>
              <a:rPr sz="400" spc="-5">
                <a:latin typeface="Frutiger LT 47 LightCn"/>
                <a:cs typeface="Frutiger LT 47 LightCn"/>
              </a:rPr>
              <a:t> </a:t>
            </a:r>
            <a:r>
              <a:rPr sz="400">
                <a:latin typeface="Frutiger LT 47 LightCn"/>
                <a:cs typeface="Frutiger LT 47 LightCn"/>
              </a:rPr>
              <a:t>rheumatische</a:t>
            </a:r>
          </a:p>
          <a:p>
            <a:pPr marL="121920" marR="113664" algn="ctr">
              <a:lnSpc>
                <a:spcPts val="430"/>
              </a:lnSpc>
              <a:spcBef>
                <a:spcPts val="175"/>
              </a:spcBef>
            </a:pPr>
            <a:r>
              <a:rPr sz="400" spc="-5">
                <a:latin typeface="Frutiger LT 47 LightCn"/>
                <a:cs typeface="Frutiger LT 47 LightCn"/>
              </a:rPr>
              <a:t>Erkrankungen </a:t>
            </a:r>
            <a:r>
              <a:rPr sz="400" err="1">
                <a:latin typeface="Frutiger LT 47 LightCn"/>
                <a:cs typeface="Frutiger LT 47 LightCn"/>
              </a:rPr>
              <a:t>im  Er</a:t>
            </a:r>
            <a:r>
              <a:rPr sz="400" spc="-10" err="1">
                <a:latin typeface="Frutiger LT 47 LightCn"/>
                <a:cs typeface="Frutiger LT 47 LightCn"/>
              </a:rPr>
              <a:t>w</a:t>
            </a:r>
            <a:r>
              <a:rPr sz="400" err="1">
                <a:latin typeface="Frutiger LT 47 LightCn"/>
                <a:cs typeface="Frutiger LT 47 LightCn"/>
              </a:rPr>
              <a:t>achsenenalter</a:t>
            </a:r>
          </a:p>
          <a:p>
            <a:pPr algn="ctr">
              <a:lnSpc>
                <a:spcPct val="100000"/>
              </a:lnSpc>
              <a:spcBef>
                <a:spcPts val="114"/>
              </a:spcBef>
            </a:pPr>
            <a:r>
              <a:rPr sz="400" i="1" spc="-10">
                <a:latin typeface="Frutiger LT 47 LightCn"/>
                <a:cs typeface="Frutiger LT 47 LightCn"/>
              </a:rPr>
              <a:t>Prof.</a:t>
            </a:r>
            <a:r>
              <a:rPr sz="400" i="1" spc="-35">
                <a:latin typeface="Frutiger LT 47 LightCn"/>
                <a:cs typeface="Frutiger LT 47 LightCn"/>
              </a:rPr>
              <a:t> </a:t>
            </a:r>
            <a:r>
              <a:rPr sz="400" i="1" spc="-15">
                <a:latin typeface="Frutiger LT 47 LightCn"/>
                <a:cs typeface="Frutiger LT 47 LightCn"/>
              </a:rPr>
              <a:t>Dr.</a:t>
            </a:r>
            <a:r>
              <a:rPr sz="400" i="1" spc="-25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med.</a:t>
            </a:r>
            <a:r>
              <a:rPr sz="400" i="1" spc="-45">
                <a:latin typeface="Frutiger LT 47 LightCn"/>
                <a:cs typeface="Frutiger LT 47 LightCn"/>
              </a:rPr>
              <a:t> </a:t>
            </a:r>
            <a:r>
              <a:rPr sz="400" i="1" spc="-5">
                <a:latin typeface="Frutiger LT 47 LightCn"/>
                <a:cs typeface="Frutiger LT 47 LightCn"/>
              </a:rPr>
              <a:t>Torsten</a:t>
            </a:r>
            <a:r>
              <a:rPr sz="400" i="1" spc="-35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Witte</a:t>
            </a: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44" name="object 43">
            <a:extLst>
              <a:ext uri="{FF2B5EF4-FFF2-40B4-BE49-F238E27FC236}">
                <a16:creationId xmlns:a16="http://schemas.microsoft.com/office/drawing/2014/main" id="{3571F7AB-EA01-BD01-61B9-6A80B4EABEB0}"/>
              </a:ext>
            </a:extLst>
          </p:cNvPr>
          <p:cNvSpPr txBox="1"/>
          <p:nvPr/>
        </p:nvSpPr>
        <p:spPr>
          <a:xfrm>
            <a:off x="6474597" y="3819748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">
              <a:latin typeface="Times New Roman"/>
              <a:cs typeface="Times New Roman"/>
            </a:endParaRPr>
          </a:p>
          <a:p>
            <a:pPr marL="153035" marR="20320" indent="-125095">
              <a:lnSpc>
                <a:spcPts val="430"/>
              </a:lnSpc>
            </a:pPr>
            <a:r>
              <a:rPr sz="400">
                <a:latin typeface="Frutiger LT 47 LightCn"/>
                <a:cs typeface="Frutiger LT 47 LightCn"/>
              </a:rPr>
              <a:t>Seltene</a:t>
            </a:r>
            <a:r>
              <a:rPr sz="400" spc="-25">
                <a:latin typeface="Frutiger LT 47 LightCn"/>
                <a:cs typeface="Frutiger LT 47 LightCn"/>
              </a:rPr>
              <a:t> </a:t>
            </a:r>
            <a:r>
              <a:rPr sz="400" spc="-5">
                <a:latin typeface="Frutiger LT 47 LightCn"/>
                <a:cs typeface="Frutiger LT 47 LightCn"/>
              </a:rPr>
              <a:t>Lungenerkrankungen  </a:t>
            </a:r>
            <a:r>
              <a:rPr sz="400" err="1">
                <a:latin typeface="Frutiger LT 47 LightCn"/>
                <a:cs typeface="Frutiger LT 47 LightCn"/>
              </a:rPr>
              <a:t>im</a:t>
            </a:r>
            <a:r>
              <a:rPr sz="400" spc="-10">
                <a:latin typeface="Frutiger LT 47 LightCn"/>
                <a:cs typeface="Frutiger LT 47 LightCn"/>
              </a:rPr>
              <a:t> </a:t>
            </a:r>
            <a:r>
              <a:rPr sz="400" err="1">
                <a:latin typeface="Frutiger LT 47 LightCn"/>
                <a:cs typeface="Frutiger LT 47 LightCn"/>
              </a:rPr>
              <a:t>Kindesalter</a:t>
            </a:r>
          </a:p>
          <a:p>
            <a:pPr marL="20955">
              <a:lnSpc>
                <a:spcPct val="100000"/>
              </a:lnSpc>
              <a:spcBef>
                <a:spcPts val="114"/>
              </a:spcBef>
            </a:pPr>
            <a:r>
              <a:rPr sz="400" i="1">
                <a:latin typeface="Frutiger LT 47 LightCn"/>
                <a:cs typeface="Frutiger LT 47 LightCn"/>
              </a:rPr>
              <a:t>PD </a:t>
            </a:r>
            <a:r>
              <a:rPr sz="400" i="1" spc="-15">
                <a:latin typeface="Frutiger LT 47 LightCn"/>
                <a:cs typeface="Frutiger LT 47 LightCn"/>
              </a:rPr>
              <a:t>Dr. </a:t>
            </a:r>
            <a:r>
              <a:rPr sz="400" i="1">
                <a:latin typeface="Frutiger LT 47 LightCn"/>
                <a:cs typeface="Frutiger LT 47 LightCn"/>
              </a:rPr>
              <a:t>med. </a:t>
            </a:r>
            <a:r>
              <a:rPr sz="400" i="1" spc="-5">
                <a:latin typeface="Frutiger LT 47 LightCn"/>
                <a:cs typeface="Frutiger LT 47 LightCn"/>
              </a:rPr>
              <a:t>Nicolaus</a:t>
            </a:r>
            <a:r>
              <a:rPr sz="400" i="1" spc="-6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Schwerk</a:t>
            </a: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45" name="object 44">
            <a:extLst>
              <a:ext uri="{FF2B5EF4-FFF2-40B4-BE49-F238E27FC236}">
                <a16:creationId xmlns:a16="http://schemas.microsoft.com/office/drawing/2014/main" id="{F105FAAC-B78F-AB79-A103-2CE4D5A604F5}"/>
              </a:ext>
            </a:extLst>
          </p:cNvPr>
          <p:cNvSpPr/>
          <p:nvPr/>
        </p:nvSpPr>
        <p:spPr>
          <a:xfrm>
            <a:off x="882406" y="646799"/>
            <a:ext cx="501735" cy="744709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5">
            <a:extLst>
              <a:ext uri="{FF2B5EF4-FFF2-40B4-BE49-F238E27FC236}">
                <a16:creationId xmlns:a16="http://schemas.microsoft.com/office/drawing/2014/main" id="{7BA8CA9A-00D6-9998-0811-E2ED268EFBB8}"/>
              </a:ext>
            </a:extLst>
          </p:cNvPr>
          <p:cNvSpPr/>
          <p:nvPr/>
        </p:nvSpPr>
        <p:spPr>
          <a:xfrm>
            <a:off x="6696522" y="748124"/>
            <a:ext cx="2059712" cy="47037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6">
            <a:extLst>
              <a:ext uri="{FF2B5EF4-FFF2-40B4-BE49-F238E27FC236}">
                <a16:creationId xmlns:a16="http://schemas.microsoft.com/office/drawing/2014/main" id="{94A675C6-A734-840F-1864-9B7B74F4A280}"/>
              </a:ext>
            </a:extLst>
          </p:cNvPr>
          <p:cNvSpPr txBox="1"/>
          <p:nvPr/>
        </p:nvSpPr>
        <p:spPr>
          <a:xfrm>
            <a:off x="1098755" y="5137712"/>
            <a:ext cx="594000" cy="378309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34290" rIns="0" bIns="0" rtlCol="0" anchor="ctr">
            <a:spAutoFit/>
          </a:bodyPr>
          <a:lstStyle/>
          <a:p>
            <a:pPr marL="32384" marR="22860" algn="ctr">
              <a:lnSpc>
                <a:spcPct val="125099"/>
              </a:lnSpc>
              <a:spcBef>
                <a:spcPts val="270"/>
              </a:spcBef>
            </a:pPr>
            <a:r>
              <a:rPr sz="400">
                <a:latin typeface="Frutiger LT 47 LightCn"/>
                <a:cs typeface="Frutiger LT 47 LightCn"/>
              </a:rPr>
              <a:t>NF1, </a:t>
            </a:r>
            <a:r>
              <a:rPr sz="400" spc="-5">
                <a:latin typeface="Frutiger LT 47 LightCn"/>
                <a:cs typeface="Frutiger LT 47 LightCn"/>
              </a:rPr>
              <a:t>NF2,</a:t>
            </a:r>
            <a:r>
              <a:rPr sz="400" spc="-65">
                <a:latin typeface="Frutiger LT 47 LightCn"/>
                <a:cs typeface="Frutiger LT 47 LightCn"/>
              </a:rPr>
              <a:t> </a:t>
            </a:r>
            <a:r>
              <a:rPr sz="400" spc="-5">
                <a:latin typeface="Frutiger LT 47 LightCn"/>
                <a:cs typeface="Frutiger LT 47 LightCn"/>
              </a:rPr>
              <a:t>Schwannomatose,  Von-Hippel-Lindau</a:t>
            </a:r>
            <a:r>
              <a:rPr lang="de-DE" sz="400" spc="-5">
                <a:latin typeface="Frutiger LT 47 LightCn"/>
                <a:cs typeface="Frutiger LT 47 LightCn"/>
              </a:rPr>
              <a:t> </a:t>
            </a:r>
            <a:r>
              <a:rPr sz="400" err="1">
                <a:latin typeface="Frutiger LT 47 LightCn"/>
                <a:cs typeface="Frutiger LT 47 LightCn"/>
              </a:rPr>
              <a:t>Syndrom</a:t>
            </a:r>
            <a:endParaRPr lang="de-DE" sz="400">
              <a:latin typeface="Frutiger LT 47 LightCn"/>
              <a:cs typeface="Frutiger LT 47 LightCn"/>
            </a:endParaRPr>
          </a:p>
          <a:p>
            <a:pPr marL="32384" marR="22860" algn="ctr">
              <a:lnSpc>
                <a:spcPct val="125099"/>
              </a:lnSpc>
              <a:spcBef>
                <a:spcPts val="270"/>
              </a:spcBef>
            </a:pPr>
            <a:endParaRPr sz="400">
              <a:latin typeface="Frutiger LT 47 LightCn"/>
              <a:cs typeface="Frutiger LT 47 LightCn"/>
            </a:endParaRP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48" name="object 47">
            <a:extLst>
              <a:ext uri="{FF2B5EF4-FFF2-40B4-BE49-F238E27FC236}">
                <a16:creationId xmlns:a16="http://schemas.microsoft.com/office/drawing/2014/main" id="{8ED5FAA1-D5A1-0DD8-26AF-DB49E1FC5D57}"/>
              </a:ext>
            </a:extLst>
          </p:cNvPr>
          <p:cNvSpPr txBox="1"/>
          <p:nvPr/>
        </p:nvSpPr>
        <p:spPr>
          <a:xfrm>
            <a:off x="0" y="244986"/>
            <a:ext cx="9143672" cy="153888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0"/>
              </a:spcBef>
            </a:pPr>
            <a:r>
              <a:rPr sz="900" b="1" spc="5">
                <a:latin typeface="Frutiger LT 47 LightCn"/>
                <a:cs typeface="Frutiger LT 47 LightCn"/>
              </a:rPr>
              <a:t>Organigramm </a:t>
            </a:r>
            <a:r>
              <a:rPr sz="900" b="1" spc="10">
                <a:latin typeface="Frutiger LT 47 LightCn"/>
                <a:cs typeface="Frutiger LT 47 LightCn"/>
              </a:rPr>
              <a:t>des Zentrums </a:t>
            </a:r>
            <a:r>
              <a:rPr sz="900" b="1" spc="5">
                <a:latin typeface="Frutiger LT 47 LightCn"/>
                <a:cs typeface="Frutiger LT 47 LightCn"/>
              </a:rPr>
              <a:t>für Seltene Erkrankungen</a:t>
            </a:r>
            <a:r>
              <a:rPr lang="de-DE" sz="900" b="1" spc="5">
                <a:latin typeface="Frutiger LT 47 LightCn"/>
                <a:cs typeface="Frutiger LT 47 LightCn"/>
              </a:rPr>
              <a:t> (ZSE)</a:t>
            </a:r>
            <a:r>
              <a:rPr sz="900" b="1" spc="5">
                <a:latin typeface="Frutiger LT 47 LightCn"/>
                <a:cs typeface="Frutiger LT 47 LightCn"/>
              </a:rPr>
              <a:t> der Medizinischen </a:t>
            </a:r>
            <a:r>
              <a:rPr sz="900" b="1" spc="10">
                <a:latin typeface="Frutiger LT 47 LightCn"/>
                <a:cs typeface="Frutiger LT 47 LightCn"/>
              </a:rPr>
              <a:t>Hochschule</a:t>
            </a:r>
            <a:r>
              <a:rPr sz="900" b="1" spc="100">
                <a:latin typeface="Frutiger LT 47 LightCn"/>
                <a:cs typeface="Frutiger LT 47 LightCn"/>
              </a:rPr>
              <a:t> </a:t>
            </a:r>
            <a:r>
              <a:rPr sz="900" b="1" spc="10">
                <a:latin typeface="Frutiger LT 47 LightCn"/>
                <a:cs typeface="Frutiger LT 47 LightCn"/>
              </a:rPr>
              <a:t>Hannover</a:t>
            </a:r>
            <a:endParaRPr sz="900">
              <a:latin typeface="Frutiger LT 47 LightCn"/>
              <a:cs typeface="Frutiger LT 47 LightCn"/>
            </a:endParaRPr>
          </a:p>
        </p:txBody>
      </p:sp>
      <p:sp>
        <p:nvSpPr>
          <p:cNvPr id="49" name="object 50">
            <a:extLst>
              <a:ext uri="{FF2B5EF4-FFF2-40B4-BE49-F238E27FC236}">
                <a16:creationId xmlns:a16="http://schemas.microsoft.com/office/drawing/2014/main" id="{91CE3F74-02E9-E0FA-279F-0405D18D45C4}"/>
              </a:ext>
            </a:extLst>
          </p:cNvPr>
          <p:cNvSpPr txBox="1"/>
          <p:nvPr/>
        </p:nvSpPr>
        <p:spPr>
          <a:xfrm>
            <a:off x="1098755" y="5591430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 marL="3175" algn="ctr">
              <a:lnSpc>
                <a:spcPct val="100000"/>
              </a:lnSpc>
            </a:pPr>
            <a:r>
              <a:rPr sz="400" err="1">
                <a:latin typeface="Frutiger LT 47 LightCn"/>
                <a:cs typeface="Frutiger LT 47 LightCn"/>
              </a:rPr>
              <a:t>Atypische </a:t>
            </a:r>
            <a:r>
              <a:rPr sz="400" spc="-5">
                <a:latin typeface="Frutiger LT 47 LightCn"/>
                <a:cs typeface="Frutiger LT 47 LightCn"/>
              </a:rPr>
              <a:t>Parkinson</a:t>
            </a:r>
            <a:r>
              <a:rPr sz="400" spc="-80">
                <a:latin typeface="Frutiger LT 47 LightCn"/>
                <a:cs typeface="Frutiger LT 47 LightCn"/>
              </a:rPr>
              <a:t> </a:t>
            </a:r>
            <a:r>
              <a:rPr sz="400">
                <a:latin typeface="Frutiger LT 47 LightCn"/>
                <a:cs typeface="Frutiger LT 47 LightCn"/>
              </a:rPr>
              <a:t>Syndrome</a:t>
            </a:r>
          </a:p>
          <a:p>
            <a:pPr marL="9525" algn="ctr">
              <a:lnSpc>
                <a:spcPct val="100000"/>
              </a:lnSpc>
              <a:spcBef>
                <a:spcPts val="125"/>
              </a:spcBef>
            </a:pPr>
            <a:r>
              <a:rPr sz="400" i="1" spc="-10">
                <a:latin typeface="Frutiger LT 47 LightCn"/>
                <a:cs typeface="Frutiger LT 47 LightCn"/>
              </a:rPr>
              <a:t>P</a:t>
            </a:r>
            <a:r>
              <a:rPr lang="de-DE" sz="400" i="1" spc="-10">
                <a:latin typeface="Frutiger LT 47 LightCn"/>
                <a:cs typeface="Frutiger LT 47 LightCn"/>
              </a:rPr>
              <a:t>D</a:t>
            </a:r>
            <a:r>
              <a:rPr sz="400" i="1" spc="-45">
                <a:latin typeface="Frutiger LT 47 LightCn"/>
                <a:cs typeface="Frutiger LT 47 LightCn"/>
              </a:rPr>
              <a:t> </a:t>
            </a:r>
            <a:r>
              <a:rPr sz="400" i="1" spc="-15">
                <a:latin typeface="Frutiger LT 47 LightCn"/>
                <a:cs typeface="Frutiger LT 47 LightCn"/>
              </a:rPr>
              <a:t>Dr.</a:t>
            </a:r>
            <a:r>
              <a:rPr lang="de-DE" sz="400" i="1" spc="-15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med.</a:t>
            </a:r>
            <a:r>
              <a:rPr sz="400" i="1" spc="-40">
                <a:latin typeface="Frutiger LT 47 LightCn"/>
                <a:cs typeface="Frutiger LT 47 LightCn"/>
              </a:rPr>
              <a:t> </a:t>
            </a:r>
            <a:r>
              <a:rPr lang="de-DE" sz="400" i="1">
                <a:latin typeface="Frutiger LT 47 LightCn"/>
                <a:cs typeface="Frutiger LT 47 LightCn"/>
              </a:rPr>
              <a:t>Matthias Höllerhage</a:t>
            </a:r>
          </a:p>
          <a:p>
            <a:pPr marL="9525" algn="ctr">
              <a:lnSpc>
                <a:spcPct val="100000"/>
              </a:lnSpc>
              <a:spcBef>
                <a:spcPts val="125"/>
              </a:spcBef>
            </a:pPr>
            <a:r>
              <a:rPr lang="de-DE" sz="400" i="1">
                <a:latin typeface="Frutiger LT 47 LightCn"/>
                <a:cs typeface="Frutiger LT 47 LightCn"/>
              </a:rPr>
              <a:t>PD Dr. med. Martin Klietz</a:t>
            </a:r>
          </a:p>
          <a:p>
            <a:pPr marL="9525" algn="ctr">
              <a:lnSpc>
                <a:spcPct val="100000"/>
              </a:lnSpc>
              <a:spcBef>
                <a:spcPts val="125"/>
              </a:spcBef>
            </a:pP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50" name="object 51">
            <a:extLst>
              <a:ext uri="{FF2B5EF4-FFF2-40B4-BE49-F238E27FC236}">
                <a16:creationId xmlns:a16="http://schemas.microsoft.com/office/drawing/2014/main" id="{79A638DE-875E-C367-82B2-6B075B38A844}"/>
              </a:ext>
            </a:extLst>
          </p:cNvPr>
          <p:cNvSpPr txBox="1"/>
          <p:nvPr/>
        </p:nvSpPr>
        <p:spPr>
          <a:xfrm>
            <a:off x="7149710" y="4299169"/>
            <a:ext cx="594000" cy="448584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78740" marR="70485" indent="-635" algn="ctr">
              <a:lnSpc>
                <a:spcPts val="430"/>
              </a:lnSpc>
              <a:spcBef>
                <a:spcPts val="315"/>
              </a:spcBef>
            </a:pPr>
            <a:r>
              <a:rPr lang="de-DE" sz="400">
                <a:latin typeface="Frutiger LT 47 LightCn"/>
                <a:cs typeface="Frutiger LT 47 LightCn"/>
              </a:rPr>
              <a:t>Seltene therapierefraktäre Nierenerkrankungen bei Erwachsenen</a:t>
            </a:r>
            <a:endParaRPr sz="400">
              <a:latin typeface="Frutiger LT 47 LightCn"/>
              <a:cs typeface="Frutiger LT 47 LightCn"/>
            </a:endParaRPr>
          </a:p>
          <a:p>
            <a:pPr algn="ctr">
              <a:lnSpc>
                <a:spcPct val="100000"/>
              </a:lnSpc>
              <a:spcBef>
                <a:spcPts val="114"/>
              </a:spcBef>
            </a:pPr>
            <a:r>
              <a:rPr sz="400" i="1" spc="-15">
                <a:latin typeface="Frutiger LT 47 LightCn"/>
                <a:cs typeface="Frutiger LT 47 LightCn"/>
              </a:rPr>
              <a:t>Dr. </a:t>
            </a:r>
            <a:r>
              <a:rPr sz="400" i="1">
                <a:latin typeface="Frutiger LT 47 LightCn"/>
                <a:cs typeface="Frutiger LT 47 LightCn"/>
              </a:rPr>
              <a:t>med. </a:t>
            </a:r>
            <a:r>
              <a:rPr sz="400" i="1" spc="-5">
                <a:latin typeface="Frutiger LT 47 LightCn"/>
                <a:cs typeface="Frutiger LT 47 LightCn"/>
              </a:rPr>
              <a:t>Svjetlana</a:t>
            </a:r>
            <a:r>
              <a:rPr sz="400" i="1" spc="-45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Lovric</a:t>
            </a:r>
            <a:endParaRPr sz="400">
              <a:latin typeface="Frutiger LT 47 LightCn"/>
              <a:cs typeface="Frutiger LT 47 LightCn"/>
            </a:endParaRPr>
          </a:p>
          <a:p>
            <a:pPr marL="52705" marR="45085" algn="ctr">
              <a:lnSpc>
                <a:spcPts val="430"/>
              </a:lnSpc>
              <a:spcBef>
                <a:spcPts val="175"/>
              </a:spcBef>
            </a:pPr>
            <a:r>
              <a:rPr lang="da-DK" sz="400" i="1" spc="-10">
                <a:latin typeface="Frutiger LT 47 LightCn"/>
                <a:cs typeface="Frutiger LT 47 LightCn"/>
              </a:rPr>
              <a:t>Prof. Dr. med. Kai Schmidt-Ott </a:t>
            </a:r>
            <a:endParaRPr lang="da-DK" sz="400">
              <a:latin typeface="Frutiger LT 47 LightCn"/>
              <a:cs typeface="Frutiger LT 47 LightCn"/>
            </a:endParaRPr>
          </a:p>
        </p:txBody>
      </p:sp>
      <p:sp>
        <p:nvSpPr>
          <p:cNvPr id="51" name="object 52">
            <a:extLst>
              <a:ext uri="{FF2B5EF4-FFF2-40B4-BE49-F238E27FC236}">
                <a16:creationId xmlns:a16="http://schemas.microsoft.com/office/drawing/2014/main" id="{8EE23909-CCE6-EAA6-AC3A-31A1DA65E520}"/>
              </a:ext>
            </a:extLst>
          </p:cNvPr>
          <p:cNvSpPr txBox="1"/>
          <p:nvPr/>
        </p:nvSpPr>
        <p:spPr>
          <a:xfrm>
            <a:off x="6471849" y="4303926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450">
              <a:latin typeface="Times New Roman"/>
              <a:cs typeface="Times New Roman"/>
            </a:endParaRPr>
          </a:p>
          <a:p>
            <a:pPr marL="55244" marR="47625" indent="3810">
              <a:lnSpc>
                <a:spcPct val="125099"/>
              </a:lnSpc>
            </a:pPr>
            <a:r>
              <a:rPr sz="400">
                <a:latin typeface="Frutiger LT 47 LightCn"/>
                <a:cs typeface="Frutiger LT 47 LightCn"/>
              </a:rPr>
              <a:t>Primäre</a:t>
            </a:r>
            <a:r>
              <a:rPr sz="400" spc="-45">
                <a:latin typeface="Frutiger LT 47 LightCn"/>
                <a:cs typeface="Frutiger LT 47 LightCn"/>
              </a:rPr>
              <a:t> </a:t>
            </a:r>
            <a:r>
              <a:rPr sz="400">
                <a:latin typeface="Frutiger LT 47 LightCn"/>
                <a:cs typeface="Frutiger LT 47 LightCn"/>
              </a:rPr>
              <a:t>Ciliäre</a:t>
            </a:r>
            <a:r>
              <a:rPr sz="400" spc="-40">
                <a:latin typeface="Frutiger LT 47 LightCn"/>
                <a:cs typeface="Frutiger LT 47 LightCn"/>
              </a:rPr>
              <a:t> </a:t>
            </a:r>
            <a:r>
              <a:rPr sz="400">
                <a:latin typeface="Frutiger LT 47 LightCn"/>
                <a:cs typeface="Frutiger LT 47 LightCn"/>
              </a:rPr>
              <a:t>Dyskinesie  </a:t>
            </a:r>
            <a:r>
              <a:rPr sz="400" spc="-5">
                <a:latin typeface="Frutiger LT 47 LightCn"/>
                <a:cs typeface="Frutiger LT 47 LightCn"/>
              </a:rPr>
              <a:t>und</a:t>
            </a:r>
            <a:r>
              <a:rPr sz="400" spc="-45">
                <a:latin typeface="Frutiger LT 47 LightCn"/>
                <a:cs typeface="Frutiger LT 47 LightCn"/>
              </a:rPr>
              <a:t> </a:t>
            </a:r>
            <a:r>
              <a:rPr sz="400">
                <a:latin typeface="Frutiger LT 47 LightCn"/>
                <a:cs typeface="Frutiger LT 47 LightCn"/>
              </a:rPr>
              <a:t>Kartagener</a:t>
            </a:r>
            <a:r>
              <a:rPr sz="400" spc="-45">
                <a:latin typeface="Frutiger LT 47 LightCn"/>
                <a:cs typeface="Frutiger LT 47 LightCn"/>
              </a:rPr>
              <a:t> </a:t>
            </a:r>
            <a:r>
              <a:rPr sz="400" err="1">
                <a:latin typeface="Frutiger LT 47 LightCn"/>
                <a:cs typeface="Frutiger LT 47 LightCn"/>
              </a:rPr>
              <a:t>Syndrom</a:t>
            </a:r>
          </a:p>
          <a:p>
            <a:pPr marL="19685">
              <a:lnSpc>
                <a:spcPct val="100000"/>
              </a:lnSpc>
              <a:spcBef>
                <a:spcPts val="120"/>
              </a:spcBef>
            </a:pPr>
            <a:r>
              <a:rPr sz="400" i="1" spc="-5">
                <a:latin typeface="Frutiger LT 47 LightCn"/>
                <a:cs typeface="Frutiger LT 47 LightCn"/>
              </a:rPr>
              <a:t>PD </a:t>
            </a:r>
            <a:r>
              <a:rPr sz="400" i="1" spc="-15">
                <a:latin typeface="Frutiger LT 47 LightCn"/>
                <a:cs typeface="Frutiger LT 47 LightCn"/>
              </a:rPr>
              <a:t>Dr. </a:t>
            </a:r>
            <a:r>
              <a:rPr sz="400" i="1">
                <a:latin typeface="Frutiger LT 47 LightCn"/>
                <a:cs typeface="Frutiger LT 47 LightCn"/>
              </a:rPr>
              <a:t>med. </a:t>
            </a:r>
            <a:r>
              <a:rPr sz="400" i="1" spc="-5">
                <a:latin typeface="Frutiger LT 47 LightCn"/>
                <a:cs typeface="Frutiger LT 47 LightCn"/>
              </a:rPr>
              <a:t>Felix</a:t>
            </a:r>
            <a:r>
              <a:rPr sz="400" i="1" spc="-45">
                <a:latin typeface="Frutiger LT 47 LightCn"/>
                <a:cs typeface="Frutiger LT 47 LightCn"/>
              </a:rPr>
              <a:t> </a:t>
            </a:r>
            <a:r>
              <a:rPr sz="400" i="1" spc="-5">
                <a:latin typeface="Frutiger LT 47 LightCn"/>
                <a:cs typeface="Frutiger LT 47 LightCn"/>
              </a:rPr>
              <a:t>Ringshausen</a:t>
            </a: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52" name="object 53">
            <a:extLst>
              <a:ext uri="{FF2B5EF4-FFF2-40B4-BE49-F238E27FC236}">
                <a16:creationId xmlns:a16="http://schemas.microsoft.com/office/drawing/2014/main" id="{7FF94157-ADC1-6354-CE40-A2F5FF273197}"/>
              </a:ext>
            </a:extLst>
          </p:cNvPr>
          <p:cNvSpPr txBox="1"/>
          <p:nvPr/>
        </p:nvSpPr>
        <p:spPr>
          <a:xfrm>
            <a:off x="7149710" y="4800312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104775" marR="97155" algn="ctr">
              <a:lnSpc>
                <a:spcPts val="430"/>
              </a:lnSpc>
              <a:spcBef>
                <a:spcPts val="310"/>
              </a:spcBef>
            </a:pPr>
            <a:r>
              <a:rPr sz="400">
                <a:latin typeface="Frutiger LT 47 LightCn"/>
                <a:cs typeface="Frutiger LT 47 LightCn"/>
              </a:rPr>
              <a:t>Entzündliche  Systemerk</a:t>
            </a:r>
            <a:r>
              <a:rPr sz="400" spc="-10">
                <a:latin typeface="Frutiger LT 47 LightCn"/>
                <a:cs typeface="Frutiger LT 47 LightCn"/>
              </a:rPr>
              <a:t>r</a:t>
            </a:r>
            <a:r>
              <a:rPr sz="400">
                <a:latin typeface="Frutiger LT 47 LightCn"/>
                <a:cs typeface="Frutiger LT 47 LightCn"/>
              </a:rPr>
              <a:t>ankungen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400" err="1">
                <a:latin typeface="Frutiger LT 47 LightCn"/>
                <a:cs typeface="Frutiger LT 47 LightCn"/>
              </a:rPr>
              <a:t>mit Nierenbeteiligung</a:t>
            </a:r>
          </a:p>
          <a:p>
            <a:pPr marL="72390" marR="62865" algn="ctr">
              <a:lnSpc>
                <a:spcPts val="430"/>
              </a:lnSpc>
              <a:spcBef>
                <a:spcPts val="175"/>
              </a:spcBef>
            </a:pPr>
            <a:r>
              <a:rPr sz="400" i="1" spc="-10">
                <a:latin typeface="Frutiger LT 47 LightCn"/>
                <a:cs typeface="Frutiger LT 47 LightCn"/>
              </a:rPr>
              <a:t>Prof.</a:t>
            </a:r>
            <a:r>
              <a:rPr sz="400" i="1" spc="-45">
                <a:latin typeface="Frutiger LT 47 LightCn"/>
                <a:cs typeface="Frutiger LT 47 LightCn"/>
              </a:rPr>
              <a:t> </a:t>
            </a:r>
            <a:r>
              <a:rPr sz="400" i="1" spc="-15">
                <a:latin typeface="Frutiger LT 47 LightCn"/>
                <a:cs typeface="Frutiger LT 47 LightCn"/>
              </a:rPr>
              <a:t>Dr.</a:t>
            </a:r>
            <a:r>
              <a:rPr sz="400" i="1" spc="-35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med.</a:t>
            </a:r>
            <a:r>
              <a:rPr sz="400" i="1" spc="-5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Annette</a:t>
            </a:r>
            <a:r>
              <a:rPr sz="400" i="1" spc="-25">
                <a:latin typeface="Frutiger LT 47 LightCn"/>
                <a:cs typeface="Frutiger LT 47 LightCn"/>
              </a:rPr>
              <a:t> </a:t>
            </a:r>
            <a:r>
              <a:rPr sz="400" i="1" spc="-10">
                <a:latin typeface="Frutiger LT 47 LightCn"/>
                <a:cs typeface="Frutiger LT 47 LightCn"/>
              </a:rPr>
              <a:t>D.  </a:t>
            </a:r>
            <a:r>
              <a:rPr sz="400" i="1" spc="-5">
                <a:latin typeface="Frutiger LT 47 LightCn"/>
                <a:cs typeface="Frutiger LT 47 LightCn"/>
              </a:rPr>
              <a:t>Wagner</a:t>
            </a:r>
            <a:endParaRPr sz="400">
              <a:latin typeface="Frutiger LT 47 LightCn"/>
              <a:cs typeface="Frutiger LT 47 LightCn"/>
            </a:endParaRPr>
          </a:p>
        </p:txBody>
      </p: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FE649373-6F41-87B9-23D5-C45FE067607C}"/>
              </a:ext>
            </a:extLst>
          </p:cNvPr>
          <p:cNvGrpSpPr/>
          <p:nvPr/>
        </p:nvGrpSpPr>
        <p:grpSpPr>
          <a:xfrm>
            <a:off x="4030633" y="983373"/>
            <a:ext cx="998855" cy="391795"/>
            <a:chOff x="4025867" y="555353"/>
            <a:chExt cx="998855" cy="391795"/>
          </a:xfrm>
        </p:grpSpPr>
        <p:sp>
          <p:nvSpPr>
            <p:cNvPr id="54" name="object 56">
              <a:extLst>
                <a:ext uri="{FF2B5EF4-FFF2-40B4-BE49-F238E27FC236}">
                  <a16:creationId xmlns:a16="http://schemas.microsoft.com/office/drawing/2014/main" id="{073B775C-8F7D-D16D-33F7-C47CAE4BF984}"/>
                </a:ext>
              </a:extLst>
            </p:cNvPr>
            <p:cNvSpPr/>
            <p:nvPr/>
          </p:nvSpPr>
          <p:spPr>
            <a:xfrm>
              <a:off x="4025867" y="555353"/>
              <a:ext cx="998855" cy="391795"/>
            </a:xfrm>
            <a:custGeom>
              <a:avLst/>
              <a:gdLst/>
              <a:ahLst/>
              <a:cxnLst/>
              <a:rect l="l" t="t" r="r" b="b"/>
              <a:pathLst>
                <a:path w="998853" h="391794">
                  <a:moveTo>
                    <a:pt x="0" y="391263"/>
                  </a:moveTo>
                  <a:lnTo>
                    <a:pt x="998738" y="391263"/>
                  </a:lnTo>
                  <a:lnTo>
                    <a:pt x="998738" y="0"/>
                  </a:lnTo>
                  <a:lnTo>
                    <a:pt x="0" y="0"/>
                  </a:lnTo>
                  <a:lnTo>
                    <a:pt x="0" y="391263"/>
                  </a:lnTo>
                  <a:close/>
                </a:path>
              </a:pathLst>
            </a:custGeom>
            <a:ln w="12715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7">
              <a:extLst>
                <a:ext uri="{FF2B5EF4-FFF2-40B4-BE49-F238E27FC236}">
                  <a16:creationId xmlns:a16="http://schemas.microsoft.com/office/drawing/2014/main" id="{60EFA5E4-8F28-B4A0-09E0-0FFCC116CE4D}"/>
                </a:ext>
              </a:extLst>
            </p:cNvPr>
            <p:cNvSpPr txBox="1"/>
            <p:nvPr/>
          </p:nvSpPr>
          <p:spPr>
            <a:xfrm>
              <a:off x="4099871" y="623985"/>
              <a:ext cx="867284" cy="126830"/>
            </a:xfrm>
            <a:prstGeom prst="rect">
              <a:avLst/>
            </a:prstGeom>
          </p:spPr>
          <p:txBody>
            <a:bodyPr vert="horz" wrap="square" lIns="0" tIns="41910" rIns="0" bIns="0" rtlCol="0">
              <a:spAutoFit/>
            </a:bodyPr>
            <a:lstStyle/>
            <a:p>
              <a:pPr marL="62230" marR="54610" algn="ctr">
                <a:lnSpc>
                  <a:spcPct val="133500"/>
                </a:lnSpc>
                <a:spcBef>
                  <a:spcPts val="90"/>
                </a:spcBef>
              </a:pPr>
              <a:r>
                <a:rPr lang="de-DE" sz="450">
                  <a:latin typeface="Frutiger LT 47 LightCn"/>
                  <a:cs typeface="Frutiger LT 47 LightCn"/>
                </a:rPr>
                <a:t>Prof.</a:t>
              </a:r>
              <a:r>
                <a:rPr lang="de-DE" sz="450" spc="-20">
                  <a:latin typeface="Frutiger LT 47 LightCn"/>
                  <a:cs typeface="Frutiger LT 47 LightCn"/>
                </a:rPr>
                <a:t> </a:t>
              </a:r>
              <a:r>
                <a:rPr lang="de-DE" sz="450" spc="-10">
                  <a:latin typeface="Frutiger LT 47 LightCn"/>
                  <a:cs typeface="Frutiger LT 47 LightCn"/>
                </a:rPr>
                <a:t>Dr.</a:t>
              </a:r>
              <a:r>
                <a:rPr lang="de-DE" sz="450" spc="-15">
                  <a:latin typeface="Frutiger LT 47 LightCn"/>
                  <a:cs typeface="Frutiger LT 47 LightCn"/>
                </a:rPr>
                <a:t> </a:t>
              </a:r>
              <a:r>
                <a:rPr lang="de-DE" sz="450" spc="10">
                  <a:latin typeface="Frutiger LT 47 LightCn"/>
                  <a:cs typeface="Frutiger LT 47 LightCn"/>
                </a:rPr>
                <a:t>med.</a:t>
              </a:r>
              <a:r>
                <a:rPr lang="de-DE" sz="450" spc="-40">
                  <a:latin typeface="Frutiger LT 47 LightCn"/>
                  <a:cs typeface="Frutiger LT 47 LightCn"/>
                </a:rPr>
                <a:t> </a:t>
              </a:r>
              <a:r>
                <a:rPr lang="de-DE" sz="450" spc="5">
                  <a:latin typeface="Frutiger LT 47 LightCn"/>
                  <a:cs typeface="Frutiger LT 47 LightCn"/>
                </a:rPr>
                <a:t>Torsten</a:t>
              </a:r>
              <a:r>
                <a:rPr lang="de-DE" sz="450" spc="-25">
                  <a:latin typeface="Frutiger LT 47 LightCn"/>
                  <a:cs typeface="Frutiger LT 47 LightCn"/>
                </a:rPr>
                <a:t> </a:t>
              </a:r>
              <a:r>
                <a:rPr lang="de-DE" sz="450" spc="10">
                  <a:latin typeface="Frutiger LT 47 LightCn"/>
                  <a:cs typeface="Frutiger LT 47 LightCn"/>
                </a:rPr>
                <a:t>Witte</a:t>
              </a:r>
              <a:endParaRPr lang="de-DE" sz="450">
                <a:latin typeface="Frutiger LT 47 LightCn"/>
                <a:cs typeface="Frutiger LT 47 LightCn"/>
              </a:endParaRPr>
            </a:p>
          </p:txBody>
        </p:sp>
      </p:grpSp>
      <p:grpSp>
        <p:nvGrpSpPr>
          <p:cNvPr id="56" name="Gruppieren 55">
            <a:extLst>
              <a:ext uri="{FF2B5EF4-FFF2-40B4-BE49-F238E27FC236}">
                <a16:creationId xmlns:a16="http://schemas.microsoft.com/office/drawing/2014/main" id="{75F0011F-29E9-56CB-959B-33CB0D2DD8BD}"/>
              </a:ext>
            </a:extLst>
          </p:cNvPr>
          <p:cNvGrpSpPr/>
          <p:nvPr/>
        </p:nvGrpSpPr>
        <p:grpSpPr>
          <a:xfrm>
            <a:off x="4132096" y="1284071"/>
            <a:ext cx="997893" cy="140336"/>
            <a:chOff x="4127330" y="841484"/>
            <a:chExt cx="997893" cy="140336"/>
          </a:xfrm>
        </p:grpSpPr>
        <p:grpSp>
          <p:nvGrpSpPr>
            <p:cNvPr id="57" name="Gruppieren 56">
              <a:extLst>
                <a:ext uri="{FF2B5EF4-FFF2-40B4-BE49-F238E27FC236}">
                  <a16:creationId xmlns:a16="http://schemas.microsoft.com/office/drawing/2014/main" id="{C76F687E-D843-C674-5664-05B0E60B1EAF}"/>
                </a:ext>
              </a:extLst>
            </p:cNvPr>
            <p:cNvGrpSpPr/>
            <p:nvPr/>
          </p:nvGrpSpPr>
          <p:grpSpPr>
            <a:xfrm>
              <a:off x="4225604" y="841484"/>
              <a:ext cx="899160" cy="140336"/>
              <a:chOff x="4225604" y="856051"/>
              <a:chExt cx="899160" cy="140336"/>
            </a:xfrm>
          </p:grpSpPr>
          <p:sp>
            <p:nvSpPr>
              <p:cNvPr id="59" name="object 58">
                <a:extLst>
                  <a:ext uri="{FF2B5EF4-FFF2-40B4-BE49-F238E27FC236}">
                    <a16:creationId xmlns:a16="http://schemas.microsoft.com/office/drawing/2014/main" id="{67402111-0945-FE03-291C-671163B64B60}"/>
                  </a:ext>
                </a:extLst>
              </p:cNvPr>
              <p:cNvSpPr/>
              <p:nvPr/>
            </p:nvSpPr>
            <p:spPr>
              <a:xfrm>
                <a:off x="4225604" y="856052"/>
                <a:ext cx="899160" cy="140335"/>
              </a:xfrm>
              <a:custGeom>
                <a:avLst/>
                <a:gdLst/>
                <a:ahLst/>
                <a:cxnLst/>
                <a:rect l="l" t="t" r="r" b="b"/>
                <a:pathLst>
                  <a:path w="899160" h="140334">
                    <a:moveTo>
                      <a:pt x="0" y="140175"/>
                    </a:moveTo>
                    <a:lnTo>
                      <a:pt x="898869" y="140175"/>
                    </a:lnTo>
                    <a:lnTo>
                      <a:pt x="898869" y="0"/>
                    </a:lnTo>
                    <a:lnTo>
                      <a:pt x="0" y="0"/>
                    </a:lnTo>
                    <a:lnTo>
                      <a:pt x="0" y="140175"/>
                    </a:lnTo>
                    <a:close/>
                  </a:path>
                </a:pathLst>
              </a:custGeom>
              <a:solidFill>
                <a:srgbClr val="FFFFFF">
                  <a:alpha val="90194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0" name="object 59">
                <a:extLst>
                  <a:ext uri="{FF2B5EF4-FFF2-40B4-BE49-F238E27FC236}">
                    <a16:creationId xmlns:a16="http://schemas.microsoft.com/office/drawing/2014/main" id="{3AB91974-1B39-C719-666C-83177A13A538}"/>
                  </a:ext>
                </a:extLst>
              </p:cNvPr>
              <p:cNvSpPr/>
              <p:nvPr/>
            </p:nvSpPr>
            <p:spPr>
              <a:xfrm>
                <a:off x="4225604" y="856051"/>
                <a:ext cx="899160" cy="140335"/>
              </a:xfrm>
              <a:custGeom>
                <a:avLst/>
                <a:gdLst/>
                <a:ahLst/>
                <a:cxnLst/>
                <a:rect l="l" t="t" r="r" b="b"/>
                <a:pathLst>
                  <a:path w="899160" h="140334">
                    <a:moveTo>
                      <a:pt x="0" y="140175"/>
                    </a:moveTo>
                    <a:lnTo>
                      <a:pt x="898869" y="140175"/>
                    </a:lnTo>
                    <a:lnTo>
                      <a:pt x="898869" y="0"/>
                    </a:lnTo>
                    <a:lnTo>
                      <a:pt x="0" y="0"/>
                    </a:lnTo>
                    <a:lnTo>
                      <a:pt x="0" y="140175"/>
                    </a:lnTo>
                    <a:close/>
                  </a:path>
                </a:pathLst>
              </a:custGeom>
              <a:ln w="1271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58" name="object 60">
              <a:extLst>
                <a:ext uri="{FF2B5EF4-FFF2-40B4-BE49-F238E27FC236}">
                  <a16:creationId xmlns:a16="http://schemas.microsoft.com/office/drawing/2014/main" id="{82AED9DC-0C2A-5E0A-34BD-3A8AFB9B9440}"/>
                </a:ext>
              </a:extLst>
            </p:cNvPr>
            <p:cNvSpPr txBox="1"/>
            <p:nvPr/>
          </p:nvSpPr>
          <p:spPr>
            <a:xfrm>
              <a:off x="4127330" y="864650"/>
              <a:ext cx="997893" cy="78227"/>
            </a:xfrm>
            <a:prstGeom prst="rect">
              <a:avLst/>
            </a:prstGeom>
          </p:spPr>
          <p:txBody>
            <a:bodyPr vert="horz" wrap="square" lIns="0" tIns="26670" rIns="0" bIns="0" rtlCol="0">
              <a:spAutoFit/>
            </a:bodyPr>
            <a:lstStyle/>
            <a:p>
              <a:pPr marL="99060" algn="ctr">
                <a:lnSpc>
                  <a:spcPts val="400"/>
                </a:lnSpc>
                <a:spcBef>
                  <a:spcPts val="210"/>
                </a:spcBef>
              </a:pPr>
              <a:r>
                <a:rPr sz="400" spc="-5" err="1">
                  <a:latin typeface="Calibri"/>
                  <a:cs typeface="Calibri"/>
                </a:rPr>
                <a:t>Leitung</a:t>
              </a:r>
              <a:r>
                <a:rPr lang="de-DE" sz="400" spc="-5">
                  <a:latin typeface="Calibri"/>
                  <a:cs typeface="Calibri"/>
                </a:rPr>
                <a:t> Zentrum für Seltene Erkrankungen</a:t>
              </a:r>
              <a:endParaRPr sz="400">
                <a:latin typeface="Calibri"/>
                <a:cs typeface="Calibri"/>
              </a:endParaRPr>
            </a:p>
          </p:txBody>
        </p:sp>
      </p:grpSp>
      <p:sp>
        <p:nvSpPr>
          <p:cNvPr id="61" name="object 61">
            <a:extLst>
              <a:ext uri="{FF2B5EF4-FFF2-40B4-BE49-F238E27FC236}">
                <a16:creationId xmlns:a16="http://schemas.microsoft.com/office/drawing/2014/main" id="{B573788A-8E21-F44E-3CE0-476B45CDA296}"/>
              </a:ext>
            </a:extLst>
          </p:cNvPr>
          <p:cNvSpPr/>
          <p:nvPr/>
        </p:nvSpPr>
        <p:spPr>
          <a:xfrm>
            <a:off x="3355588" y="2001327"/>
            <a:ext cx="2355850" cy="756161"/>
          </a:xfrm>
          <a:custGeom>
            <a:avLst/>
            <a:gdLst/>
            <a:ahLst/>
            <a:cxnLst/>
            <a:rect l="l" t="t" r="r" b="b"/>
            <a:pathLst>
              <a:path w="2355850" h="668019">
                <a:moveTo>
                  <a:pt x="0" y="667999"/>
                </a:moveTo>
                <a:lnTo>
                  <a:pt x="2355451" y="667999"/>
                </a:lnTo>
                <a:lnTo>
                  <a:pt x="2355451" y="0"/>
                </a:lnTo>
                <a:lnTo>
                  <a:pt x="0" y="0"/>
                </a:lnTo>
                <a:lnTo>
                  <a:pt x="0" y="667999"/>
                </a:lnTo>
                <a:close/>
              </a:path>
            </a:pathLst>
          </a:custGeom>
          <a:ln w="12714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>
            <a:extLst>
              <a:ext uri="{FF2B5EF4-FFF2-40B4-BE49-F238E27FC236}">
                <a16:creationId xmlns:a16="http://schemas.microsoft.com/office/drawing/2014/main" id="{0A2267C1-5CB9-1ADC-DA07-B72401F0CF6F}"/>
              </a:ext>
            </a:extLst>
          </p:cNvPr>
          <p:cNvSpPr txBox="1"/>
          <p:nvPr/>
        </p:nvSpPr>
        <p:spPr>
          <a:xfrm>
            <a:off x="3352800" y="1999638"/>
            <a:ext cx="2298469" cy="73795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33679" marR="226060" algn="ctr">
              <a:lnSpc>
                <a:spcPct val="133500"/>
              </a:lnSpc>
              <a:spcBef>
                <a:spcPts val="90"/>
              </a:spcBef>
            </a:pPr>
            <a:r>
              <a:rPr lang="de-DE" sz="450" spc="10" dirty="0">
                <a:latin typeface="Frutiger LT 47 LightCn"/>
                <a:cs typeface="Frutiger LT 47 LightCn"/>
              </a:rPr>
              <a:t>Dr. med. Vega Gödecke (Oberärztliche Leitung) </a:t>
            </a:r>
          </a:p>
          <a:p>
            <a:pPr marL="233679" marR="226060" algn="ctr">
              <a:lnSpc>
                <a:spcPct val="133500"/>
              </a:lnSpc>
              <a:spcBef>
                <a:spcPts val="90"/>
              </a:spcBef>
            </a:pPr>
            <a:r>
              <a:rPr lang="de-DE" sz="450" spc="10" dirty="0">
                <a:latin typeface="Frutiger LT 47 LightCn"/>
                <a:cs typeface="Frutiger LT 47 LightCn"/>
              </a:rPr>
              <a:t>Christine </a:t>
            </a:r>
            <a:r>
              <a:rPr lang="de-DE" sz="450" spc="10" dirty="0" err="1">
                <a:latin typeface="Frutiger LT 47 LightCn"/>
                <a:cs typeface="Frutiger LT 47 LightCn"/>
              </a:rPr>
              <a:t>Babka</a:t>
            </a:r>
            <a:r>
              <a:rPr lang="de-DE" sz="450" spc="10" dirty="0">
                <a:latin typeface="Frutiger LT 47 LightCn"/>
                <a:cs typeface="Frutiger LT 47 LightCn"/>
              </a:rPr>
              <a:t> (Ärztliche Lotsin)  </a:t>
            </a:r>
          </a:p>
          <a:p>
            <a:pPr marL="233679" marR="226060" algn="ctr">
              <a:lnSpc>
                <a:spcPct val="133500"/>
              </a:lnSpc>
              <a:spcBef>
                <a:spcPts val="90"/>
              </a:spcBef>
            </a:pPr>
            <a:r>
              <a:rPr lang="de-DE" sz="450" spc="10" dirty="0">
                <a:latin typeface="Frutiger LT 47 LightCn"/>
                <a:cs typeface="Frutiger LT 47 LightCn"/>
              </a:rPr>
              <a:t>Dr. med. Melik Malek Khelifa (Arzt)</a:t>
            </a:r>
          </a:p>
          <a:p>
            <a:pPr marL="233679" marR="226060" algn="ctr">
              <a:lnSpc>
                <a:spcPct val="133500"/>
              </a:lnSpc>
              <a:spcBef>
                <a:spcPts val="90"/>
              </a:spcBef>
            </a:pPr>
            <a:r>
              <a:rPr lang="de-DE" sz="450" spc="10" dirty="0">
                <a:latin typeface="Frutiger LT 47 LightCn"/>
                <a:cs typeface="Frutiger LT 47 LightCn"/>
              </a:rPr>
              <a:t>Emily Miska (Medizinische Fachangestellte)</a:t>
            </a:r>
          </a:p>
          <a:p>
            <a:pPr marL="233679" marR="226060" algn="ctr">
              <a:lnSpc>
                <a:spcPct val="133500"/>
              </a:lnSpc>
              <a:spcBef>
                <a:spcPts val="90"/>
              </a:spcBef>
            </a:pPr>
            <a:r>
              <a:rPr lang="de-DE" sz="450" spc="10" dirty="0">
                <a:latin typeface="Frutiger LT 47 LightCn"/>
                <a:cs typeface="Frutiger LT 47 LightCn"/>
              </a:rPr>
              <a:t>Viktorija Schmidt (Medizinische Fachangestellte)</a:t>
            </a:r>
          </a:p>
          <a:p>
            <a:pPr marL="233679" marR="226060" algn="ctr">
              <a:lnSpc>
                <a:spcPct val="133500"/>
              </a:lnSpc>
              <a:spcBef>
                <a:spcPts val="90"/>
              </a:spcBef>
            </a:pPr>
            <a:r>
              <a:rPr lang="de-DE" sz="450" spc="10" dirty="0">
                <a:latin typeface="Frutiger LT 47 LightCn"/>
                <a:cs typeface="Frutiger LT 47 LightCn"/>
              </a:rPr>
              <a:t>Dr. med. Martina </a:t>
            </a:r>
            <a:r>
              <a:rPr lang="de-DE" sz="450" spc="10" dirty="0" err="1">
                <a:latin typeface="Frutiger LT 47 LightCn"/>
                <a:cs typeface="Frutiger LT 47 LightCn"/>
              </a:rPr>
              <a:t>Schwalba</a:t>
            </a:r>
            <a:r>
              <a:rPr lang="de-DE" sz="450" spc="10" dirty="0">
                <a:latin typeface="Frutiger LT 47 LightCn"/>
                <a:cs typeface="Frutiger LT 47 LightCn"/>
              </a:rPr>
              <a:t> (Ärztliche Lotsin)</a:t>
            </a:r>
          </a:p>
          <a:p>
            <a:pPr marL="233679" marR="226060" algn="ctr">
              <a:lnSpc>
                <a:spcPct val="133500"/>
              </a:lnSpc>
              <a:spcBef>
                <a:spcPts val="90"/>
              </a:spcBef>
            </a:pPr>
            <a:r>
              <a:rPr lang="de-DE" sz="450" spc="10" dirty="0">
                <a:latin typeface="Frutiger LT 47 LightCn"/>
                <a:cs typeface="Frutiger LT 47 LightCn"/>
              </a:rPr>
              <a:t>Dr. med. Manuel Zachen (Facharzt)</a:t>
            </a:r>
          </a:p>
        </p:txBody>
      </p:sp>
      <p:sp>
        <p:nvSpPr>
          <p:cNvPr id="63" name="object 63">
            <a:extLst>
              <a:ext uri="{FF2B5EF4-FFF2-40B4-BE49-F238E27FC236}">
                <a16:creationId xmlns:a16="http://schemas.microsoft.com/office/drawing/2014/main" id="{A779C73A-C7B1-A12D-B97B-04B5C66870AC}"/>
              </a:ext>
            </a:extLst>
          </p:cNvPr>
          <p:cNvSpPr/>
          <p:nvPr/>
        </p:nvSpPr>
        <p:spPr>
          <a:xfrm>
            <a:off x="4896000" y="2628000"/>
            <a:ext cx="899160" cy="155575"/>
          </a:xfrm>
          <a:custGeom>
            <a:avLst/>
            <a:gdLst/>
            <a:ahLst/>
            <a:cxnLst/>
            <a:rect l="l" t="t" r="r" b="b"/>
            <a:pathLst>
              <a:path w="899160" h="155575">
                <a:moveTo>
                  <a:pt x="0" y="155193"/>
                </a:moveTo>
                <a:lnTo>
                  <a:pt x="898869" y="155193"/>
                </a:lnTo>
                <a:lnTo>
                  <a:pt x="898869" y="0"/>
                </a:lnTo>
                <a:lnTo>
                  <a:pt x="0" y="0"/>
                </a:lnTo>
                <a:lnTo>
                  <a:pt x="0" y="155193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>
            <a:extLst>
              <a:ext uri="{FF2B5EF4-FFF2-40B4-BE49-F238E27FC236}">
                <a16:creationId xmlns:a16="http://schemas.microsoft.com/office/drawing/2014/main" id="{980730D1-A38A-74FC-9122-080364E232C6}"/>
              </a:ext>
            </a:extLst>
          </p:cNvPr>
          <p:cNvSpPr/>
          <p:nvPr/>
        </p:nvSpPr>
        <p:spPr>
          <a:xfrm>
            <a:off x="4902469" y="2628000"/>
            <a:ext cx="895576" cy="155575"/>
          </a:xfrm>
          <a:custGeom>
            <a:avLst/>
            <a:gdLst/>
            <a:ahLst/>
            <a:cxnLst/>
            <a:rect l="l" t="t" r="r" b="b"/>
            <a:pathLst>
              <a:path w="899160" h="155575">
                <a:moveTo>
                  <a:pt x="0" y="155193"/>
                </a:moveTo>
                <a:lnTo>
                  <a:pt x="898869" y="155193"/>
                </a:lnTo>
                <a:lnTo>
                  <a:pt x="898869" y="0"/>
                </a:lnTo>
                <a:lnTo>
                  <a:pt x="0" y="0"/>
                </a:lnTo>
                <a:lnTo>
                  <a:pt x="0" y="155193"/>
                </a:lnTo>
                <a:close/>
              </a:path>
            </a:pathLst>
          </a:custGeom>
          <a:ln w="1271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>
            <a:extLst>
              <a:ext uri="{FF2B5EF4-FFF2-40B4-BE49-F238E27FC236}">
                <a16:creationId xmlns:a16="http://schemas.microsoft.com/office/drawing/2014/main" id="{822E8638-CD6C-815B-F49C-4BBADE6D6845}"/>
              </a:ext>
            </a:extLst>
          </p:cNvPr>
          <p:cNvSpPr txBox="1"/>
          <p:nvPr/>
        </p:nvSpPr>
        <p:spPr>
          <a:xfrm>
            <a:off x="4918323" y="2657475"/>
            <a:ext cx="793115" cy="86627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35255" algn="ctr">
              <a:lnSpc>
                <a:spcPts val="400"/>
              </a:lnSpc>
              <a:spcBef>
                <a:spcPts val="270"/>
              </a:spcBef>
            </a:pPr>
            <a:r>
              <a:rPr lang="de-DE" sz="400" spc="-5">
                <a:latin typeface="Calibri"/>
                <a:cs typeface="Calibri"/>
              </a:rPr>
              <a:t>Team ZSE A-Zentrum</a:t>
            </a:r>
            <a:endParaRPr sz="400">
              <a:latin typeface="Calibri"/>
              <a:cs typeface="Calibri"/>
            </a:endParaRPr>
          </a:p>
        </p:txBody>
      </p:sp>
      <p:sp>
        <p:nvSpPr>
          <p:cNvPr id="66" name="object 66">
            <a:extLst>
              <a:ext uri="{FF2B5EF4-FFF2-40B4-BE49-F238E27FC236}">
                <a16:creationId xmlns:a16="http://schemas.microsoft.com/office/drawing/2014/main" id="{9482BEF9-642E-A136-8FD2-8D75CEA112D8}"/>
              </a:ext>
            </a:extLst>
          </p:cNvPr>
          <p:cNvSpPr/>
          <p:nvPr/>
        </p:nvSpPr>
        <p:spPr>
          <a:xfrm>
            <a:off x="3355894" y="1472010"/>
            <a:ext cx="998855" cy="421677"/>
          </a:xfrm>
          <a:custGeom>
            <a:avLst/>
            <a:gdLst/>
            <a:ahLst/>
            <a:cxnLst/>
            <a:rect l="l" t="t" r="r" b="b"/>
            <a:pathLst>
              <a:path w="998853" h="873125">
                <a:moveTo>
                  <a:pt x="0" y="872645"/>
                </a:moveTo>
                <a:lnTo>
                  <a:pt x="998738" y="872645"/>
                </a:lnTo>
                <a:lnTo>
                  <a:pt x="998738" y="0"/>
                </a:lnTo>
                <a:lnTo>
                  <a:pt x="0" y="0"/>
                </a:lnTo>
                <a:lnTo>
                  <a:pt x="0" y="872645"/>
                </a:lnTo>
                <a:close/>
              </a:path>
            </a:pathLst>
          </a:custGeom>
          <a:ln w="12717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>
            <a:extLst>
              <a:ext uri="{FF2B5EF4-FFF2-40B4-BE49-F238E27FC236}">
                <a16:creationId xmlns:a16="http://schemas.microsoft.com/office/drawing/2014/main" id="{85EE79EA-6E75-CD7E-0D09-4FD200A82D74}"/>
              </a:ext>
            </a:extLst>
          </p:cNvPr>
          <p:cNvSpPr txBox="1"/>
          <p:nvPr/>
        </p:nvSpPr>
        <p:spPr>
          <a:xfrm>
            <a:off x="3408494" y="1543440"/>
            <a:ext cx="833119" cy="209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99695" algn="ctr">
              <a:lnSpc>
                <a:spcPct val="133000"/>
              </a:lnSpc>
              <a:spcBef>
                <a:spcPts val="95"/>
              </a:spcBef>
            </a:pPr>
            <a:r>
              <a:rPr sz="450" dirty="0">
                <a:latin typeface="Frutiger LT 47 LightCn"/>
                <a:cs typeface="Frutiger LT 47 LightCn"/>
              </a:rPr>
              <a:t>Prof. </a:t>
            </a:r>
            <a:r>
              <a:rPr sz="450" spc="-10" dirty="0">
                <a:latin typeface="Frutiger LT 47 LightCn"/>
                <a:cs typeface="Frutiger LT 47 LightCn"/>
              </a:rPr>
              <a:t>Dr. </a:t>
            </a:r>
            <a:r>
              <a:rPr sz="450" spc="10" dirty="0">
                <a:latin typeface="Frutiger LT 47 LightCn"/>
                <a:cs typeface="Frutiger LT 47 LightCn"/>
              </a:rPr>
              <a:t>med. Susanne </a:t>
            </a:r>
            <a:r>
              <a:rPr sz="450" spc="5" dirty="0">
                <a:latin typeface="Frutiger LT 47 LightCn"/>
                <a:cs typeface="Frutiger LT 47 LightCn"/>
              </a:rPr>
              <a:t>Petri  </a:t>
            </a:r>
          </a:p>
          <a:p>
            <a:pPr marL="12700" marR="5080" indent="99695" algn="ctr">
              <a:lnSpc>
                <a:spcPct val="133000"/>
              </a:lnSpc>
              <a:spcBef>
                <a:spcPts val="95"/>
              </a:spcBef>
            </a:pPr>
            <a:r>
              <a:rPr sz="450" spc="-10" dirty="0">
                <a:latin typeface="Frutiger LT 47 LightCn"/>
                <a:cs typeface="Frutiger LT 47 LightCn"/>
              </a:rPr>
              <a:t>Dr. </a:t>
            </a:r>
            <a:r>
              <a:rPr sz="450" spc="10" dirty="0">
                <a:latin typeface="Frutiger LT 47 LightCn"/>
                <a:cs typeface="Frutiger LT 47 LightCn"/>
              </a:rPr>
              <a:t>med. </a:t>
            </a:r>
            <a:r>
              <a:rPr lang="de-DE" sz="450" spc="10" dirty="0">
                <a:latin typeface="Frutiger LT 47 LightCn"/>
                <a:cs typeface="Frutiger LT 47 LightCn"/>
              </a:rPr>
              <a:t>Svjetlana Lovric</a:t>
            </a:r>
            <a:endParaRPr sz="450" dirty="0">
              <a:latin typeface="Frutiger LT 47 LightCn"/>
              <a:cs typeface="Frutiger LT 47 LightCn"/>
            </a:endParaRPr>
          </a:p>
        </p:txBody>
      </p:sp>
      <p:sp>
        <p:nvSpPr>
          <p:cNvPr id="68" name="object 68">
            <a:extLst>
              <a:ext uri="{FF2B5EF4-FFF2-40B4-BE49-F238E27FC236}">
                <a16:creationId xmlns:a16="http://schemas.microsoft.com/office/drawing/2014/main" id="{CC9CA2F9-8B40-568E-0168-F6C17EA2B768}"/>
              </a:ext>
            </a:extLst>
          </p:cNvPr>
          <p:cNvSpPr/>
          <p:nvPr/>
        </p:nvSpPr>
        <p:spPr>
          <a:xfrm>
            <a:off x="3555657" y="1809622"/>
            <a:ext cx="899160" cy="145415"/>
          </a:xfrm>
          <a:custGeom>
            <a:avLst/>
            <a:gdLst/>
            <a:ahLst/>
            <a:cxnLst/>
            <a:rect l="l" t="t" r="r" b="b"/>
            <a:pathLst>
              <a:path w="899160" h="145414">
                <a:moveTo>
                  <a:pt x="0" y="145070"/>
                </a:moveTo>
                <a:lnTo>
                  <a:pt x="898869" y="145070"/>
                </a:lnTo>
                <a:lnTo>
                  <a:pt x="898869" y="0"/>
                </a:lnTo>
                <a:lnTo>
                  <a:pt x="0" y="0"/>
                </a:lnTo>
                <a:lnTo>
                  <a:pt x="0" y="145070"/>
                </a:lnTo>
                <a:close/>
              </a:path>
            </a:pathLst>
          </a:custGeom>
          <a:solidFill>
            <a:srgbClr val="FFFFFF">
              <a:alpha val="8980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>
            <a:extLst>
              <a:ext uri="{FF2B5EF4-FFF2-40B4-BE49-F238E27FC236}">
                <a16:creationId xmlns:a16="http://schemas.microsoft.com/office/drawing/2014/main" id="{DFA4907A-5CAD-7C24-331F-072A67FE4BFD}"/>
              </a:ext>
            </a:extLst>
          </p:cNvPr>
          <p:cNvSpPr/>
          <p:nvPr/>
        </p:nvSpPr>
        <p:spPr>
          <a:xfrm>
            <a:off x="3555657" y="1831677"/>
            <a:ext cx="899160" cy="123360"/>
          </a:xfrm>
          <a:custGeom>
            <a:avLst/>
            <a:gdLst/>
            <a:ahLst/>
            <a:cxnLst/>
            <a:rect l="l" t="t" r="r" b="b"/>
            <a:pathLst>
              <a:path w="899160" h="145414">
                <a:moveTo>
                  <a:pt x="0" y="145070"/>
                </a:moveTo>
                <a:lnTo>
                  <a:pt x="898869" y="145070"/>
                </a:lnTo>
                <a:lnTo>
                  <a:pt x="898869" y="0"/>
                </a:lnTo>
                <a:lnTo>
                  <a:pt x="0" y="0"/>
                </a:lnTo>
                <a:lnTo>
                  <a:pt x="0" y="145070"/>
                </a:lnTo>
                <a:close/>
              </a:path>
            </a:pathLst>
          </a:custGeom>
          <a:ln w="1271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>
            <a:extLst>
              <a:ext uri="{FF2B5EF4-FFF2-40B4-BE49-F238E27FC236}">
                <a16:creationId xmlns:a16="http://schemas.microsoft.com/office/drawing/2014/main" id="{971E5C70-D8C2-24E4-858B-B5A11A2858EF}"/>
              </a:ext>
            </a:extLst>
          </p:cNvPr>
          <p:cNvSpPr txBox="1"/>
          <p:nvPr/>
        </p:nvSpPr>
        <p:spPr>
          <a:xfrm>
            <a:off x="3562748" y="1843395"/>
            <a:ext cx="786765" cy="7112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93040">
              <a:lnSpc>
                <a:spcPts val="325"/>
              </a:lnSpc>
              <a:spcBef>
                <a:spcPts val="229"/>
              </a:spcBef>
            </a:pPr>
            <a:r>
              <a:rPr sz="400" spc="-5">
                <a:latin typeface="Calibri"/>
                <a:cs typeface="Calibri"/>
              </a:rPr>
              <a:t>Stellvertretende Leitung</a:t>
            </a:r>
            <a:endParaRPr sz="400">
              <a:latin typeface="Calibri"/>
              <a:cs typeface="Calibri"/>
            </a:endParaRPr>
          </a:p>
        </p:txBody>
      </p:sp>
      <p:sp>
        <p:nvSpPr>
          <p:cNvPr id="71" name="object 71">
            <a:extLst>
              <a:ext uri="{FF2B5EF4-FFF2-40B4-BE49-F238E27FC236}">
                <a16:creationId xmlns:a16="http://schemas.microsoft.com/office/drawing/2014/main" id="{23258B96-1808-86EC-F524-BBB25281BD0B}"/>
              </a:ext>
            </a:extLst>
          </p:cNvPr>
          <p:cNvSpPr/>
          <p:nvPr/>
        </p:nvSpPr>
        <p:spPr>
          <a:xfrm>
            <a:off x="4697431" y="1468074"/>
            <a:ext cx="998855" cy="430987"/>
          </a:xfrm>
          <a:custGeom>
            <a:avLst/>
            <a:gdLst/>
            <a:ahLst/>
            <a:cxnLst/>
            <a:rect l="l" t="t" r="r" b="b"/>
            <a:pathLst>
              <a:path w="998853" h="873125">
                <a:moveTo>
                  <a:pt x="0" y="872645"/>
                </a:moveTo>
                <a:lnTo>
                  <a:pt x="998738" y="872645"/>
                </a:lnTo>
                <a:lnTo>
                  <a:pt x="998738" y="0"/>
                </a:lnTo>
                <a:lnTo>
                  <a:pt x="0" y="0"/>
                </a:lnTo>
                <a:lnTo>
                  <a:pt x="0" y="872645"/>
                </a:lnTo>
                <a:close/>
              </a:path>
            </a:pathLst>
          </a:custGeom>
          <a:ln w="12717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>
            <a:extLst>
              <a:ext uri="{FF2B5EF4-FFF2-40B4-BE49-F238E27FC236}">
                <a16:creationId xmlns:a16="http://schemas.microsoft.com/office/drawing/2014/main" id="{DCFB13F7-5719-81F9-7C8E-F23636275DBB}"/>
              </a:ext>
            </a:extLst>
          </p:cNvPr>
          <p:cNvSpPr txBox="1"/>
          <p:nvPr/>
        </p:nvSpPr>
        <p:spPr>
          <a:xfrm>
            <a:off x="4739658" y="1495914"/>
            <a:ext cx="914400" cy="40908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2230" marR="54610" algn="ctr">
              <a:spcBef>
                <a:spcPts val="90"/>
              </a:spcBef>
            </a:pPr>
            <a:r>
              <a:rPr sz="450">
                <a:latin typeface="Frutiger LT 47 LightCn"/>
                <a:cs typeface="Frutiger LT 47 LightCn"/>
              </a:rPr>
              <a:t>Prof. </a:t>
            </a:r>
            <a:r>
              <a:rPr sz="450" spc="-10">
                <a:latin typeface="Frutiger LT 47 LightCn"/>
                <a:cs typeface="Frutiger LT 47 LightCn"/>
              </a:rPr>
              <a:t>Dr. </a:t>
            </a:r>
            <a:r>
              <a:rPr lang="de-DE" sz="450" spc="-5">
                <a:latin typeface="Frutiger LT 47 LightCn"/>
                <a:cs typeface="Frutiger LT 47 LightCn"/>
              </a:rPr>
              <a:t>m</a:t>
            </a:r>
            <a:r>
              <a:rPr lang="de-DE" sz="450" spc="5">
                <a:latin typeface="Frutiger LT 47 LightCn"/>
                <a:cs typeface="Frutiger LT 47 LightCn"/>
              </a:rPr>
              <a:t>ed. Ulrich Baumann</a:t>
            </a:r>
          </a:p>
          <a:p>
            <a:pPr marL="62230" marR="54610" algn="ctr">
              <a:spcBef>
                <a:spcPts val="90"/>
              </a:spcBef>
            </a:pPr>
            <a:r>
              <a:rPr lang="de-DE" sz="450" spc="5">
                <a:latin typeface="Frutiger LT 47 LightCn"/>
                <a:cs typeface="Frutiger LT 47 LightCn"/>
              </a:rPr>
              <a:t>Prof. Dr. med. Martina de Zwaan</a:t>
            </a:r>
          </a:p>
          <a:p>
            <a:pPr marL="62230" marR="54610" algn="ctr">
              <a:spcBef>
                <a:spcPts val="90"/>
              </a:spcBef>
            </a:pPr>
            <a:r>
              <a:rPr lang="de-DE" sz="450" spc="5">
                <a:latin typeface="Frutiger LT 47 LightCn"/>
                <a:cs typeface="Frutiger LT 47 LightCn"/>
              </a:rPr>
              <a:t>PD Dr. med. Tim Ripperger</a:t>
            </a:r>
          </a:p>
          <a:p>
            <a:pPr marL="62230" marR="54610" algn="ctr">
              <a:spcBef>
                <a:spcPts val="90"/>
              </a:spcBef>
            </a:pPr>
            <a:r>
              <a:rPr sz="450">
                <a:latin typeface="Frutiger LT 47 LightCn"/>
                <a:cs typeface="Frutiger LT 47 LightCn"/>
              </a:rPr>
              <a:t>Prof. </a:t>
            </a:r>
            <a:r>
              <a:rPr sz="450" spc="-10">
                <a:latin typeface="Frutiger LT 47 LightCn"/>
                <a:cs typeface="Frutiger LT 47 LightCn"/>
              </a:rPr>
              <a:t>Dr. </a:t>
            </a:r>
            <a:r>
              <a:rPr sz="450" spc="10">
                <a:latin typeface="Frutiger LT 47 LightCn"/>
                <a:cs typeface="Frutiger LT 47 LightCn"/>
              </a:rPr>
              <a:t>med. Annette Wagner</a:t>
            </a:r>
            <a:endParaRPr lang="de-DE" sz="450" spc="10">
              <a:latin typeface="Frutiger LT 47 LightCn"/>
              <a:cs typeface="Frutiger LT 47 LightCn"/>
            </a:endParaRPr>
          </a:p>
          <a:p>
            <a:pPr marL="62230" marR="54610" algn="ctr">
              <a:spcBef>
                <a:spcPts val="90"/>
              </a:spcBef>
            </a:pPr>
            <a:endParaRPr sz="450">
              <a:latin typeface="Frutiger LT 47 LightCn"/>
              <a:cs typeface="Frutiger LT 47 LightCn"/>
            </a:endParaRPr>
          </a:p>
        </p:txBody>
      </p:sp>
      <p:sp>
        <p:nvSpPr>
          <p:cNvPr id="73" name="object 73">
            <a:extLst>
              <a:ext uri="{FF2B5EF4-FFF2-40B4-BE49-F238E27FC236}">
                <a16:creationId xmlns:a16="http://schemas.microsoft.com/office/drawing/2014/main" id="{4F8623CC-FAD4-466D-7C1D-6A70CDED9C5F}"/>
              </a:ext>
            </a:extLst>
          </p:cNvPr>
          <p:cNvSpPr/>
          <p:nvPr/>
        </p:nvSpPr>
        <p:spPr>
          <a:xfrm>
            <a:off x="4895577" y="1809622"/>
            <a:ext cx="899160" cy="145415"/>
          </a:xfrm>
          <a:custGeom>
            <a:avLst/>
            <a:gdLst/>
            <a:ahLst/>
            <a:cxnLst/>
            <a:rect l="l" t="t" r="r" b="b"/>
            <a:pathLst>
              <a:path w="899160" h="145414">
                <a:moveTo>
                  <a:pt x="0" y="145070"/>
                </a:moveTo>
                <a:lnTo>
                  <a:pt x="898869" y="145070"/>
                </a:lnTo>
                <a:lnTo>
                  <a:pt x="898869" y="0"/>
                </a:lnTo>
                <a:lnTo>
                  <a:pt x="0" y="0"/>
                </a:lnTo>
                <a:lnTo>
                  <a:pt x="0" y="14507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>
            <a:extLst>
              <a:ext uri="{FF2B5EF4-FFF2-40B4-BE49-F238E27FC236}">
                <a16:creationId xmlns:a16="http://schemas.microsoft.com/office/drawing/2014/main" id="{4A063D88-0118-2397-5563-CBE2E1255F78}"/>
              </a:ext>
            </a:extLst>
          </p:cNvPr>
          <p:cNvSpPr/>
          <p:nvPr/>
        </p:nvSpPr>
        <p:spPr>
          <a:xfrm>
            <a:off x="4895577" y="1831677"/>
            <a:ext cx="899160" cy="123360"/>
          </a:xfrm>
          <a:custGeom>
            <a:avLst/>
            <a:gdLst/>
            <a:ahLst/>
            <a:cxnLst/>
            <a:rect l="l" t="t" r="r" b="b"/>
            <a:pathLst>
              <a:path w="899160" h="145414">
                <a:moveTo>
                  <a:pt x="0" y="145070"/>
                </a:moveTo>
                <a:lnTo>
                  <a:pt x="898869" y="145070"/>
                </a:lnTo>
                <a:lnTo>
                  <a:pt x="898869" y="0"/>
                </a:lnTo>
                <a:lnTo>
                  <a:pt x="0" y="0"/>
                </a:lnTo>
                <a:lnTo>
                  <a:pt x="0" y="145070"/>
                </a:lnTo>
                <a:close/>
              </a:path>
            </a:pathLst>
          </a:custGeom>
          <a:ln w="1271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>
            <a:extLst>
              <a:ext uri="{FF2B5EF4-FFF2-40B4-BE49-F238E27FC236}">
                <a16:creationId xmlns:a16="http://schemas.microsoft.com/office/drawing/2014/main" id="{E04B1823-015B-4C7A-0CBB-46237B209015}"/>
              </a:ext>
            </a:extLst>
          </p:cNvPr>
          <p:cNvSpPr txBox="1"/>
          <p:nvPr/>
        </p:nvSpPr>
        <p:spPr>
          <a:xfrm>
            <a:off x="4902469" y="1844219"/>
            <a:ext cx="793115" cy="7112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243840">
              <a:lnSpc>
                <a:spcPts val="325"/>
              </a:lnSpc>
              <a:spcBef>
                <a:spcPts val="229"/>
              </a:spcBef>
            </a:pPr>
            <a:r>
              <a:rPr sz="400" spc="-5">
                <a:latin typeface="Calibri"/>
                <a:cs typeface="Calibri"/>
              </a:rPr>
              <a:t>Beratungsgremium</a:t>
            </a:r>
            <a:endParaRPr sz="400">
              <a:latin typeface="Calibri"/>
              <a:cs typeface="Calibri"/>
            </a:endParaRPr>
          </a:p>
        </p:txBody>
      </p:sp>
      <p:sp>
        <p:nvSpPr>
          <p:cNvPr id="76" name="object 76">
            <a:extLst>
              <a:ext uri="{FF2B5EF4-FFF2-40B4-BE49-F238E27FC236}">
                <a16:creationId xmlns:a16="http://schemas.microsoft.com/office/drawing/2014/main" id="{7D6C9DBE-4C50-0F3E-60D3-CF58497853D3}"/>
              </a:ext>
            </a:extLst>
          </p:cNvPr>
          <p:cNvSpPr txBox="1"/>
          <p:nvPr/>
        </p:nvSpPr>
        <p:spPr>
          <a:xfrm>
            <a:off x="6477574" y="4795632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400" spc="-5" err="1">
                <a:latin typeface="Frutiger LT 47 LightCn"/>
                <a:cs typeface="Frutiger LT 47 LightCn"/>
              </a:rPr>
              <a:t>Mukoviszidose</a:t>
            </a:r>
            <a:endParaRPr sz="400">
              <a:latin typeface="Frutiger LT 47 LightCn"/>
              <a:cs typeface="Frutiger LT 47 LightCn"/>
            </a:endParaRPr>
          </a:p>
          <a:p>
            <a:pPr marL="59690" marR="52069" algn="ctr">
              <a:lnSpc>
                <a:spcPts val="430"/>
              </a:lnSpc>
              <a:spcBef>
                <a:spcPts val="175"/>
              </a:spcBef>
            </a:pPr>
            <a:r>
              <a:rPr sz="400" i="1" spc="-10">
                <a:latin typeface="Frutiger LT 47 LightCn"/>
                <a:cs typeface="Frutiger LT 47 LightCn"/>
              </a:rPr>
              <a:t>Prof.</a:t>
            </a:r>
            <a:r>
              <a:rPr sz="400" i="1" spc="-50">
                <a:latin typeface="Frutiger LT 47 LightCn"/>
                <a:cs typeface="Frutiger LT 47 LightCn"/>
              </a:rPr>
              <a:t> </a:t>
            </a:r>
            <a:r>
              <a:rPr sz="400" i="1" spc="-15">
                <a:latin typeface="Frutiger LT 47 LightCn"/>
                <a:cs typeface="Frutiger LT 47 LightCn"/>
              </a:rPr>
              <a:t>Dr.</a:t>
            </a:r>
            <a:r>
              <a:rPr sz="400" i="1" spc="-45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med.</a:t>
            </a:r>
            <a:r>
              <a:rPr sz="400" i="1" spc="-6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Anna-Maria  Dittrich</a:t>
            </a:r>
            <a:endParaRPr sz="400">
              <a:latin typeface="Frutiger LT 47 LightCn"/>
              <a:cs typeface="Frutiger LT 47 LightCn"/>
            </a:endParaRPr>
          </a:p>
          <a:p>
            <a:pPr algn="ctr">
              <a:lnSpc>
                <a:spcPct val="100000"/>
              </a:lnSpc>
              <a:spcBef>
                <a:spcPts val="114"/>
              </a:spcBef>
            </a:pPr>
            <a:r>
              <a:rPr sz="400" i="1" spc="-5">
                <a:latin typeface="Frutiger LT 47 LightCn"/>
                <a:cs typeface="Frutiger LT 47 LightCn"/>
              </a:rPr>
              <a:t>PD </a:t>
            </a:r>
            <a:r>
              <a:rPr sz="400" i="1" spc="-15">
                <a:latin typeface="Frutiger LT 47 LightCn"/>
                <a:cs typeface="Frutiger LT 47 LightCn"/>
              </a:rPr>
              <a:t>Dr. </a:t>
            </a:r>
            <a:r>
              <a:rPr sz="400" i="1">
                <a:latin typeface="Frutiger LT 47 LightCn"/>
                <a:cs typeface="Frutiger LT 47 LightCn"/>
              </a:rPr>
              <a:t>med. </a:t>
            </a:r>
            <a:r>
              <a:rPr sz="400" i="1" spc="-5">
                <a:latin typeface="Frutiger LT 47 LightCn"/>
                <a:cs typeface="Frutiger LT 47 LightCn"/>
              </a:rPr>
              <a:t>Felix</a:t>
            </a:r>
            <a:r>
              <a:rPr sz="400" i="1" spc="-45">
                <a:latin typeface="Frutiger LT 47 LightCn"/>
                <a:cs typeface="Frutiger LT 47 LightCn"/>
              </a:rPr>
              <a:t> </a:t>
            </a:r>
            <a:r>
              <a:rPr sz="400" i="1" spc="-5">
                <a:latin typeface="Frutiger LT 47 LightCn"/>
                <a:cs typeface="Frutiger LT 47 LightCn"/>
              </a:rPr>
              <a:t>Ringshausen</a:t>
            </a: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77" name="object 77">
            <a:extLst>
              <a:ext uri="{FF2B5EF4-FFF2-40B4-BE49-F238E27FC236}">
                <a16:creationId xmlns:a16="http://schemas.microsoft.com/office/drawing/2014/main" id="{8461D60B-4832-E333-1C38-504E88AF6846}"/>
              </a:ext>
            </a:extLst>
          </p:cNvPr>
          <p:cNvSpPr txBox="1"/>
          <p:nvPr/>
        </p:nvSpPr>
        <p:spPr>
          <a:xfrm>
            <a:off x="3137251" y="4316591"/>
            <a:ext cx="594000" cy="480901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450">
              <a:latin typeface="Times New Roman"/>
              <a:cs typeface="Times New Roman"/>
            </a:endParaRPr>
          </a:p>
          <a:p>
            <a:pPr marL="113030" marR="105410">
              <a:lnSpc>
                <a:spcPts val="430"/>
              </a:lnSpc>
            </a:pPr>
            <a:r>
              <a:rPr sz="400">
                <a:latin typeface="Frutiger LT 47 LightCn"/>
                <a:cs typeface="Frutiger LT 47 LightCn"/>
              </a:rPr>
              <a:t>Seltene</a:t>
            </a:r>
            <a:r>
              <a:rPr sz="400" spc="-5">
                <a:latin typeface="Frutiger LT 47 LightCn"/>
                <a:cs typeface="Frutiger LT 47 LightCn"/>
              </a:rPr>
              <a:t> </a:t>
            </a:r>
            <a:r>
              <a:rPr sz="400" err="1">
                <a:latin typeface="Frutiger LT 47 LightCn"/>
                <a:cs typeface="Frutiger LT 47 LightCn"/>
              </a:rPr>
              <a:t>angeborene  Hauterk</a:t>
            </a:r>
            <a:r>
              <a:rPr sz="400" spc="-10" err="1">
                <a:latin typeface="Frutiger LT 47 LightCn"/>
                <a:cs typeface="Frutiger LT 47 LightCn"/>
              </a:rPr>
              <a:t>r</a:t>
            </a:r>
            <a:r>
              <a:rPr sz="400" err="1">
                <a:latin typeface="Frutiger LT 47 LightCn"/>
                <a:cs typeface="Frutiger LT 47 LightCn"/>
              </a:rPr>
              <a:t>ankungen</a:t>
            </a:r>
          </a:p>
          <a:p>
            <a:pPr marL="34290" marR="26670" indent="53340">
              <a:lnSpc>
                <a:spcPts val="600"/>
              </a:lnSpc>
              <a:spcBef>
                <a:spcPts val="40"/>
              </a:spcBef>
            </a:pPr>
            <a:r>
              <a:rPr sz="400" i="1">
                <a:latin typeface="Frutiger LT 47 LightCn"/>
                <a:cs typeface="Frutiger LT 47 LightCn"/>
              </a:rPr>
              <a:t>PD </a:t>
            </a:r>
            <a:r>
              <a:rPr sz="400" i="1" spc="-15">
                <a:latin typeface="Frutiger LT 47 LightCn"/>
                <a:cs typeface="Frutiger LT 47 LightCn"/>
              </a:rPr>
              <a:t>Dr. </a:t>
            </a:r>
            <a:r>
              <a:rPr sz="400" i="1">
                <a:latin typeface="Frutiger LT 47 LightCn"/>
                <a:cs typeface="Frutiger LT 47 LightCn"/>
              </a:rPr>
              <a:t>med. </a:t>
            </a:r>
            <a:r>
              <a:rPr sz="400" i="1" spc="-5">
                <a:latin typeface="Frutiger LT 47 LightCn"/>
                <a:cs typeface="Frutiger LT 47 LightCn"/>
              </a:rPr>
              <a:t>Hagen </a:t>
            </a:r>
            <a:r>
              <a:rPr sz="400" i="1" err="1">
                <a:latin typeface="Frutiger LT 47 LightCn"/>
                <a:cs typeface="Frutiger LT 47 LightCn"/>
              </a:rPr>
              <a:t>Ott </a:t>
            </a:r>
            <a:endParaRPr lang="en-US" sz="400" i="1">
              <a:latin typeface="Frutiger LT 47 LightCn"/>
              <a:cs typeface="Frutiger LT 47 LightCn"/>
            </a:endParaRPr>
          </a:p>
          <a:p>
            <a:pPr marL="34290" marR="26670" indent="53340">
              <a:lnSpc>
                <a:spcPts val="600"/>
              </a:lnSpc>
              <a:spcBef>
                <a:spcPts val="40"/>
              </a:spcBef>
            </a:pPr>
            <a:r>
              <a:rPr lang="en-US" sz="400" i="1">
                <a:latin typeface="Frutiger LT 47 LightCn"/>
                <a:cs typeface="Frutiger LT 47 LightCn"/>
              </a:rPr>
              <a:t>Dr. med Eva Moennig </a:t>
            </a:r>
            <a:br>
              <a:rPr lang="en-US" sz="400" i="1">
                <a:latin typeface="Frutiger LT 47 LightCn"/>
                <a:cs typeface="Frutiger LT 47 LightCn"/>
              </a:rPr>
            </a:br>
            <a:r>
              <a:rPr sz="400" i="1">
                <a:latin typeface="Frutiger LT 47 LightCn"/>
                <a:cs typeface="Frutiger LT 47 LightCn"/>
              </a:rPr>
              <a:t> </a:t>
            </a:r>
            <a:r>
              <a:rPr sz="400" i="1" spc="-10">
                <a:latin typeface="Frutiger LT 47 LightCn"/>
                <a:cs typeface="Frutiger LT 47 LightCn"/>
              </a:rPr>
              <a:t>Prof.</a:t>
            </a:r>
            <a:r>
              <a:rPr sz="400" i="1" spc="-30">
                <a:latin typeface="Frutiger LT 47 LightCn"/>
                <a:cs typeface="Frutiger LT 47 LightCn"/>
              </a:rPr>
              <a:t> </a:t>
            </a:r>
            <a:r>
              <a:rPr sz="400" i="1" spc="-15">
                <a:latin typeface="Frutiger LT 47 LightCn"/>
                <a:cs typeface="Frutiger LT 47 LightCn"/>
              </a:rPr>
              <a:t>Dr.</a:t>
            </a:r>
            <a:r>
              <a:rPr sz="400" i="1" spc="-30">
                <a:latin typeface="Frutiger LT 47 LightCn"/>
                <a:cs typeface="Frutiger LT 47 LightCn"/>
              </a:rPr>
              <a:t> </a:t>
            </a:r>
            <a:r>
              <a:rPr sz="400" i="1">
                <a:latin typeface="Frutiger LT 47 LightCn"/>
                <a:cs typeface="Frutiger LT 47 LightCn"/>
              </a:rPr>
              <a:t>med.</a:t>
            </a:r>
            <a:r>
              <a:rPr sz="400" i="1" spc="-45">
                <a:latin typeface="Frutiger LT 47 LightCn"/>
                <a:cs typeface="Frutiger LT 47 LightCn"/>
              </a:rPr>
              <a:t> </a:t>
            </a:r>
            <a:r>
              <a:rPr sz="400" i="1" spc="-5">
                <a:latin typeface="Frutiger LT 47 LightCn"/>
                <a:cs typeface="Frutiger LT 47 LightCn"/>
              </a:rPr>
              <a:t>Thomas</a:t>
            </a:r>
            <a:r>
              <a:rPr sz="400" i="1" spc="-35">
                <a:latin typeface="Frutiger LT 47 LightCn"/>
                <a:cs typeface="Frutiger LT 47 LightCn"/>
              </a:rPr>
              <a:t> </a:t>
            </a:r>
            <a:r>
              <a:rPr sz="400" i="1" spc="-5">
                <a:latin typeface="Frutiger LT 47 LightCn"/>
                <a:cs typeface="Frutiger LT 47 LightCn"/>
              </a:rPr>
              <a:t>Werfel</a:t>
            </a:r>
            <a:endParaRPr lang="de-DE" sz="400" i="1" spc="-5">
              <a:latin typeface="Frutiger LT 47 LightCn"/>
              <a:cs typeface="Frutiger LT 47 LightCn"/>
            </a:endParaRPr>
          </a:p>
          <a:p>
            <a:pPr marL="34290" marR="26670" indent="53340">
              <a:lnSpc>
                <a:spcPts val="600"/>
              </a:lnSpc>
              <a:spcBef>
                <a:spcPts val="40"/>
              </a:spcBef>
            </a:pP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78" name="object 78">
            <a:extLst>
              <a:ext uri="{FF2B5EF4-FFF2-40B4-BE49-F238E27FC236}">
                <a16:creationId xmlns:a16="http://schemas.microsoft.com/office/drawing/2014/main" id="{9A834AF2-A6A7-923D-CD70-C228D006DA89}"/>
              </a:ext>
            </a:extLst>
          </p:cNvPr>
          <p:cNvSpPr txBox="1"/>
          <p:nvPr/>
        </p:nvSpPr>
        <p:spPr>
          <a:xfrm>
            <a:off x="3812593" y="4513267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00" err="1">
                <a:latin typeface="Frutiger LT 47 LightCn"/>
                <a:cs typeface="Frutiger LT 47 LightCn"/>
              </a:rPr>
              <a:t>Amyloidose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400" i="1" spc="-10">
                <a:latin typeface="Frutiger LT 47 LightCn"/>
                <a:cs typeface="Frutiger LT 47 LightCn"/>
              </a:rPr>
              <a:t>Prof. </a:t>
            </a:r>
            <a:r>
              <a:rPr sz="400" i="1" spc="-15">
                <a:latin typeface="Frutiger LT 47 LightCn"/>
                <a:cs typeface="Frutiger LT 47 LightCn"/>
              </a:rPr>
              <a:t>Dr. </a:t>
            </a:r>
            <a:r>
              <a:rPr sz="400" i="1">
                <a:latin typeface="Frutiger LT 47 LightCn"/>
                <a:cs typeface="Frutiger LT 47 LightCn"/>
              </a:rPr>
              <a:t>med. Udo</a:t>
            </a:r>
            <a:r>
              <a:rPr sz="400" i="1" spc="-55">
                <a:latin typeface="Frutiger LT 47 LightCn"/>
                <a:cs typeface="Frutiger LT 47 LightCn"/>
              </a:rPr>
              <a:t> </a:t>
            </a:r>
            <a:r>
              <a:rPr sz="400" i="1" spc="-5">
                <a:latin typeface="Frutiger LT 47 LightCn"/>
                <a:cs typeface="Frutiger LT 47 LightCn"/>
              </a:rPr>
              <a:t>Bavendiek</a:t>
            </a:r>
            <a:endParaRPr lang="de-DE" sz="400" i="1" spc="-5">
              <a:latin typeface="Frutiger LT 47 LightCn"/>
              <a:cs typeface="Frutiger LT 47 LightCn"/>
            </a:endParaRP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lang="de-DE" sz="400" i="1" spc="-5">
                <a:latin typeface="Frutiger LT 47 LightCn"/>
                <a:cs typeface="Frutiger LT 47 LightCn"/>
              </a:rPr>
              <a:t>Prof. Dr. med. Thomas Skripuletz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79" name="object 79">
            <a:extLst>
              <a:ext uri="{FF2B5EF4-FFF2-40B4-BE49-F238E27FC236}">
                <a16:creationId xmlns:a16="http://schemas.microsoft.com/office/drawing/2014/main" id="{449DE832-FC20-DE64-007E-6CACB8BA5FE6}"/>
              </a:ext>
            </a:extLst>
          </p:cNvPr>
          <p:cNvSpPr txBox="1"/>
          <p:nvPr/>
        </p:nvSpPr>
        <p:spPr>
          <a:xfrm>
            <a:off x="3809489" y="5003445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00" spc="-5" err="1">
                <a:latin typeface="Frutiger LT 47 LightCn"/>
                <a:cs typeface="Frutiger LT 47 LightCn"/>
              </a:rPr>
              <a:t>Peripartale</a:t>
            </a:r>
            <a:r>
              <a:rPr sz="400" spc="-25">
                <a:latin typeface="Frutiger LT 47 LightCn"/>
                <a:cs typeface="Frutiger LT 47 LightCn"/>
              </a:rPr>
              <a:t> </a:t>
            </a:r>
            <a:r>
              <a:rPr sz="400" err="1">
                <a:latin typeface="Frutiger LT 47 LightCn"/>
                <a:cs typeface="Frutiger LT 47 LightCn"/>
              </a:rPr>
              <a:t>Kardiomyopathie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400" i="1" spc="-15">
                <a:latin typeface="Frutiger LT 47 LightCn"/>
                <a:cs typeface="Frutiger LT 47 LightCn"/>
              </a:rPr>
              <a:t>Dr. </a:t>
            </a:r>
            <a:r>
              <a:rPr sz="400" i="1">
                <a:latin typeface="Frutiger LT 47 LightCn"/>
                <a:cs typeface="Frutiger LT 47 LightCn"/>
              </a:rPr>
              <a:t>med. </a:t>
            </a:r>
            <a:r>
              <a:rPr sz="400" i="1" spc="-5">
                <a:latin typeface="Frutiger LT 47 LightCn"/>
                <a:cs typeface="Frutiger LT 47 LightCn"/>
              </a:rPr>
              <a:t>Tobias</a:t>
            </a:r>
            <a:r>
              <a:rPr sz="400" i="1" spc="-60">
                <a:latin typeface="Frutiger LT 47 LightCn"/>
                <a:cs typeface="Frutiger LT 47 LightCn"/>
              </a:rPr>
              <a:t> </a:t>
            </a:r>
            <a:r>
              <a:rPr sz="400" i="1" spc="-5" err="1">
                <a:latin typeface="Frutiger LT 47 LightCn"/>
                <a:cs typeface="Frutiger LT 47 LightCn"/>
              </a:rPr>
              <a:t>Pfeffer</a:t>
            </a:r>
            <a:endParaRPr lang="de-DE" sz="400" i="1" spc="-5">
              <a:latin typeface="Frutiger LT 47 LightCn"/>
              <a:cs typeface="Frutiger LT 47 LightCn"/>
            </a:endParaRP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endParaRPr sz="400">
              <a:latin typeface="Frutiger LT 47 LightCn"/>
              <a:cs typeface="Frutiger LT 47 LightCn"/>
            </a:endParaRPr>
          </a:p>
        </p:txBody>
      </p:sp>
      <p:sp>
        <p:nvSpPr>
          <p:cNvPr id="80" name="object 80">
            <a:extLst>
              <a:ext uri="{FF2B5EF4-FFF2-40B4-BE49-F238E27FC236}">
                <a16:creationId xmlns:a16="http://schemas.microsoft.com/office/drawing/2014/main" id="{1DFA8E5E-2642-AA5C-5A1A-D9EA48781D89}"/>
              </a:ext>
            </a:extLst>
          </p:cNvPr>
          <p:cNvSpPr txBox="1"/>
          <p:nvPr/>
        </p:nvSpPr>
        <p:spPr>
          <a:xfrm>
            <a:off x="7149710" y="5272994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200">
              <a:latin typeface="Times New Roman"/>
              <a:cs typeface="Times New Roman"/>
            </a:endParaRPr>
          </a:p>
          <a:p>
            <a:pPr marL="96520" marR="88265" indent="-635" algn="ctr">
              <a:lnSpc>
                <a:spcPts val="430"/>
              </a:lnSpc>
            </a:pPr>
            <a:r>
              <a:rPr sz="400" err="1">
                <a:latin typeface="Frutiger LT 47 LightCn"/>
                <a:cs typeface="Frutiger LT 47 LightCn"/>
              </a:rPr>
              <a:t>Angeborene  Nierenerk</a:t>
            </a:r>
            <a:r>
              <a:rPr sz="400" spc="-10" err="1">
                <a:latin typeface="Frutiger LT 47 LightCn"/>
                <a:cs typeface="Frutiger LT 47 LightCn"/>
              </a:rPr>
              <a:t>r</a:t>
            </a:r>
            <a:r>
              <a:rPr sz="400" err="1">
                <a:latin typeface="Frutiger LT 47 LightCn"/>
                <a:cs typeface="Frutiger LT 47 LightCn"/>
              </a:rPr>
              <a:t>a</a:t>
            </a:r>
            <a:r>
              <a:rPr sz="400" spc="-5" err="1">
                <a:latin typeface="Frutiger LT 47 LightCn"/>
                <a:cs typeface="Frutiger LT 47 LightCn"/>
              </a:rPr>
              <a:t>n</a:t>
            </a:r>
            <a:r>
              <a:rPr sz="400" err="1">
                <a:latin typeface="Frutiger LT 47 LightCn"/>
                <a:cs typeface="Frutiger LT 47 LightCn"/>
              </a:rPr>
              <a:t>kungen</a:t>
            </a:r>
          </a:p>
          <a:p>
            <a:pPr marL="52705" marR="45085" algn="ctr">
              <a:lnSpc>
                <a:spcPts val="430"/>
              </a:lnSpc>
              <a:spcBef>
                <a:spcPts val="175"/>
              </a:spcBef>
            </a:pPr>
            <a:r>
              <a:rPr sz="400" i="1" spc="-10">
                <a:latin typeface="Frutiger LT 47 LightCn"/>
                <a:cs typeface="Frutiger LT 47 LightCn"/>
              </a:rPr>
              <a:t>Prof. </a:t>
            </a:r>
            <a:r>
              <a:rPr sz="400" i="1" spc="-15">
                <a:latin typeface="Frutiger LT 47 LightCn"/>
                <a:cs typeface="Frutiger LT 47 LightCn"/>
              </a:rPr>
              <a:t>Dr. </a:t>
            </a:r>
            <a:r>
              <a:rPr sz="400" i="1">
                <a:latin typeface="Frutiger LT 47 LightCn"/>
                <a:cs typeface="Frutiger LT 47 LightCn"/>
              </a:rPr>
              <a:t>med. </a:t>
            </a:r>
            <a:r>
              <a:rPr sz="400" i="1" spc="-5">
                <a:latin typeface="Frutiger LT 47 LightCn"/>
                <a:cs typeface="Frutiger LT 47 LightCn"/>
              </a:rPr>
              <a:t>Dieter </a:t>
            </a:r>
            <a:r>
              <a:rPr sz="400" i="1" err="1">
                <a:latin typeface="Frutiger LT 47 LightCn"/>
                <a:cs typeface="Frutiger LT 47 LightCn"/>
              </a:rPr>
              <a:t>Haffner  </a:t>
            </a:r>
            <a:endParaRPr lang="de-DE" sz="400" i="1">
              <a:latin typeface="Frutiger LT 47 LightCn"/>
              <a:cs typeface="Frutiger LT 47 LightCn"/>
            </a:endParaRPr>
          </a:p>
          <a:p>
            <a:pPr marL="52705" marR="45085" algn="ctr">
              <a:lnSpc>
                <a:spcPts val="430"/>
              </a:lnSpc>
              <a:spcBef>
                <a:spcPts val="175"/>
              </a:spcBef>
            </a:pPr>
            <a:r>
              <a:rPr lang="da-DK" sz="400" i="1" spc="-10">
                <a:latin typeface="Frutiger LT 47 LightCn"/>
                <a:cs typeface="Frutiger LT 47 LightCn"/>
              </a:rPr>
              <a:t>Prof. Dr. med. Kai Schmidt-Ott </a:t>
            </a:r>
            <a:endParaRPr lang="da-DK" sz="400">
              <a:latin typeface="Frutiger LT 47 LightCn"/>
              <a:cs typeface="Frutiger LT 47 LightCn"/>
            </a:endParaRPr>
          </a:p>
        </p:txBody>
      </p:sp>
      <p:sp>
        <p:nvSpPr>
          <p:cNvPr id="81" name="object 81">
            <a:extLst>
              <a:ext uri="{FF2B5EF4-FFF2-40B4-BE49-F238E27FC236}">
                <a16:creationId xmlns:a16="http://schemas.microsoft.com/office/drawing/2014/main" id="{6AE6F349-CAA5-824B-E854-8C8CBF993507}"/>
              </a:ext>
            </a:extLst>
          </p:cNvPr>
          <p:cNvSpPr/>
          <p:nvPr/>
        </p:nvSpPr>
        <p:spPr>
          <a:xfrm flipH="1">
            <a:off x="4494154" y="1422740"/>
            <a:ext cx="45719" cy="576000"/>
          </a:xfrm>
          <a:custGeom>
            <a:avLst/>
            <a:gdLst/>
            <a:ahLst/>
            <a:cxnLst/>
            <a:rect l="l" t="t" r="r" b="b"/>
            <a:pathLst>
              <a:path h="544830">
                <a:moveTo>
                  <a:pt x="0" y="0"/>
                </a:moveTo>
                <a:lnTo>
                  <a:pt x="0" y="544443"/>
                </a:lnTo>
              </a:path>
            </a:pathLst>
          </a:custGeom>
          <a:ln w="10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2" name="Gruppieren 81">
            <a:extLst>
              <a:ext uri="{FF2B5EF4-FFF2-40B4-BE49-F238E27FC236}">
                <a16:creationId xmlns:a16="http://schemas.microsoft.com/office/drawing/2014/main" id="{80D56B29-6307-702C-F835-70BA1BBAFA43}"/>
              </a:ext>
            </a:extLst>
          </p:cNvPr>
          <p:cNvGrpSpPr/>
          <p:nvPr/>
        </p:nvGrpSpPr>
        <p:grpSpPr>
          <a:xfrm>
            <a:off x="4030633" y="484398"/>
            <a:ext cx="998855" cy="391795"/>
            <a:chOff x="4025867" y="555353"/>
            <a:chExt cx="998855" cy="391795"/>
          </a:xfrm>
        </p:grpSpPr>
        <p:sp>
          <p:nvSpPr>
            <p:cNvPr id="83" name="object 56">
              <a:extLst>
                <a:ext uri="{FF2B5EF4-FFF2-40B4-BE49-F238E27FC236}">
                  <a16:creationId xmlns:a16="http://schemas.microsoft.com/office/drawing/2014/main" id="{703C7B46-4A58-3639-F92F-DA5946EA892B}"/>
                </a:ext>
              </a:extLst>
            </p:cNvPr>
            <p:cNvSpPr/>
            <p:nvPr/>
          </p:nvSpPr>
          <p:spPr>
            <a:xfrm>
              <a:off x="4025867" y="555353"/>
              <a:ext cx="998855" cy="391795"/>
            </a:xfrm>
            <a:custGeom>
              <a:avLst/>
              <a:gdLst/>
              <a:ahLst/>
              <a:cxnLst/>
              <a:rect l="l" t="t" r="r" b="b"/>
              <a:pathLst>
                <a:path w="998853" h="391794">
                  <a:moveTo>
                    <a:pt x="0" y="391263"/>
                  </a:moveTo>
                  <a:lnTo>
                    <a:pt x="998738" y="391263"/>
                  </a:lnTo>
                  <a:lnTo>
                    <a:pt x="998738" y="0"/>
                  </a:lnTo>
                  <a:lnTo>
                    <a:pt x="0" y="0"/>
                  </a:lnTo>
                  <a:lnTo>
                    <a:pt x="0" y="391263"/>
                  </a:lnTo>
                  <a:close/>
                </a:path>
              </a:pathLst>
            </a:custGeom>
            <a:ln w="12715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57">
              <a:extLst>
                <a:ext uri="{FF2B5EF4-FFF2-40B4-BE49-F238E27FC236}">
                  <a16:creationId xmlns:a16="http://schemas.microsoft.com/office/drawing/2014/main" id="{F118A03F-AFBE-0E4B-0C48-99BC1412AED4}"/>
                </a:ext>
              </a:extLst>
            </p:cNvPr>
            <p:cNvSpPr txBox="1"/>
            <p:nvPr/>
          </p:nvSpPr>
          <p:spPr>
            <a:xfrm>
              <a:off x="4099871" y="623985"/>
              <a:ext cx="867284" cy="135102"/>
            </a:xfrm>
            <a:prstGeom prst="rect">
              <a:avLst/>
            </a:prstGeom>
          </p:spPr>
          <p:txBody>
            <a:bodyPr vert="horz" wrap="square" lIns="0" tIns="41910" rIns="0" bIns="0" rtlCol="0">
              <a:spAutoFit/>
            </a:bodyPr>
            <a:lstStyle/>
            <a:p>
              <a:pPr marL="62230" marR="54610" algn="ctr">
                <a:lnSpc>
                  <a:spcPct val="133500"/>
                </a:lnSpc>
                <a:spcBef>
                  <a:spcPts val="90"/>
                </a:spcBef>
              </a:pPr>
              <a:r>
                <a:rPr lang="de-DE" sz="450">
                  <a:latin typeface="Frutiger LT 47 LightCn"/>
                  <a:cs typeface="Frutiger LT 47 LightCn"/>
                </a:rPr>
                <a:t>Prof.</a:t>
              </a:r>
              <a:r>
                <a:rPr lang="de-DE" sz="450" spc="-20">
                  <a:latin typeface="Frutiger LT 47 LightCn"/>
                  <a:cs typeface="Frutiger LT 47 LightCn"/>
                </a:rPr>
                <a:t> </a:t>
              </a:r>
              <a:r>
                <a:rPr lang="de-DE" sz="450" spc="-10">
                  <a:latin typeface="Frutiger LT 47 LightCn"/>
                  <a:cs typeface="Frutiger LT 47 LightCn"/>
                </a:rPr>
                <a:t>Dr.</a:t>
              </a:r>
              <a:r>
                <a:rPr lang="de-DE" sz="450" spc="-15">
                  <a:latin typeface="Frutiger LT 47 LightCn"/>
                  <a:cs typeface="Frutiger LT 47 LightCn"/>
                </a:rPr>
                <a:t> </a:t>
              </a:r>
              <a:r>
                <a:rPr lang="de-DE" sz="450" spc="10">
                  <a:latin typeface="Frutiger LT 47 LightCn"/>
                  <a:cs typeface="Frutiger LT 47 LightCn"/>
                </a:rPr>
                <a:t>med.</a:t>
              </a:r>
              <a:r>
                <a:rPr lang="de-DE" sz="450" spc="-40">
                  <a:latin typeface="Frutiger LT 47 LightCn"/>
                  <a:cs typeface="Frutiger LT 47 LightCn"/>
                </a:rPr>
                <a:t> </a:t>
              </a:r>
              <a:r>
                <a:rPr lang="de-DE" sz="450" spc="5">
                  <a:latin typeface="Frutiger LT 47 LightCn"/>
                  <a:cs typeface="Frutiger LT 47 LightCn"/>
                </a:rPr>
                <a:t>Frank Lammert</a:t>
              </a:r>
              <a:endParaRPr lang="de-DE" sz="450">
                <a:latin typeface="Frutiger LT 47 LightCn"/>
                <a:cs typeface="Frutiger LT 47 LightCn"/>
              </a:endParaRPr>
            </a:p>
          </p:txBody>
        </p:sp>
      </p:grpSp>
      <p:grpSp>
        <p:nvGrpSpPr>
          <p:cNvPr id="85" name="Gruppieren 84">
            <a:extLst>
              <a:ext uri="{FF2B5EF4-FFF2-40B4-BE49-F238E27FC236}">
                <a16:creationId xmlns:a16="http://schemas.microsoft.com/office/drawing/2014/main" id="{DFDF3F00-2E99-05FD-5502-09BECC938999}"/>
              </a:ext>
            </a:extLst>
          </p:cNvPr>
          <p:cNvGrpSpPr/>
          <p:nvPr/>
        </p:nvGrpSpPr>
        <p:grpSpPr>
          <a:xfrm>
            <a:off x="4183707" y="785096"/>
            <a:ext cx="1150293" cy="155574"/>
            <a:chOff x="4178941" y="841484"/>
            <a:chExt cx="945823" cy="155574"/>
          </a:xfrm>
        </p:grpSpPr>
        <p:grpSp>
          <p:nvGrpSpPr>
            <p:cNvPr id="86" name="Gruppieren 85">
              <a:extLst>
                <a:ext uri="{FF2B5EF4-FFF2-40B4-BE49-F238E27FC236}">
                  <a16:creationId xmlns:a16="http://schemas.microsoft.com/office/drawing/2014/main" id="{04550389-86F2-EB91-E40B-D2A3EAF54021}"/>
                </a:ext>
              </a:extLst>
            </p:cNvPr>
            <p:cNvGrpSpPr/>
            <p:nvPr/>
          </p:nvGrpSpPr>
          <p:grpSpPr>
            <a:xfrm>
              <a:off x="4225604" y="841484"/>
              <a:ext cx="899160" cy="140336"/>
              <a:chOff x="4225604" y="856051"/>
              <a:chExt cx="899160" cy="140336"/>
            </a:xfrm>
          </p:grpSpPr>
          <p:sp>
            <p:nvSpPr>
              <p:cNvPr id="88" name="object 58">
                <a:extLst>
                  <a:ext uri="{FF2B5EF4-FFF2-40B4-BE49-F238E27FC236}">
                    <a16:creationId xmlns:a16="http://schemas.microsoft.com/office/drawing/2014/main" id="{5716C0AF-063F-2B49-01DE-42AD3FC3F9D7}"/>
                  </a:ext>
                </a:extLst>
              </p:cNvPr>
              <p:cNvSpPr/>
              <p:nvPr/>
            </p:nvSpPr>
            <p:spPr>
              <a:xfrm>
                <a:off x="4225604" y="856052"/>
                <a:ext cx="899160" cy="140335"/>
              </a:xfrm>
              <a:custGeom>
                <a:avLst/>
                <a:gdLst/>
                <a:ahLst/>
                <a:cxnLst/>
                <a:rect l="l" t="t" r="r" b="b"/>
                <a:pathLst>
                  <a:path w="899160" h="140334">
                    <a:moveTo>
                      <a:pt x="0" y="140175"/>
                    </a:moveTo>
                    <a:lnTo>
                      <a:pt x="898869" y="140175"/>
                    </a:lnTo>
                    <a:lnTo>
                      <a:pt x="898869" y="0"/>
                    </a:lnTo>
                    <a:lnTo>
                      <a:pt x="0" y="0"/>
                    </a:lnTo>
                    <a:lnTo>
                      <a:pt x="0" y="140175"/>
                    </a:lnTo>
                    <a:close/>
                  </a:path>
                </a:pathLst>
              </a:custGeom>
              <a:solidFill>
                <a:srgbClr val="FFFFFF">
                  <a:alpha val="90194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9" name="object 59">
                <a:extLst>
                  <a:ext uri="{FF2B5EF4-FFF2-40B4-BE49-F238E27FC236}">
                    <a16:creationId xmlns:a16="http://schemas.microsoft.com/office/drawing/2014/main" id="{AE2A1C5B-892F-F036-C297-5084C5A71822}"/>
                  </a:ext>
                </a:extLst>
              </p:cNvPr>
              <p:cNvSpPr/>
              <p:nvPr/>
            </p:nvSpPr>
            <p:spPr>
              <a:xfrm>
                <a:off x="4225604" y="856051"/>
                <a:ext cx="821304" cy="140335"/>
              </a:xfrm>
              <a:custGeom>
                <a:avLst/>
                <a:gdLst/>
                <a:ahLst/>
                <a:cxnLst/>
                <a:rect l="l" t="t" r="r" b="b"/>
                <a:pathLst>
                  <a:path w="899160" h="140334">
                    <a:moveTo>
                      <a:pt x="0" y="140175"/>
                    </a:moveTo>
                    <a:lnTo>
                      <a:pt x="898869" y="140175"/>
                    </a:lnTo>
                    <a:lnTo>
                      <a:pt x="898869" y="0"/>
                    </a:lnTo>
                    <a:lnTo>
                      <a:pt x="0" y="0"/>
                    </a:lnTo>
                    <a:lnTo>
                      <a:pt x="0" y="140175"/>
                    </a:lnTo>
                    <a:close/>
                  </a:path>
                </a:pathLst>
              </a:custGeom>
              <a:ln w="12714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87" name="object 60">
              <a:extLst>
                <a:ext uri="{FF2B5EF4-FFF2-40B4-BE49-F238E27FC236}">
                  <a16:creationId xmlns:a16="http://schemas.microsoft.com/office/drawing/2014/main" id="{C7D50CC5-78D6-07EA-1992-F9E2B2B26D92}"/>
                </a:ext>
              </a:extLst>
            </p:cNvPr>
            <p:cNvSpPr txBox="1"/>
            <p:nvPr/>
          </p:nvSpPr>
          <p:spPr>
            <a:xfrm>
              <a:off x="4178941" y="866830"/>
              <a:ext cx="892803" cy="130228"/>
            </a:xfrm>
            <a:prstGeom prst="rect">
              <a:avLst/>
            </a:prstGeom>
          </p:spPr>
          <p:txBody>
            <a:bodyPr vert="horz" wrap="square" lIns="0" tIns="26670" rIns="0" bIns="0" rtlCol="0">
              <a:spAutoFit/>
            </a:bodyPr>
            <a:lstStyle/>
            <a:p>
              <a:pPr marL="99060">
                <a:lnSpc>
                  <a:spcPts val="400"/>
                </a:lnSpc>
                <a:spcBef>
                  <a:spcPts val="210"/>
                </a:spcBef>
              </a:pPr>
              <a:r>
                <a:rPr lang="de-DE" sz="400" spc="-5">
                  <a:latin typeface="Calibri"/>
                  <a:cs typeface="Calibri"/>
                </a:rPr>
                <a:t>Vorstand für das Ressort Krankenversorgung</a:t>
              </a:r>
              <a:endParaRPr sz="400">
                <a:latin typeface="Calibri"/>
                <a:cs typeface="Calibri"/>
              </a:endParaRPr>
            </a:p>
          </p:txBody>
        </p:sp>
      </p:grpSp>
      <p:sp>
        <p:nvSpPr>
          <p:cNvPr id="90" name="object 81">
            <a:extLst>
              <a:ext uri="{FF2B5EF4-FFF2-40B4-BE49-F238E27FC236}">
                <a16:creationId xmlns:a16="http://schemas.microsoft.com/office/drawing/2014/main" id="{C65E47A2-2270-6489-92B4-2154774D48FE}"/>
              </a:ext>
            </a:extLst>
          </p:cNvPr>
          <p:cNvSpPr/>
          <p:nvPr/>
        </p:nvSpPr>
        <p:spPr>
          <a:xfrm flipH="1">
            <a:off x="4494153" y="919943"/>
            <a:ext cx="45719" cy="61200"/>
          </a:xfrm>
          <a:custGeom>
            <a:avLst/>
            <a:gdLst/>
            <a:ahLst/>
            <a:cxnLst/>
            <a:rect l="l" t="t" r="r" b="b"/>
            <a:pathLst>
              <a:path h="544830">
                <a:moveTo>
                  <a:pt x="0" y="0"/>
                </a:moveTo>
                <a:lnTo>
                  <a:pt x="0" y="544443"/>
                </a:lnTo>
              </a:path>
            </a:pathLst>
          </a:custGeom>
          <a:ln w="10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76">
            <a:extLst>
              <a:ext uri="{FF2B5EF4-FFF2-40B4-BE49-F238E27FC236}">
                <a16:creationId xmlns:a16="http://schemas.microsoft.com/office/drawing/2014/main" id="{DBDFEBB2-6B35-D74F-0F6E-739C235D964B}"/>
              </a:ext>
            </a:extLst>
          </p:cNvPr>
          <p:cNvSpPr txBox="1"/>
          <p:nvPr/>
        </p:nvSpPr>
        <p:spPr>
          <a:xfrm>
            <a:off x="6479559" y="5272189"/>
            <a:ext cx="594000" cy="39600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lang="de-DE" sz="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400" spc="-5">
                <a:latin typeface="Frutiger LT 47 LightCn"/>
                <a:cs typeface="Frutiger LT 47 LightCn"/>
              </a:rPr>
              <a:t>M</a:t>
            </a:r>
            <a:r>
              <a:rPr lang="de-DE" sz="400" spc="-5" err="1">
                <a:latin typeface="Frutiger LT 47 LightCn"/>
                <a:cs typeface="Frutiger LT 47 LightCn"/>
              </a:rPr>
              <a:t>orbus Osler/HHT</a:t>
            </a:r>
            <a:endParaRPr sz="400">
              <a:latin typeface="Frutiger LT 47 LightCn"/>
              <a:cs typeface="Frutiger LT 47 LightCn"/>
            </a:endParaRPr>
          </a:p>
          <a:p>
            <a:pPr marL="76200" marR="68580" algn="ctr">
              <a:lnSpc>
                <a:spcPts val="430"/>
              </a:lnSpc>
              <a:spcBef>
                <a:spcPts val="175"/>
              </a:spcBef>
            </a:pPr>
            <a:r>
              <a:rPr lang="de-DE" sz="400" i="1" spc="-10">
                <a:latin typeface="Frutiger LT 47 LightCn"/>
                <a:cs typeface="Frutiger LT 47 LightCn"/>
              </a:rPr>
              <a:t>Prof. </a:t>
            </a:r>
            <a:r>
              <a:rPr lang="de-DE" sz="400" i="1" spc="-15">
                <a:latin typeface="Frutiger LT 47 LightCn"/>
                <a:cs typeface="Frutiger LT 47 LightCn"/>
              </a:rPr>
              <a:t>Dr. </a:t>
            </a:r>
            <a:r>
              <a:rPr lang="de-DE" sz="400" i="1">
                <a:latin typeface="Frutiger LT 47 LightCn"/>
                <a:cs typeface="Frutiger LT 47 LightCn"/>
              </a:rPr>
              <a:t>med. </a:t>
            </a:r>
            <a:r>
              <a:rPr lang="de-DE" sz="400" i="1" spc="-5">
                <a:latin typeface="Frutiger LT 47 LightCn"/>
                <a:cs typeface="Frutiger LT 47 LightCn"/>
              </a:rPr>
              <a:t>Karen</a:t>
            </a:r>
            <a:r>
              <a:rPr lang="de-DE" sz="400" i="1" spc="-70">
                <a:latin typeface="Frutiger LT 47 LightCn"/>
                <a:cs typeface="Frutiger LT 47 LightCn"/>
              </a:rPr>
              <a:t> </a:t>
            </a:r>
            <a:r>
              <a:rPr lang="de-DE" sz="400" i="1">
                <a:latin typeface="Frutiger LT 47 LightCn"/>
                <a:cs typeface="Frutiger LT 47 LightCn"/>
              </a:rPr>
              <a:t>Olsson</a:t>
            </a:r>
            <a:endParaRPr lang="de-DE" sz="400">
              <a:latin typeface="Frutiger LT 47 LightCn"/>
              <a:cs typeface="Frutiger LT 47 LightCn"/>
            </a:endParaRPr>
          </a:p>
          <a:p>
            <a:pPr marL="76200" marR="68580" algn="ctr">
              <a:lnSpc>
                <a:spcPts val="430"/>
              </a:lnSpc>
              <a:spcBef>
                <a:spcPts val="175"/>
              </a:spcBef>
            </a:pPr>
            <a:r>
              <a:rPr lang="de-DE" sz="400" i="1" spc="-10">
                <a:latin typeface="Frutiger LT 47 LightCn"/>
                <a:cs typeface="Frutiger LT 47 LightCn"/>
              </a:rPr>
              <a:t>Prof. </a:t>
            </a:r>
            <a:r>
              <a:rPr lang="de-DE" sz="400" i="1" spc="-15">
                <a:latin typeface="Frutiger LT 47 LightCn"/>
                <a:cs typeface="Frutiger LT 47 LightCn"/>
              </a:rPr>
              <a:t>Dr. </a:t>
            </a:r>
            <a:r>
              <a:rPr lang="de-DE" sz="400" i="1">
                <a:latin typeface="Frutiger LT 47 LightCn"/>
                <a:cs typeface="Frutiger LT 47 LightCn"/>
              </a:rPr>
              <a:t>med.</a:t>
            </a:r>
            <a:r>
              <a:rPr lang="de-DE" sz="400" i="1" spc="-70">
                <a:latin typeface="Frutiger LT 47 LightCn"/>
                <a:cs typeface="Frutiger LT 47 LightCn"/>
              </a:rPr>
              <a:t> </a:t>
            </a:r>
            <a:r>
              <a:rPr lang="de-DE" sz="400" i="1" spc="-5">
                <a:latin typeface="Frutiger LT 47 LightCn"/>
                <a:cs typeface="Frutiger LT 47 LightCn"/>
              </a:rPr>
              <a:t>Marius  Hoeper</a:t>
            </a: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044D7F54-ADB2-300A-93EB-7EBB04B50263}"/>
              </a:ext>
            </a:extLst>
          </p:cNvPr>
          <p:cNvSpPr txBox="1"/>
          <p:nvPr/>
        </p:nvSpPr>
        <p:spPr>
          <a:xfrm>
            <a:off x="1026181" y="5355817"/>
            <a:ext cx="762378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" i="1">
                <a:latin typeface="Frutiger LT 47 LightCn" panose="020B0406020204020204" pitchFamily="34" charset="0"/>
              </a:rPr>
              <a:t>PD Dr. med.  Elvis Hermann</a:t>
            </a:r>
          </a:p>
        </p:txBody>
      </p:sp>
      <p:sp>
        <p:nvSpPr>
          <p:cNvPr id="93" name="object 66">
            <a:extLst>
              <a:ext uri="{FF2B5EF4-FFF2-40B4-BE49-F238E27FC236}">
                <a16:creationId xmlns:a16="http://schemas.microsoft.com/office/drawing/2014/main" id="{78C3B1D4-B0EA-48F7-417E-1297B5F58FF3}"/>
              </a:ext>
            </a:extLst>
          </p:cNvPr>
          <p:cNvSpPr/>
          <p:nvPr/>
        </p:nvSpPr>
        <p:spPr>
          <a:xfrm>
            <a:off x="1894641" y="1472970"/>
            <a:ext cx="998855" cy="421677"/>
          </a:xfrm>
          <a:custGeom>
            <a:avLst/>
            <a:gdLst/>
            <a:ahLst/>
            <a:cxnLst/>
            <a:rect l="l" t="t" r="r" b="b"/>
            <a:pathLst>
              <a:path w="998853" h="873125">
                <a:moveTo>
                  <a:pt x="0" y="872645"/>
                </a:moveTo>
                <a:lnTo>
                  <a:pt x="998738" y="872645"/>
                </a:lnTo>
                <a:lnTo>
                  <a:pt x="998738" y="0"/>
                </a:lnTo>
                <a:lnTo>
                  <a:pt x="0" y="0"/>
                </a:lnTo>
                <a:lnTo>
                  <a:pt x="0" y="872645"/>
                </a:lnTo>
                <a:close/>
              </a:path>
            </a:pathLst>
          </a:custGeom>
          <a:ln w="12717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69">
            <a:extLst>
              <a:ext uri="{FF2B5EF4-FFF2-40B4-BE49-F238E27FC236}">
                <a16:creationId xmlns:a16="http://schemas.microsoft.com/office/drawing/2014/main" id="{18AC138E-4927-C702-FE0C-3B381D9EF80D}"/>
              </a:ext>
            </a:extLst>
          </p:cNvPr>
          <p:cNvSpPr/>
          <p:nvPr/>
        </p:nvSpPr>
        <p:spPr>
          <a:xfrm>
            <a:off x="2107071" y="1821048"/>
            <a:ext cx="899160" cy="123360"/>
          </a:xfrm>
          <a:custGeom>
            <a:avLst/>
            <a:gdLst/>
            <a:ahLst/>
            <a:cxnLst/>
            <a:rect l="l" t="t" r="r" b="b"/>
            <a:pathLst>
              <a:path w="899160" h="145414">
                <a:moveTo>
                  <a:pt x="0" y="145070"/>
                </a:moveTo>
                <a:lnTo>
                  <a:pt x="898869" y="145070"/>
                </a:lnTo>
                <a:lnTo>
                  <a:pt x="898869" y="0"/>
                </a:lnTo>
                <a:lnTo>
                  <a:pt x="0" y="0"/>
                </a:lnTo>
                <a:lnTo>
                  <a:pt x="0" y="145070"/>
                </a:lnTo>
                <a:close/>
              </a:path>
            </a:pathLst>
          </a:custGeom>
          <a:solidFill>
            <a:srgbClr val="FFFFFF">
              <a:alpha val="89804"/>
            </a:srgbClr>
          </a:solidFill>
          <a:ln w="1271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15F7E1C7-E2E7-4CB4-5872-80E9FD178EF8}"/>
              </a:ext>
            </a:extLst>
          </p:cNvPr>
          <p:cNvSpPr txBox="1"/>
          <p:nvPr/>
        </p:nvSpPr>
        <p:spPr>
          <a:xfrm>
            <a:off x="2088415" y="1800492"/>
            <a:ext cx="753389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" err="1"/>
              <a:t>Klinische Genommedizin</a:t>
            </a:r>
            <a:endParaRPr lang="de-DE" sz="400"/>
          </a:p>
        </p:txBody>
      </p:sp>
      <p:sp>
        <p:nvSpPr>
          <p:cNvPr id="96" name="object 67">
            <a:extLst>
              <a:ext uri="{FF2B5EF4-FFF2-40B4-BE49-F238E27FC236}">
                <a16:creationId xmlns:a16="http://schemas.microsoft.com/office/drawing/2014/main" id="{A084501C-87D6-F5C8-EFBA-48E01E9355D2}"/>
              </a:ext>
            </a:extLst>
          </p:cNvPr>
          <p:cNvSpPr txBox="1"/>
          <p:nvPr/>
        </p:nvSpPr>
        <p:spPr>
          <a:xfrm>
            <a:off x="1927942" y="1557976"/>
            <a:ext cx="833119" cy="2010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99695" algn="ctr">
              <a:lnSpc>
                <a:spcPct val="133000"/>
              </a:lnSpc>
              <a:spcBef>
                <a:spcPts val="95"/>
              </a:spcBef>
            </a:pPr>
            <a:r>
              <a:rPr lang="it-IT" sz="450">
                <a:latin typeface="Frutiger LT 47 LightCn"/>
                <a:cs typeface="Frutiger LT 47 LightCn"/>
              </a:rPr>
              <a:t>Prof. Dr. med. Nataliya Di Donato</a:t>
            </a:r>
          </a:p>
          <a:p>
            <a:pPr marL="12700" marR="5080" indent="99695" algn="ctr">
              <a:lnSpc>
                <a:spcPct val="133000"/>
              </a:lnSpc>
              <a:spcBef>
                <a:spcPts val="95"/>
              </a:spcBef>
            </a:pPr>
            <a:r>
              <a:rPr sz="450" spc="-10">
                <a:latin typeface="Frutiger LT 47 LightCn"/>
                <a:cs typeface="Frutiger LT 47 LightCn"/>
              </a:rPr>
              <a:t>Dr. </a:t>
            </a:r>
            <a:r>
              <a:rPr sz="450" spc="10">
                <a:latin typeface="Frutiger LT 47 LightCn"/>
                <a:cs typeface="Frutiger LT 47 LightCn"/>
              </a:rPr>
              <a:t>med. </a:t>
            </a:r>
            <a:r>
              <a:rPr lang="de-DE" sz="450" spc="10">
                <a:latin typeface="Frutiger LT 47 LightCn"/>
                <a:cs typeface="Frutiger LT 47 LightCn"/>
              </a:rPr>
              <a:t>Bernd Auber</a:t>
            </a:r>
            <a:endParaRPr sz="450">
              <a:latin typeface="Frutiger LT 47 LightCn"/>
              <a:cs typeface="Frutiger LT 47 LightCn"/>
            </a:endParaRPr>
          </a:p>
        </p:txBody>
      </p:sp>
      <p:sp>
        <p:nvSpPr>
          <p:cNvPr id="97" name="object 50">
            <a:extLst>
              <a:ext uri="{FF2B5EF4-FFF2-40B4-BE49-F238E27FC236}">
                <a16:creationId xmlns:a16="http://schemas.microsoft.com/office/drawing/2014/main" id="{082DC1EC-7E73-13FE-A4BC-D12AF9A86319}"/>
              </a:ext>
            </a:extLst>
          </p:cNvPr>
          <p:cNvSpPr txBox="1"/>
          <p:nvPr/>
        </p:nvSpPr>
        <p:spPr>
          <a:xfrm>
            <a:off x="1098755" y="6060691"/>
            <a:ext cx="594000" cy="400110"/>
          </a:xfrm>
          <a:prstGeom prst="rect">
            <a:avLst/>
          </a:prstGeom>
          <a:ln w="6358">
            <a:solidFill>
              <a:srgbClr val="7E7E7E"/>
            </a:solidFill>
          </a:ln>
        </p:spPr>
        <p:txBody>
          <a:bodyPr vert="horz" wrap="square" lIns="0" tIns="0" rIns="0" bIns="0" rtlCol="0" anchor="t">
            <a:spAutoFit/>
          </a:bodyPr>
          <a:lstStyle/>
          <a:p>
            <a:pPr algn="ctr">
              <a:lnSpc>
                <a:spcPct val="100000"/>
              </a:lnSpc>
            </a:pPr>
            <a:endParaRPr lang="de-DE" sz="600">
              <a:latin typeface="Fruitiger "/>
              <a:cs typeface="Times New Roman"/>
            </a:endParaRPr>
          </a:p>
          <a:p>
            <a:pPr algn="ctr"/>
            <a:r>
              <a:rPr lang="de-DE" sz="400">
                <a:latin typeface="Frutiger LT 47 LightCn" panose="020B0406020204020204" pitchFamily="34" charset="0"/>
                <a:cs typeface="Times New Roman"/>
              </a:rPr>
              <a:t>Intrakranielle Hypotension/ Liquorverlust-Syndrom</a:t>
            </a:r>
            <a:endParaRPr lang="de-DE" sz="400">
              <a:latin typeface="Frutiger LT 47 LightCn" panose="020B0406020204020204" pitchFamily="34" charset="0"/>
              <a:cs typeface="Calibri"/>
            </a:endParaRPr>
          </a:p>
          <a:p>
            <a:pPr algn="ctr"/>
            <a:r>
              <a:rPr lang="de-DE" sz="400" i="1">
                <a:latin typeface="Frutiger LT 47 LightCn" panose="020B0406020204020204" pitchFamily="34" charset="0"/>
                <a:cs typeface="Times New Roman"/>
              </a:rPr>
              <a:t>Dr. med.Frank Donnerstag</a:t>
            </a:r>
          </a:p>
          <a:p>
            <a:pPr algn="ctr">
              <a:lnSpc>
                <a:spcPct val="100000"/>
              </a:lnSpc>
            </a:pPr>
            <a:endParaRPr lang="de-DE" sz="400" i="1">
              <a:latin typeface="Frutiger LT 47 LightCn" panose="020B0406020204020204" pitchFamily="34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7046952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6.12.22"/>
  <p:tag name="AS_TITLE" val="Aspose.Slides for .NET 4.0"/>
  <p:tag name="AS_VERSION" val="16.12.0.0"/>
</p:tagLst>
</file>

<file path=ppt/theme/theme1.xml><?xml version="1.0" encoding="utf-8"?>
<a:theme xmlns:a="http://schemas.openxmlformats.org/drawingml/2006/main" name="PowerPointVorlage12">
  <a:themeElements>
    <a:clrScheme name="1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86E64"/>
      </a:accent1>
      <a:accent2>
        <a:srgbClr val="F03C14"/>
      </a:accent2>
      <a:accent3>
        <a:srgbClr val="FFFFFF"/>
      </a:accent3>
      <a:accent4>
        <a:srgbClr val="000000"/>
      </a:accent4>
      <a:accent5>
        <a:srgbClr val="BEBAB8"/>
      </a:accent5>
      <a:accent6>
        <a:srgbClr val="D93511"/>
      </a:accent6>
      <a:hlink>
        <a:srgbClr val="009999"/>
      </a:hlink>
      <a:folHlink>
        <a:srgbClr val="99CC00"/>
      </a:folHlink>
    </a:clrScheme>
    <a:fontScheme name="1_Standard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6E64"/>
        </a:accent1>
        <a:accent2>
          <a:srgbClr val="F03C14"/>
        </a:accent2>
        <a:accent3>
          <a:srgbClr val="FFFFFF"/>
        </a:accent3>
        <a:accent4>
          <a:srgbClr val="000000"/>
        </a:accent4>
        <a:accent5>
          <a:srgbClr val="BEBAB8"/>
        </a:accent5>
        <a:accent6>
          <a:srgbClr val="D93511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werPointVorlage11.potx" id="{01A96B6C-E3E5-4835-AC82-CB1960E7EAD6}" vid="{F3E96543-1B6D-408D-A14E-F5A5258906A5}"/>
    </a:ext>
  </a:ext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QMIsConverted xmlns="http://schemas.microsoft.com/sharepoint/v3">false</QMIsConverted>
    <QMParentDocuments xmlns="55793bf3-742d-42de-87af-8472151506b0" xsi:nil="true"/>
    <QMRelatedDocuments xmlns="d9c3bf0c-5379-4fec-b742-1cf8657e694a" xsi:nil="true"/>
    <QMDocumentApprovedAt xmlns="55793bf3-742d-42de-87af-8472151506b0">2024-11-10T23:00:00+00:00</QMDocumentApprovedAt>
    <QMDocumentLocked xmlns="55793bf3-742d-42de-87af-8472151506b0">false</QMDocumentLocked>
    <pc0e74f1a978445d9f5d83351f6b315e xmlns="d9c3bf0c-5379-4fec-b742-1cf8657e694a">
      <Terms xmlns="http://schemas.microsoft.com/office/infopath/2007/PartnerControls"/>
    </pc0e74f1a978445d9f5d83351f6b315e>
    <QMDocumentWrittenBy xmlns="55793bf3-742d-42de-87af-8472151506b0">
      <UserInfo>
        <DisplayName>i:0#.w|mh-hannover\rehhahn,#i:0#.w|mh-hannover\rehhahn,#Dierking.Anna@mh-hannover.de,#,#Dierking, Anna,#,#ZSE - OE 5130,#</DisplayName>
        <AccountId>13478</AccountId>
        <AccountType/>
      </UserInfo>
    </QMDocumentWrittenBy>
    <QMDocumentToCheckBy xmlns="55793bf3-742d-42de-87af-8472151506b0">
      <UserInfo>
        <DisplayName>i:0#.w|mh-hannover\seidlerv,#i:0#.w|mh-hannover\seidlerv,#Goedecke.Vega@mh-hannover.de,#,#Gödecke, Vega Dr.,#,#Nephrologie - OE 6840,#</DisplayName>
        <AccountId>7549</AccountId>
        <AccountType/>
      </UserInfo>
    </QMDocumentToCheckBy>
    <QMDocumentVersion xmlns="55793bf3-742d-42de-87af-8472151506b0">7</QMDocumentVersion>
    <QMScopes_0 xmlns="55793bf3-742d-42de-87af-8472151506b0">
      <Terms xmlns="http://schemas.microsoft.com/office/infopath/2007/PartnerControls">
        <TermInfo xmlns="http://schemas.microsoft.com/office/infopath/2007/PartnerControls">
          <TermName xmlns="http://schemas.microsoft.com/office/infopath/2007/PartnerControls">Zentrum für Seltene Erkrankungen</TermName>
          <TermId xmlns="http://schemas.microsoft.com/office/infopath/2007/PartnerControls">18b7234f-f4c3-465e-8150-041510937677</TermId>
        </TermInfo>
      </Terms>
    </QMScopes_0>
    <Vorgabe_x002f_Vorversion xmlns="d9c3bf0c-5379-4fec-b742-1cf8657e694a" xsi:nil="true"/>
    <l0643b46a58242af9b7bff7de5916030 xmlns="d9c3bf0c-5379-4fec-b742-1cf8657e694a">
      <Terms xmlns="http://schemas.microsoft.com/office/infopath/2007/PartnerControls"/>
    </l0643b46a58242af9b7bff7de5916030>
    <QMDocumentCheckedByLabel xmlns="55793bf3-742d-42de-87af-8472151506b0">11.11.2024, Gödecke, Vega Dr.</QMDocumentCheckedByLabel>
    <QMDocumentApprovedByLabel xmlns="55793bf3-742d-42de-87af-8472151506b0">11.11.2024, Witte, Torsten Prof. Dr.</QMDocumentApprovedByLabel>
    <QMLinkToRelatedDocuments xmlns="55793bf3-742d-42de-87af-8472151506b0" xsi:nil="true"/>
    <QMUnterbereich xmlns="d9c3bf0c-5379-4fec-b742-1cf8657e694a">-</QMUnterbereich>
    <QMDocumentToApproveBy xmlns="55793bf3-742d-42de-87af-8472151506b0">
      <UserInfo>
        <DisplayName>i:0#.w|mh-hannover\witte,#i:0#.w|mh-hannover\witte,#Witte.Torsten@mh-hannover.de,#,#Witte, Torsten Prof. Dr.,#,#Rheumatologie - OE 6830,#</DisplayName>
        <AccountId>7467</AccountId>
        <AccountType/>
      </UserInfo>
    </QMDocumentToApproveBy>
    <QMDocumentWrittenByLabel xmlns="55793bf3-742d-42de-87af-8472151506b0">Rehhahn, Anna</QMDocumentWrittenByLabel>
    <QMVerantwortungsbereich xmlns="d9c3bf0c-5379-4fec-b742-1cf8657e694a">Zentrum für Seltene Erkrankungen</QMVerantwortungsbereich>
    <QMLinkToParentDocuments xmlns="55793bf3-742d-42de-87af-8472151506b0" xsi:nil="true"/>
    <TaxCatchAll xmlns="f0942c0e-a400-4635-944a-64a995bee3f6">
      <Value>200</Value>
      <Value>13</Value>
    </TaxCatchAll>
    <QMDocumentOwnedBy xmlns="55793bf3-742d-42de-87af-8472151506b0">
      <UserInfo>
        <DisplayName>i:0#.w|mh-hannover\rehhahn,#i:0#.w|mh-hannover\rehhahn,#Dierking.Anna@mh-hannover.de,#,#Dierking, Anna,#,#ZSE - OE 5130,#</DisplayName>
        <AccountId>13478</AccountId>
        <AccountType/>
      </UserInfo>
    </QMDocumentOwnedBy>
    <QMDocReferenceID xmlns="55793bf3-742d-42de-87af-8472151506b0" xsi:nil="true"/>
    <QMFileExtension xmlns="http://schemas.microsoft.com/sharepoint/v3" xsi:nil="true"/>
    <QMDocumentNumber xmlns="55793bf3-742d-42de-87af-8472151506b0">MHHVD-1177994689-79345</QMDocumentNumber>
    <Revisionsintervall xmlns="d9c3bf0c-5379-4fec-b742-1cf8657e694a">36</Revisionsintervall>
    <n9d9a11ddeb9489795cb3a9a5676441b xmlns="d9c3bf0c-5379-4fec-b742-1cf8657e694a">
      <Terms xmlns="http://schemas.microsoft.com/office/infopath/2007/PartnerControls">
        <TermInfo xmlns="http://schemas.microsoft.com/office/infopath/2007/PartnerControls">
          <TermName xmlns="http://schemas.microsoft.com/office/infopath/2007/PartnerControls">Organigramm</TermName>
          <TermId xmlns="http://schemas.microsoft.com/office/infopath/2007/PartnerControls">30ed7ed1-47d5-43db-b68b-c2b8a5af9c99</TermId>
        </TermInfo>
      </Terms>
    </n9d9a11ddeb9489795cb3a9a5676441b>
    <Nächste_x0020_Revision_x0020_am xmlns="d9c3bf0c-5379-4fec-b742-1cf8657e694a">2027-11-10T23:00:00+00:00</Nächste_x0020_Revision_x0020_am>
    <_dlc_DocId xmlns="f0942c0e-a400-4635-944a-64a995bee3f6">MHHVD-1177994689-79345</_dlc_DocId>
    <QM_x0020_Verwendungsart xmlns="d9c3bf0c-5379-4fec-b742-1cf8657e694a">Intern</QM_x0020_Verwendungsart>
    <_dlc_DocIdUrl xmlns="f0942c0e-a400-4635-944a-64a995bee3f6">
      <Url>https://sharepoint.mh-hannover.local/bereiche/qmp/_layouts/15/DocIdRedir.aspx?ID=MHHVD-1177994689-79345</Url>
      <Description>MHHVD-1177994689-79345</Description>
    </_dlc_DocIdUrl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 Vorlage" ma:contentTypeID="0x0101003748FEB7A2AD41D8B6637717C157697A0052971E1EC1F97C47B7E24B254B3073870050F5ED0E913FC442B6EFE175E4FF66DF" ma:contentTypeVersion="66" ma:contentTypeDescription="    " ma:contentTypeScope="" ma:versionID="b4e5c0343a356e3b51bffbe18e108bd4">
  <xsd:schema xmlns:xsd="http://www.w3.org/2001/XMLSchema" xmlns:xs="http://www.w3.org/2001/XMLSchema" xmlns:p="http://schemas.microsoft.com/office/2006/metadata/properties" xmlns:ns1="http://schemas.microsoft.com/sharepoint/v3" xmlns:ns2="d9c3bf0c-5379-4fec-b742-1cf8657e694a" xmlns:ns3="55793bf3-742d-42de-87af-8472151506b0" xmlns:ns4="f0942c0e-a400-4635-944a-64a995bee3f6" targetNamespace="http://schemas.microsoft.com/office/2006/metadata/properties" ma:root="true" ma:fieldsID="269f494a199dd1490a72f0dcfe16f32d" ns1:_="" ns2:_="" ns3:_="" ns4:_="">
    <xsd:import namespace="http://schemas.microsoft.com/sharepoint/v3"/>
    <xsd:import namespace="d9c3bf0c-5379-4fec-b742-1cf8657e694a"/>
    <xsd:import namespace="55793bf3-742d-42de-87af-8472151506b0"/>
    <xsd:import namespace="f0942c0e-a400-4635-944a-64a995bee3f6"/>
    <xsd:element name="properties">
      <xsd:complexType>
        <xsd:sequence>
          <xsd:element name="documentManagement">
            <xsd:complexType>
              <xsd:all>
                <xsd:element ref="ns2:QMVerantwortungsbereich" minOccurs="0"/>
                <xsd:element ref="ns2:QMUnterbereich" minOccurs="0"/>
                <xsd:element ref="ns3:QMDocumentWrittenBy" minOccurs="0"/>
                <xsd:element ref="ns3:QMDocumentToCheckBy" minOccurs="0"/>
                <xsd:element ref="ns3:QMDocumentToApproveBy" minOccurs="0"/>
                <xsd:element ref="ns3:QMDocumentOwnedBy" minOccurs="0"/>
                <xsd:element ref="ns2:Revisionsintervall" minOccurs="0"/>
                <xsd:element ref="ns2:QMRelatedDocuments" minOccurs="0"/>
                <xsd:element ref="ns2:Vorgabe_x002f_Vorversion" minOccurs="0"/>
                <xsd:element ref="ns3:QMDocumentLocked" minOccurs="0"/>
                <xsd:element ref="ns1:QMIsConverted" minOccurs="0"/>
                <xsd:element ref="ns3:QMLinkToRelatedDocuments" minOccurs="0"/>
                <xsd:element ref="ns3:QMDocumentCheckedByLabel" minOccurs="0"/>
                <xsd:element ref="ns3:QMParentDocuments" minOccurs="0"/>
                <xsd:element ref="ns3:QMLinkToParentDocuments" minOccurs="0"/>
                <xsd:element ref="ns3:QMDocReferenceID" minOccurs="0"/>
                <xsd:element ref="ns1:QMFileExtension" minOccurs="0"/>
                <xsd:element ref="ns4:_dlc_DocId" minOccurs="0"/>
                <xsd:element ref="ns4:_dlc_DocIdUrl" minOccurs="0"/>
                <xsd:element ref="ns4:_dlc_DocIdPersistId" minOccurs="0"/>
                <xsd:element ref="ns2:n9d9a11ddeb9489795cb3a9a5676441b" minOccurs="0"/>
                <xsd:element ref="ns4:TaxCatchAll" minOccurs="0"/>
                <xsd:element ref="ns4:TaxCatchAllLabel" minOccurs="0"/>
                <xsd:element ref="ns2:pc0e74f1a978445d9f5d83351f6b315e" minOccurs="0"/>
                <xsd:element ref="ns3:QMScopes_0" minOccurs="0"/>
                <xsd:element ref="ns2:l0643b46a58242af9b7bff7de5916030" minOccurs="0"/>
                <xsd:element ref="ns3:QMDocumentNumber" minOccurs="0"/>
                <xsd:element ref="ns3:QMDocumentVersion" minOccurs="0"/>
                <xsd:element ref="ns2:Nächste_x0020_Revision_x0020_am" minOccurs="0"/>
                <xsd:element ref="ns3:QMDocumentWrittenByLabel" minOccurs="0"/>
                <xsd:element ref="ns3:QMDocumentApprovedAt" minOccurs="0"/>
                <xsd:element ref="ns3:QMDocumentApprovedByLabel" minOccurs="0"/>
                <xsd:element ref="ns2:QM_x0020_Verwendungsar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QMIsConverted" ma:index="16" nillable="true" ma:displayName="QMIsConverted" ma:hidden="true" ma:internalName="QMIsConverted" ma:readOnly="false">
      <xsd:simpleType>
        <xsd:restriction base="dms:Boolean"/>
      </xsd:simpleType>
    </xsd:element>
    <xsd:element name="QMFileExtension" ma:index="22" nillable="true" ma:displayName="QMFileExtension" ma:hidden="true" ma:internalName="QMFileExtens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c3bf0c-5379-4fec-b742-1cf8657e694a" elementFormDefault="qualified">
    <xsd:import namespace="http://schemas.microsoft.com/office/2006/documentManagement/types"/>
    <xsd:import namespace="http://schemas.microsoft.com/office/infopath/2007/PartnerControls"/>
    <xsd:element name="QMVerantwortungsbereich" ma:index="2" nillable="true" ma:displayName="QM Verantwortungsbereich" ma:description="Langbezeichnung wird in der Kopfzeile angezeigt.&#10;Die Kurzbezeichnung tragen Sie bitte in das Feld Name ein." ma:indexed="true" ma:internalName="QMVerantwortungsbereich">
      <xsd:simpleType>
        <xsd:restriction base="dms:Text">
          <xsd:maxLength value="255"/>
        </xsd:restriction>
      </xsd:simpleType>
    </xsd:element>
    <xsd:element name="QMUnterbereich" ma:index="3" nillable="true" ma:displayName="QM Unterbereich" ma:description="Wird in der Kopfzeile in der 2. Zeile angezeigt. Wenn nicht benötigt bitte ein &quot;-&quot; eingeben." ma:indexed="true" ma:internalName="QMUnterbereich">
      <xsd:simpleType>
        <xsd:restriction base="dms:Text">
          <xsd:maxLength value="255"/>
        </xsd:restriction>
      </xsd:simpleType>
    </xsd:element>
    <xsd:element name="Revisionsintervall" ma:index="9" nillable="true" ma:displayName="Revisionsintervall" ma:default="36" ma:description="Monate" ma:format="Dropdown" ma:internalName="Revisionsintervall">
      <xsd:simpleType>
        <xsd:restriction base="dms:Choice">
          <xsd:enumeration value="0"/>
          <xsd:enumeration value="6"/>
          <xsd:enumeration value="12"/>
          <xsd:enumeration value="24"/>
          <xsd:enumeration value="36"/>
        </xsd:restriction>
      </xsd:simpleType>
    </xsd:element>
    <xsd:element name="QMRelatedDocuments" ma:index="13" nillable="true" ma:displayName="QM Mitgeltende Unterlagen" ma:description="" ma:list="Self" ma:internalName="QMRelatedDocuments" ma:showField="Title">
      <xsd:simpleType>
        <xsd:restriction base="dms:Unknown"/>
      </xsd:simpleType>
    </xsd:element>
    <xsd:element name="Vorgabe_x002f_Vorversion" ma:index="14" nillable="true" ma:displayName="Vorgabe/Vorversion" ma:description="Verlinkung zum Vorgabedokument / zur Archivversion" ma:internalName="Vorgabe_x002F_Vorversion">
      <xsd:simpleType>
        <xsd:restriction base="dms:Unknown"/>
      </xsd:simpleType>
    </xsd:element>
    <xsd:element name="n9d9a11ddeb9489795cb3a9a5676441b" ma:index="29" nillable="true" ma:taxonomy="true" ma:internalName="n9d9a11ddeb9489795cb3a9a5676441b" ma:taxonomyFieldName="QMDokumentart" ma:displayName="QM Dokumentart" ma:indexed="true" ma:readOnly="false" ma:default="" ma:fieldId="{79d9a11d-deb9-4897-95cb-3a9a5676441b}" ma:sspId="ae69684b-7ab9-49a6-b514-075fd4ef659d" ma:termSetId="743a0732-984e-425c-846b-672e54ffd1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c0e74f1a978445d9f5d83351f6b315e" ma:index="33" nillable="true" ma:taxonomy="true" ma:internalName="pc0e74f1a978445d9f5d83351f6b315e" ma:taxonomyFieldName="QMBerufsgruppen" ma:displayName="QM Berufsgruppen" ma:readOnly="false" ma:default="" ma:fieldId="{9c0e74f1-a978-445d-9f5d-83351f6b315e}" ma:taxonomyMulti="true" ma:sspId="ae69684b-7ab9-49a6-b514-075fd4ef659d" ma:termSetId="80db0686-7758-445b-b90f-da7753a9868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0643b46a58242af9b7bff7de5916030" ma:index="35" nillable="true" ma:taxonomy="true" ma:internalName="l0643b46a58242af9b7bff7de5916030" ma:taxonomyFieldName="QMProzesse" ma:displayName="QM Prozesse" ma:default="" ma:fieldId="{50643b46-a582-42af-9b7b-ff7de5916030}" ma:taxonomyMulti="true" ma:sspId="ae69684b-7ab9-49a6-b514-075fd4ef659d" ma:termSetId="5754db36-e3e1-45a7-9891-369e8e0a5c3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ächste_x0020_Revision_x0020_am" ma:index="40" nillable="true" ma:displayName="Nächste Revision am" ma:format="DateOnly" ma:hidden="true" ma:indexed="true" ma:internalName="N_x00e4_chste_x0020_Revision_x0020_am" ma:readOnly="false">
      <xsd:simpleType>
        <xsd:restriction base="dms:DateTime"/>
      </xsd:simpleType>
    </xsd:element>
    <xsd:element name="QM_x0020_Verwendungsart" ma:index="44" nillable="true" ma:displayName="QM Vertraulichkeitsstufe" ma:default="Intern" ma:format="Dropdown" ma:internalName="QM_x0020_Verwendungsart">
      <xsd:simpleType>
        <xsd:restriction base="dms:Choice">
          <xsd:enumeration value="Öffentlich"/>
          <xsd:enumeration value="Intern"/>
          <xsd:enumeration value="Vertraulich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793bf3-742d-42de-87af-8472151506b0" elementFormDefault="qualified">
    <xsd:import namespace="http://schemas.microsoft.com/office/2006/documentManagement/types"/>
    <xsd:import namespace="http://schemas.microsoft.com/office/infopath/2007/PartnerControls"/>
    <xsd:element name="QMDocumentWrittenBy" ma:index="5" nillable="true" ma:displayName="QM Ersteller" ma:description="" ma:SharePointGroup="0" ma:internalName="QMDocumentWrittenBy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QMDocumentToCheckBy" ma:index="6" nillable="true" ma:displayName="QM Prüfer" ma:description="Personenfeld; Wird vom Genehmigungsworkflow genutzt. ,&#10;Die hier hinterlegte Person wird auf ein Dokument vererbt,  wenn in den Dokument Eigenschaften keine Person hinterlegt wurde.  Mehrfachnennung möglich," ma:SearchPeopleOnly="false" ma:SharePointGroup="0" ma:internalName="QMDocumentToCheckBy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QMDocumentToApproveBy" ma:index="7" nillable="true" ma:displayName="QM Genehmiger" ma:description="Personenfeld; Mehrfachnennung möglich, wird vom Genehmigungsworkflow für die Prüfung genutzt" ma:SearchPeopleOnly="false" ma:SharePointGroup="0" ma:internalName="QMDocumentToApproveBy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QMDocumentOwnedBy" ma:index="8" nillable="true" ma:displayName="QM Verantwortlich" ma:description="Personenfeld" ma:SearchPeopleOnly="false" ma:SharePointGroup="0" ma:internalName="QMDocumentOwnedBy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QMDocumentLocked" ma:index="15" nillable="true" ma:displayName="QM Gesperrt" ma:default="false" ma:description="" ma:hidden="true" ma:indexed="true" ma:internalName="QMDocumentLocked">
      <xsd:simpleType>
        <xsd:restriction base="dms:Boolean"/>
      </xsd:simpleType>
    </xsd:element>
    <xsd:element name="QMLinkToRelatedDocuments" ma:index="17" nillable="true" ma:displayName="QM Mitgeltende Unterlagen Link" ma:description="" ma:hidden="true" ma:internalName="QMLinkToRelatedDocuments" ma:readOnly="false">
      <xsd:simpleType>
        <xsd:restriction base="dms:Note"/>
      </xsd:simpleType>
    </xsd:element>
    <xsd:element name="QMDocumentCheckedByLabel" ma:index="18" nillable="true" ma:displayName="QM geprüft von" ma:hidden="true" ma:internalName="QMDocumentCheckedByLabel" ma:readOnly="false">
      <xsd:simpleType>
        <xsd:restriction base="dms:Note"/>
      </xsd:simpleType>
    </xsd:element>
    <xsd:element name="QMParentDocuments" ma:index="19" nillable="true" ma:displayName="QM Hauptdokumente" ma:description="QM Hauptdokumente einer mitgeltenden Unterlage" ma:hidden="true" ma:internalName="QMParentDocuments" ma:readOnly="false">
      <xsd:simpleType>
        <xsd:restriction base="dms:Note"/>
      </xsd:simpleType>
    </xsd:element>
    <xsd:element name="QMLinkToParentDocuments" ma:index="20" nillable="true" ma:displayName="QM Hauptdokumente Link" ma:description="Hauptdokument eines mitgeltenden Dokumentes" ma:hidden="true" ma:internalName="QMLinkToParentDocuments" ma:readOnly="false">
      <xsd:simpleType>
        <xsd:restriction base="dms:Note"/>
      </xsd:simpleType>
    </xsd:element>
    <xsd:element name="QMDocReferenceID" ma:index="21" nillable="true" ma:displayName="QMDocReferenceID" ma:description="QMDocReferenceID" ma:hidden="true" ma:list="Self" ma:internalName="QMDocReferenceID">
      <xsd:simpleType>
        <xsd:restriction base="dms:Number"/>
      </xsd:simpleType>
    </xsd:element>
    <xsd:element name="QMScopes_0" ma:index="34" nillable="true" ma:taxonomy="true" ma:internalName="QMScopes_0" ma:taxonomyFieldName="QMScopes" ma:displayName="QM Geltungsbereiche" ma:readOnly="false" ma:default="" ma:fieldId="{a087eb45-8bf1-4a78-af62-06b9fe847b40}" ma:taxonomyMulti="true" ma:sspId="ae69684b-7ab9-49a6-b514-075fd4ef659d" ma:termSetId="d9c055de-76ae-44fb-bbfd-92a5ce12f7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QMDocumentNumber" ma:index="38" nillable="true" ma:displayName="QM Dokument Nummer" ma:description="" ma:hidden="true" ma:internalName="QMDocumentNumber" ma:readOnly="false">
      <xsd:simpleType>
        <xsd:restriction base="dms:Text"/>
      </xsd:simpleType>
    </xsd:element>
    <xsd:element name="QMDocumentVersion" ma:index="39" nillable="true" ma:displayName="QM Version" ma:hidden="true" ma:indexed="true" ma:internalName="QMDocumentVersion" ma:readOnly="false">
      <xsd:simpleType>
        <xsd:restriction base="dms:Text">
          <xsd:maxLength value="255"/>
        </xsd:restriction>
      </xsd:simpleType>
    </xsd:element>
    <xsd:element name="QMDocumentWrittenByLabel" ma:index="41" nillable="true" ma:displayName="QM erstellt von" ma:hidden="true" ma:internalName="QMDocumentWrittenByLabel" ma:readOnly="false">
      <xsd:simpleType>
        <xsd:restriction base="dms:Note"/>
      </xsd:simpleType>
    </xsd:element>
    <xsd:element name="QMDocumentApprovedAt" ma:index="42" nillable="true" ma:displayName="QM genehmigt am" ma:description="" ma:format="DateOnly" ma:hidden="true" ma:indexed="true" ma:internalName="QMDocumentApprovedAt" ma:readOnly="false">
      <xsd:simpleType>
        <xsd:restriction base="dms:DateTime"/>
      </xsd:simpleType>
    </xsd:element>
    <xsd:element name="QMDocumentApprovedByLabel" ma:index="43" nillable="true" ma:displayName="QM genehmigt von" ma:description=":QMCore_Fields_QMDocumentApprovedByLabel_Description" ma:hidden="true" ma:internalName="QMDocumentApprovedByLabel" ma:readOnly="fals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942c0e-a400-4635-944a-64a995bee3f6" elementFormDefault="qualified">
    <xsd:import namespace="http://schemas.microsoft.com/office/2006/documentManagement/types"/>
    <xsd:import namespace="http://schemas.microsoft.com/office/infopath/2007/PartnerControls"/>
    <xsd:element name="_dlc_DocId" ma:index="23" nillable="true" ma:displayName="Wert der Dokument-ID" ma:description="Der Wert der diesem Element zugewiesenen Dokument-ID." ma:internalName="_dlc_DocId" ma:readOnly="true">
      <xsd:simpleType>
        <xsd:restriction base="dms:Text"/>
      </xsd:simpleType>
    </xsd:element>
    <xsd:element name="_dlc_DocIdUrl" ma:index="24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5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  <xsd:element name="TaxCatchAll" ma:index="30" nillable="true" ma:displayName="Taxonomiespalte &quot;Alle abfangen&quot;" ma:hidden="true" ma:list="{cdbb715c-907a-4074-a724-7defbb4fecea}" ma:internalName="TaxCatchAll" ma:showField="CatchAllData" ma:web="d9c3bf0c-5379-4fec-b742-1cf8657e69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1" nillable="true" ma:displayName="Taxonomiespalte &quot;Alle abfangen&quot;1" ma:hidden="true" ma:list="{cdbb715c-907a-4074-a724-7defbb4fecea}" ma:internalName="TaxCatchAllLabel" ma:readOnly="true" ma:showField="CatchAllDataLabel" ma:web="d9c3bf0c-5379-4fec-b742-1cf8657e69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6" ma:displayName="Inhaltstyp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5.xml><?xml version="1.0" encoding="utf-8"?>
<?mso-contentType ?>
<spe:Receivers xmlns:spe="http://schemas.microsoft.com/sharepoint/events">
  <Receiver>
    <Name/>
    <Synchronization>Asynchronous</Synchronization>
    <Type>10001</Type>
    <SequenceNumber>10000</SequenceNumber>
    <Url/>
    <Assembly>DataOne.QM, Version=1.0.0.0, Culture=neutral, PublicKeyToken=283b27e6ca7b8a44</Assembly>
    <Class>DataOne.QM.QMRelatedDocumentsReceiver</Class>
    <Data/>
    <Filter/>
  </Receiver>
  <Receiver>
    <Name/>
    <Synchronization>Asynchronous</Synchronization>
    <Type>10002</Type>
    <SequenceNumber>10000</SequenceNumber>
    <Url/>
    <Assembly>DataOne.QM, Version=1.0.0.0, Culture=neutral, PublicKeyToken=283b27e6ca7b8a44</Assembly>
    <Class>DataOne.QM.QMRelatedDocumentsReceiver</Class>
    <Data/>
    <Filter/>
  </Receiver>
  <Receiver>
    <Name/>
    <Synchronization>Synchronous</Synchronization>
    <Type>3</Type>
    <SequenceNumber>10000</SequenceNumber>
    <Url/>
    <Assembly>DataOne.QM.PDF, Version=1.0.0.0, Culture=neutral, PublicKeyToken=7d3c850701dacb81</Assembly>
    <Class>DataOne.QM.PDF.QMItemDeletedEventReceiver</Class>
    <Data/>
    <Filter/>
  </Receiver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6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607FFC-36C5-4C06-8742-E8C6D0EEF1D7}">
  <ds:schemaRefs>
    <ds:schemaRef ds:uri="http://schemas.microsoft.com/sharepoint/v3"/>
    <ds:schemaRef ds:uri="d9c3bf0c-5379-4fec-b742-1cf8657e694a"/>
    <ds:schemaRef ds:uri="http://purl.org/dc/terms/"/>
    <ds:schemaRef ds:uri="55793bf3-742d-42de-87af-8472151506b0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f0942c0e-a400-4635-944a-64a995bee3f6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BAD0C2C-DFE6-43E3-A529-27BA98320674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494E3690-CD6F-4F95-92F2-2BF7B49B79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9c3bf0c-5379-4fec-b742-1cf8657e694a"/>
    <ds:schemaRef ds:uri="55793bf3-742d-42de-87af-8472151506b0"/>
    <ds:schemaRef ds:uri="f0942c0e-a400-4635-944a-64a995bee3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990176C-5D9E-4251-A91C-029018069470}">
  <ds:schemaRefs>
    <ds:schemaRef ds:uri="http://schemas.microsoft.com/office/2006/metadata/customXsn"/>
  </ds:schemaRefs>
</ds:datastoreItem>
</file>

<file path=customXml/itemProps5.xml><?xml version="1.0" encoding="utf-8"?>
<ds:datastoreItem xmlns:ds="http://schemas.openxmlformats.org/officeDocument/2006/customXml" ds:itemID="{8931B317-D3C2-419C-ABA1-92B3A2870DE5}">
  <ds:schemaRefs>
    <ds:schemaRef ds:uri="http://schemas.microsoft.com/sharepoint/events"/>
  </ds:schemaRefs>
</ds:datastoreItem>
</file>

<file path=customXml/itemProps6.xml><?xml version="1.0" encoding="utf-8"?>
<ds:datastoreItem xmlns:ds="http://schemas.openxmlformats.org/officeDocument/2006/customXml" ds:itemID="{7FC591FB-B5DA-4578-9D07-0D996D1A1B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PowerPointVorlage12</Template>
  <TotalTime>0</TotalTime>
  <Words>756</Words>
  <Application>Microsoft Office PowerPoint</Application>
  <PresentationFormat>Bildschirmpräsentation (4:3)</PresentationFormat>
  <Paragraphs>200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Fruitiger </vt:lpstr>
      <vt:lpstr>Frutiger LT 47 LightCn</vt:lpstr>
      <vt:lpstr>Times New Roman</vt:lpstr>
      <vt:lpstr>PowerPointVorlage12</vt:lpstr>
      <vt:lpstr>PowerPoint-Präsentation</vt:lpstr>
    </vt:vector>
  </TitlesOfParts>
  <Company>MHH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Organigramm B Zentren ZSE</dc:title>
  <dc:subject/>
  <dc:creator>Neugebauer, Sören  sp</dc:creator>
  <cp:keywords/>
  <dc:description/>
  <cp:lastModifiedBy>Khelifa, Melik Malek</cp:lastModifiedBy>
  <cp:revision>21</cp:revision>
  <dcterms:created xsi:type="dcterms:W3CDTF">2019-05-29T11:49:36Z</dcterms:created>
  <dcterms:modified xsi:type="dcterms:W3CDTF">2025-06-25T07:40:31Z</dcterms:modified>
  <cp:category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a9e0186f-0c65-4165-96e4-3fa4ffcf3472</vt:lpwstr>
  </property>
  <property fmtid="{D5CDD505-2E9C-101B-9397-08002B2CF9AE}" pid="3" name="_dlc_policyId">
    <vt:lpwstr/>
  </property>
  <property fmtid="{D5CDD505-2E9C-101B-9397-08002B2CF9AE}" pid="4" name="ContentTypeId">
    <vt:lpwstr>0x0101003748FEB7A2AD41D8B6637717C157697A0052971E1EC1F97C47B7E24B254B3073870050F5ED0E913FC442B6EFE175E4FF66DF</vt:lpwstr>
  </property>
  <property fmtid="{D5CDD505-2E9C-101B-9397-08002B2CF9AE}" pid="5" name="ItemRetentionFormula">
    <vt:lpwstr/>
  </property>
  <property fmtid="{D5CDD505-2E9C-101B-9397-08002B2CF9AE}" pid="6" name="QM Mitgeltende Unterlagen Dokument">
    <vt:lpwstr/>
  </property>
  <property fmtid="{D5CDD505-2E9C-101B-9397-08002B2CF9AE}" pid="7" name="QMBerufsgruppen">
    <vt:lpwstr/>
  </property>
  <property fmtid="{D5CDD505-2E9C-101B-9397-08002B2CF9AE}" pid="8" name="QMDokumentart">
    <vt:lpwstr>13;#Organigramm|30ed7ed1-47d5-43db-b68b-c2b8a5af9c99</vt:lpwstr>
  </property>
  <property fmtid="{D5CDD505-2E9C-101B-9397-08002B2CF9AE}" pid="9" name="QMProzesse">
    <vt:lpwstr/>
  </property>
  <property fmtid="{D5CDD505-2E9C-101B-9397-08002B2CF9AE}" pid="10" name="QMScopes">
    <vt:lpwstr>200;#Zentrum für Seltene Erkrankungen|18b7234f-f4c3-465e-8150-041510937677</vt:lpwstr>
  </property>
  <property fmtid="{D5CDD505-2E9C-101B-9397-08002B2CF9AE}" pid="11" name="WorkflowChangePath">
    <vt:lpwstr>372053e9-2d06-4963-8619-83bf6714d9d3,11;372053e9-2d06-4963-8619-83bf6714d9d3,12;372053e9-2d06-4963-8619-83bf6714d9d3,15;372053e9-2d06-4963-8619-83bf6714d9d3,16;372053e9-2d06-4963-8619-83bf6714d9d3,16;372053e9-2d06-4963-8619-83bf6714d9d3,16;372053e9-2d06-4fb419d21-399d-441d-a616-b562047616bb,69;fb419d21-399d-441d-a616-b562047616bb,70;fb419d21-399d-441d-a616-b562047616bb,71;fb419d21-399d-441d-a616-b562047616bb,71;fb419d21-399d-441d-a616-b562047616bb,71;</vt:lpwstr>
  </property>
</Properties>
</file>